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75" r:id="rId3"/>
    <p:sldId id="260" r:id="rId4"/>
    <p:sldId id="264" r:id="rId5"/>
    <p:sldId id="261" r:id="rId6"/>
    <p:sldId id="262" r:id="rId7"/>
    <p:sldId id="263" r:id="rId8"/>
    <p:sldId id="256" r:id="rId9"/>
    <p:sldId id="257" r:id="rId10"/>
    <p:sldId id="258" r:id="rId11"/>
    <p:sldId id="265" r:id="rId12"/>
    <p:sldId id="266" r:id="rId13"/>
    <p:sldId id="267" r:id="rId14"/>
    <p:sldId id="268" r:id="rId15"/>
    <p:sldId id="273" r:id="rId16"/>
    <p:sldId id="274" r:id="rId17"/>
    <p:sldId id="269" r:id="rId18"/>
    <p:sldId id="270" r:id="rId19"/>
    <p:sldId id="271" r:id="rId20"/>
    <p:sldId id="276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tman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F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660"/>
  </p:normalViewPr>
  <p:slideViewPr>
    <p:cSldViewPr>
      <p:cViewPr varScale="1">
        <p:scale>
          <a:sx n="106" d="100"/>
          <a:sy n="106" d="100"/>
        </p:scale>
        <p:origin x="9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2T16:17:24.641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0EE5D3-E2DF-4A0A-81B3-4B0185140CA4}" type="datetimeFigureOut">
              <a:rPr lang="de-DE"/>
              <a:pPr>
                <a:defRPr/>
              </a:pPr>
              <a:t>08.03.2016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7C4539-9FC5-4353-A788-49BAA30580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385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552BF8-66AC-4998-ADD1-67EC32BC16D6}" type="slidenum">
              <a:rPr lang="de-DE" altLang="de-DE" smtClean="0"/>
              <a:pPr/>
              <a:t>16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73832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70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61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61175" y="1268413"/>
            <a:ext cx="1890713" cy="55895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87450" y="1268413"/>
            <a:ext cx="5521325" cy="55895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7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dirty="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23827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6540500" y="39688"/>
            <a:ext cx="3857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i="1" smtClean="0">
                <a:solidFill>
                  <a:schemeClr val="bg1"/>
                </a:solidFill>
              </a:rPr>
              <a:t>Prof. Dr. Monika Ortmann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93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9017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450" y="2565400"/>
            <a:ext cx="3703638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3488" y="2565400"/>
            <a:ext cx="3705225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80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15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79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08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5330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9492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Uni-Ol-Foli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268413"/>
            <a:ext cx="7564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565400"/>
            <a:ext cx="756126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728539"/>
          </a:xfrm>
        </p:spPr>
        <p:txBody>
          <a:bodyPr/>
          <a:lstStyle/>
          <a:p>
            <a:pPr algn="ctr"/>
            <a:r>
              <a:rPr lang="de-DE" altLang="de-DE" sz="3600" b="1" dirty="0" smtClean="0"/>
              <a:t>Neue Mitbürger in Deutschland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b="1" dirty="0" smtClean="0"/>
              <a:t>Ihre Herkunft – ihr Weg zu uns – ihre Ziele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827584" y="845840"/>
            <a:ext cx="7564438" cy="1143000"/>
          </a:xfrm>
        </p:spPr>
        <p:txBody>
          <a:bodyPr/>
          <a:lstStyle/>
          <a:p>
            <a:pPr algn="ctr" eaLnBrk="1" hangingPunct="1"/>
            <a:r>
              <a:rPr lang="de-DE" altLang="de-DE" sz="2400" b="1" dirty="0" smtClean="0"/>
              <a:t>Besuch im Kranke – Flüchtlingslager Nov.2014</a:t>
            </a:r>
          </a:p>
        </p:txBody>
      </p:sp>
      <p:pic>
        <p:nvPicPr>
          <p:cNvPr id="14339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031" y="1628800"/>
            <a:ext cx="7003369" cy="5253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172931" y="701824"/>
            <a:ext cx="7564438" cy="1143000"/>
          </a:xfrm>
        </p:spPr>
        <p:txBody>
          <a:bodyPr/>
          <a:lstStyle/>
          <a:p>
            <a:pPr algn="ctr"/>
            <a:r>
              <a:rPr lang="de-DE" altLang="de-DE" sz="2400" b="1" dirty="0" smtClean="0"/>
              <a:t>Kranke-Camp – Provisorium Nov.2014</a:t>
            </a:r>
          </a:p>
        </p:txBody>
      </p:sp>
      <p:pic>
        <p:nvPicPr>
          <p:cNvPr id="15363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479641"/>
            <a:ext cx="7170481" cy="5378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615380" y="701824"/>
            <a:ext cx="7277100" cy="1143000"/>
          </a:xfrm>
        </p:spPr>
        <p:txBody>
          <a:bodyPr/>
          <a:lstStyle/>
          <a:p>
            <a:pPr algn="ctr"/>
            <a:r>
              <a:rPr lang="de-DE" altLang="de-DE" sz="2400" b="1" dirty="0" smtClean="0"/>
              <a:t>Die Lager bei Regen Nov. 2014</a:t>
            </a:r>
          </a:p>
        </p:txBody>
      </p:sp>
      <p:pic>
        <p:nvPicPr>
          <p:cNvPr id="16387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484785"/>
            <a:ext cx="8093606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1256034" y="692696"/>
            <a:ext cx="7564438" cy="1143000"/>
          </a:xfrm>
        </p:spPr>
        <p:txBody>
          <a:bodyPr/>
          <a:lstStyle/>
          <a:p>
            <a:pPr algn="ctr"/>
            <a:r>
              <a:rPr lang="de-DE" altLang="de-DE" b="1" dirty="0" err="1" smtClean="0"/>
              <a:t>Sharia</a:t>
            </a:r>
            <a:r>
              <a:rPr lang="de-DE" altLang="de-DE" b="1" dirty="0" smtClean="0"/>
              <a:t> Camp November 2014</a:t>
            </a:r>
          </a:p>
        </p:txBody>
      </p:sp>
      <p:pic>
        <p:nvPicPr>
          <p:cNvPr id="17411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1063" y="1556792"/>
            <a:ext cx="5722937" cy="4292600"/>
          </a:xfrm>
        </p:spPr>
      </p:pic>
      <p:pic>
        <p:nvPicPr>
          <p:cNvPr id="1741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129" y="3095253"/>
            <a:ext cx="5726113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2483768" y="692696"/>
            <a:ext cx="7564438" cy="1143000"/>
          </a:xfrm>
        </p:spPr>
        <p:txBody>
          <a:bodyPr/>
          <a:lstStyle/>
          <a:p>
            <a:r>
              <a:rPr lang="de-DE" altLang="de-DE" b="1" dirty="0" err="1" smtClean="0"/>
              <a:t>Sharia</a:t>
            </a:r>
            <a:r>
              <a:rPr lang="de-DE" altLang="de-DE" b="1" dirty="0" smtClean="0"/>
              <a:t> Camp November 2014</a:t>
            </a:r>
          </a:p>
        </p:txBody>
      </p:sp>
      <p:pic>
        <p:nvPicPr>
          <p:cNvPr id="18435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6344" y="1484784"/>
            <a:ext cx="6804248" cy="5103658"/>
          </a:xfrm>
        </p:spPr>
      </p:pic>
      <p:pic>
        <p:nvPicPr>
          <p:cNvPr id="18436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852936"/>
            <a:ext cx="5184576" cy="43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1043608" y="989856"/>
            <a:ext cx="7564438" cy="1143000"/>
          </a:xfrm>
        </p:spPr>
        <p:txBody>
          <a:bodyPr/>
          <a:lstStyle/>
          <a:p>
            <a:r>
              <a:rPr lang="de-DE" altLang="de-DE" b="1" dirty="0" smtClean="0"/>
              <a:t>Das Leben als IDP oder Flüchtling im Camp</a:t>
            </a: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1116013" y="1844824"/>
            <a:ext cx="7561262" cy="4292600"/>
          </a:xfrm>
        </p:spPr>
        <p:txBody>
          <a:bodyPr/>
          <a:lstStyle/>
          <a:p>
            <a:r>
              <a:rPr lang="de-DE" altLang="de-DE" dirty="0" err="1" smtClean="0"/>
              <a:t>Internally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Displaced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Persons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IDP‘s</a:t>
            </a:r>
            <a:r>
              <a:rPr lang="de-DE" altLang="de-DE" dirty="0" smtClean="0"/>
              <a:t>) leben beengt in Zelten oder Containern </a:t>
            </a:r>
          </a:p>
          <a:p>
            <a:r>
              <a:rPr lang="de-DE" altLang="de-DE" dirty="0" smtClean="0"/>
              <a:t>Die sanitären und hygienischen Bedingungen sind mangelhaft</a:t>
            </a:r>
          </a:p>
          <a:p>
            <a:r>
              <a:rPr lang="de-DE" altLang="de-DE" dirty="0" smtClean="0"/>
              <a:t>Die Versorgung mit Lebensmitteln, Hygieneartikeln,  Medizin und Bildung ist unzureichend (UN hat Zuwendungen halbiert von 28 $ auf 14 $ </a:t>
            </a:r>
            <a:r>
              <a:rPr lang="de-DE" altLang="de-DE" dirty="0" err="1" smtClean="0"/>
              <a:t>mon</a:t>
            </a:r>
            <a:r>
              <a:rPr lang="de-DE" altLang="de-DE" dirty="0" smtClean="0"/>
              <a:t>.)</a:t>
            </a:r>
          </a:p>
          <a:p>
            <a:r>
              <a:rPr lang="de-DE" altLang="de-DE" dirty="0" smtClean="0"/>
              <a:t>Die Menschen sind zum Nichtstun verurteilt</a:t>
            </a:r>
          </a:p>
          <a:p>
            <a:r>
              <a:rPr lang="de-DE" altLang="de-DE" dirty="0" smtClean="0"/>
              <a:t>Es besteht keine Hoffnung auf positive Veränderung/ Perspektivlosigkeit</a:t>
            </a:r>
          </a:p>
          <a:p>
            <a:r>
              <a:rPr lang="de-DE" altLang="de-DE" dirty="0" smtClean="0"/>
              <a:t>Menschenrechte werden von der internationalen Gemeinschaft ignoriert</a:t>
            </a:r>
          </a:p>
          <a:p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684213" y="908720"/>
            <a:ext cx="8067675" cy="1143000"/>
          </a:xfrm>
        </p:spPr>
        <p:txBody>
          <a:bodyPr/>
          <a:lstStyle/>
          <a:p>
            <a:pPr algn="ctr"/>
            <a:r>
              <a:rPr lang="de-DE" altLang="de-DE" b="1" dirty="0" smtClean="0"/>
              <a:t>Containercamp </a:t>
            </a:r>
            <a:r>
              <a:rPr lang="de-DE" altLang="de-DE" b="1" dirty="0" err="1" smtClean="0"/>
              <a:t>Rwangwa</a:t>
            </a:r>
            <a:r>
              <a:rPr lang="de-DE" altLang="de-DE" b="1" dirty="0" smtClean="0"/>
              <a:t> November 2015</a:t>
            </a:r>
          </a:p>
        </p:txBody>
      </p:sp>
      <p:pic>
        <p:nvPicPr>
          <p:cNvPr id="20483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2" y="1844824"/>
            <a:ext cx="9180512" cy="5164716"/>
          </a:xfrm>
        </p:spPr>
      </p:pic>
      <p:pic>
        <p:nvPicPr>
          <p:cNvPr id="20484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4869160"/>
            <a:ext cx="5772852" cy="21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7564437" cy="1143000"/>
          </a:xfrm>
        </p:spPr>
        <p:txBody>
          <a:bodyPr/>
          <a:lstStyle/>
          <a:p>
            <a:pPr algn="ctr"/>
            <a:r>
              <a:rPr lang="de-DE" altLang="de-DE" b="1" dirty="0" err="1" smtClean="0"/>
              <a:t>Rwanga</a:t>
            </a:r>
            <a:r>
              <a:rPr lang="de-DE" altLang="de-DE" b="1" dirty="0" smtClean="0"/>
              <a:t> Camp Nov. 2015 Saads Familie</a:t>
            </a:r>
          </a:p>
        </p:txBody>
      </p:sp>
      <p:pic>
        <p:nvPicPr>
          <p:cNvPr id="22532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6967538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412776"/>
            <a:ext cx="7092280" cy="39890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3600" b="1" smtClean="0"/>
              <a:t>Bericht von dem Lehrer Saad Shingaly </a:t>
            </a:r>
            <a:r>
              <a:rPr lang="de-DE" altLang="de-DE" b="1" smtClean="0"/>
              <a:t/>
            </a:r>
            <a:br>
              <a:rPr lang="de-DE" altLang="de-DE" b="1" smtClean="0"/>
            </a:br>
            <a:endParaRPr lang="de-DE" altLang="de-DE" smtClean="0"/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de-DE" sz="3600" b="1" dirty="0" smtClean="0"/>
          </a:p>
          <a:p>
            <a:pPr marL="0" indent="0" algn="ctr">
              <a:buFontTx/>
              <a:buNone/>
              <a:defRPr/>
            </a:pPr>
            <a:r>
              <a:rPr lang="de-DE" sz="3600" b="1" dirty="0" smtClean="0"/>
              <a:t>Ergänzung von seinem Freund und Ratgeber Stefan Nicke</a:t>
            </a:r>
          </a:p>
          <a:p>
            <a:pPr marL="0" indent="0" algn="ctr">
              <a:buFontTx/>
              <a:buNone/>
              <a:defRPr/>
            </a:pPr>
            <a:endParaRPr lang="de-DE" sz="3600" b="1" dirty="0" smtClean="0"/>
          </a:p>
          <a:p>
            <a:pPr marL="0" indent="0" algn="ctr">
              <a:buFontTx/>
              <a:buNone/>
              <a:defRPr/>
            </a:pPr>
            <a:r>
              <a:rPr lang="de-DE" sz="3600" b="1" dirty="0" smtClean="0"/>
              <a:t>Übersetzer </a:t>
            </a:r>
            <a:r>
              <a:rPr lang="de-DE" sz="3600" b="1" dirty="0" err="1" smtClean="0"/>
              <a:t>Xiyasedin</a:t>
            </a:r>
            <a:r>
              <a:rPr lang="de-DE" sz="3600" b="1" dirty="0" smtClean="0"/>
              <a:t> Sterk, Lehrer in Deutschland</a:t>
            </a:r>
          </a:p>
          <a:p>
            <a:pPr>
              <a:defRPr/>
            </a:pPr>
            <a:endParaRPr lang="de-DE" altLang="de-DE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pPr algn="ctr"/>
            <a:r>
              <a:rPr lang="de-DE" altLang="de-DE" b="1" dirty="0" smtClean="0"/>
              <a:t>Postmigrationsbelastungen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1115616" y="2016720"/>
            <a:ext cx="7561262" cy="4292600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Langdauernde Unsicherheit hinsichtlich der Zukunftsperspektiven (Asyl? Arbeit? Familie?)</a:t>
            </a:r>
          </a:p>
          <a:p>
            <a:pPr>
              <a:defRPr/>
            </a:pPr>
            <a:r>
              <a:rPr lang="de-DE" altLang="de-DE" dirty="0" smtClean="0"/>
              <a:t>Erwerbslosigkeit und Abhängigkeit von staatlicher Unterstützung</a:t>
            </a:r>
          </a:p>
          <a:p>
            <a:pPr>
              <a:defRPr/>
            </a:pPr>
            <a:r>
              <a:rPr lang="de-DE" altLang="de-DE" dirty="0" smtClean="0"/>
              <a:t>Diskriminierung und Ausgrenzung, Einsamkeit</a:t>
            </a:r>
          </a:p>
          <a:p>
            <a:pPr>
              <a:defRPr/>
            </a:pPr>
            <a:r>
              <a:rPr lang="de-DE" altLang="de-DE" dirty="0" smtClean="0"/>
              <a:t>Erleben unzureichender Entscheidungs- und Handlungsmöglichkeiten, Selbständigkeitsverlust</a:t>
            </a:r>
          </a:p>
          <a:p>
            <a:pPr>
              <a:defRPr/>
            </a:pPr>
            <a:r>
              <a:rPr lang="de-DE" altLang="de-DE" dirty="0"/>
              <a:t>Trennung von der </a:t>
            </a:r>
            <a:r>
              <a:rPr lang="de-DE" altLang="de-DE" dirty="0" smtClean="0"/>
              <a:t>Großfamilie</a:t>
            </a:r>
          </a:p>
          <a:p>
            <a:pPr>
              <a:defRPr/>
            </a:pPr>
            <a:r>
              <a:rPr lang="de-DE" altLang="de-DE" dirty="0" smtClean="0"/>
              <a:t>Verlust der Heimat, Freunde und damit verbundene Gebräuche und Gewohnheiten</a:t>
            </a:r>
          </a:p>
          <a:p>
            <a:pPr>
              <a:defRPr/>
            </a:pPr>
            <a:r>
              <a:rPr lang="de-DE" altLang="de-DE" dirty="0" smtClean="0"/>
              <a:t>Psychische und körperliche Beschwerden</a:t>
            </a:r>
          </a:p>
          <a:p>
            <a:pPr marL="0" indent="0">
              <a:buFontTx/>
              <a:buNone/>
              <a:defRPr/>
            </a:pP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187450" y="1268760"/>
            <a:ext cx="7564438" cy="1143000"/>
          </a:xfrm>
        </p:spPr>
        <p:txBody>
          <a:bodyPr/>
          <a:lstStyle/>
          <a:p>
            <a:pPr algn="ctr"/>
            <a:r>
              <a:rPr lang="de-DE" altLang="de-DE" sz="4000" b="1" dirty="0" smtClean="0"/>
              <a:t>Was erwartet Sie?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2448768"/>
            <a:ext cx="7561263" cy="42926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Mein Weg nach Kurdistan im Norden des Iraks</a:t>
            </a:r>
            <a:r>
              <a:rPr lang="de-DE" dirty="0"/>
              <a:t> </a:t>
            </a:r>
            <a:r>
              <a:rPr lang="de-DE" dirty="0" smtClean="0"/>
              <a:t>       - Motivation und Arbeitsbereich –</a:t>
            </a:r>
          </a:p>
          <a:p>
            <a:pPr>
              <a:defRPr/>
            </a:pPr>
            <a:r>
              <a:rPr lang="de-DE" dirty="0" smtClean="0"/>
              <a:t>Der IS Terror und sein Einfluss auf meine Aufgaben</a:t>
            </a:r>
          </a:p>
          <a:p>
            <a:pPr>
              <a:defRPr/>
            </a:pPr>
            <a:r>
              <a:rPr lang="de-DE" dirty="0" smtClean="0"/>
              <a:t>Die Situation der </a:t>
            </a:r>
            <a:r>
              <a:rPr lang="de-DE" dirty="0" err="1" smtClean="0"/>
              <a:t>IDP‘s</a:t>
            </a:r>
            <a:r>
              <a:rPr lang="de-DE" dirty="0" smtClean="0"/>
              <a:t> und Flüchtlinge in den Camps</a:t>
            </a:r>
          </a:p>
          <a:p>
            <a:pPr>
              <a:defRPr/>
            </a:pPr>
            <a:r>
              <a:rPr lang="de-DE" dirty="0" smtClean="0"/>
              <a:t>Bericht von dem Lehrer Saad </a:t>
            </a:r>
            <a:r>
              <a:rPr lang="de-DE" dirty="0" err="1" smtClean="0"/>
              <a:t>Shingaly</a:t>
            </a:r>
            <a:r>
              <a:rPr lang="de-DE" dirty="0" smtClean="0"/>
              <a:t> </a:t>
            </a:r>
          </a:p>
          <a:p>
            <a:pPr>
              <a:defRPr/>
            </a:pPr>
            <a:r>
              <a:rPr lang="de-DE" dirty="0" smtClean="0"/>
              <a:t>Bericht von seinem Freund und Ratgeber Stefan Nicke</a:t>
            </a:r>
          </a:p>
          <a:p>
            <a:pPr>
              <a:defRPr/>
            </a:pPr>
            <a:r>
              <a:rPr lang="de-DE" dirty="0" smtClean="0"/>
              <a:t>Übersetzer </a:t>
            </a:r>
            <a:r>
              <a:rPr lang="de-DE" dirty="0" err="1" smtClean="0"/>
              <a:t>Xiyasedin</a:t>
            </a:r>
            <a:r>
              <a:rPr lang="de-DE" dirty="0" smtClean="0"/>
              <a:t> Sterk, Lehrer in Deutschland</a:t>
            </a:r>
          </a:p>
          <a:p>
            <a:pPr>
              <a:defRPr/>
            </a:pPr>
            <a:r>
              <a:rPr lang="de-DE" dirty="0" smtClean="0"/>
              <a:t>Aussprache</a:t>
            </a:r>
            <a:endParaRPr lang="de-DE" dirty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 smtClean="0"/>
          </a:p>
          <a:p>
            <a:pPr marL="0" indent="0">
              <a:buNone/>
              <a:defRPr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899592" y="773832"/>
            <a:ext cx="7564438" cy="1143000"/>
          </a:xfrm>
        </p:spPr>
        <p:txBody>
          <a:bodyPr/>
          <a:lstStyle/>
          <a:p>
            <a:pPr algn="ctr"/>
            <a:r>
              <a:rPr lang="de-DE" altLang="de-DE" sz="2400" b="1" dirty="0" smtClean="0"/>
              <a:t>Vier Säulen der psychischen Stabilität</a:t>
            </a:r>
          </a:p>
        </p:txBody>
      </p:sp>
      <p:sp>
        <p:nvSpPr>
          <p:cNvPr id="4" name="Gleichschenkliges Dreieck 3"/>
          <p:cNvSpPr/>
          <p:nvPr/>
        </p:nvSpPr>
        <p:spPr>
          <a:xfrm>
            <a:off x="365760" y="1607151"/>
            <a:ext cx="8526720" cy="1173777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6804248" y="2852937"/>
            <a:ext cx="2016224" cy="3528392"/>
          </a:xfrm>
          <a:prstGeom prst="roundRect">
            <a:avLst/>
          </a:prstGeom>
          <a:solidFill>
            <a:srgbClr val="24FE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altLang="de-DE" sz="2300" b="1" dirty="0" err="1" smtClean="0">
                <a:solidFill>
                  <a:schemeClr val="tx1"/>
                </a:solidFill>
              </a:rPr>
              <a:t>GesundheitWohl</a:t>
            </a:r>
            <a:r>
              <a:rPr lang="de-DE" altLang="de-DE" sz="2300" b="1" dirty="0" smtClean="0">
                <a:solidFill>
                  <a:schemeClr val="tx1"/>
                </a:solidFill>
              </a:rPr>
              <a:t>-befinden</a:t>
            </a:r>
            <a:endParaRPr lang="de-DE" altLang="de-DE" sz="2300" b="1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4696160" y="2852937"/>
            <a:ext cx="2016224" cy="3528392"/>
          </a:xfrm>
          <a:prstGeom prst="roundRect">
            <a:avLst/>
          </a:prstGeom>
          <a:solidFill>
            <a:srgbClr val="24FE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altLang="de-DE" sz="2400" b="1" dirty="0">
                <a:solidFill>
                  <a:schemeClr val="tx1"/>
                </a:solidFill>
              </a:rPr>
              <a:t>Wohnung, Haus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2588072" y="2852937"/>
            <a:ext cx="2016224" cy="3528392"/>
          </a:xfrm>
          <a:prstGeom prst="roundRect">
            <a:avLst/>
          </a:prstGeom>
          <a:solidFill>
            <a:srgbClr val="24FE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altLang="de-DE" sz="2400" b="1" dirty="0" smtClean="0">
                <a:solidFill>
                  <a:schemeClr val="tx1"/>
                </a:solidFill>
              </a:rPr>
              <a:t>Berufs-tätigkeit, </a:t>
            </a:r>
            <a:r>
              <a:rPr lang="de-DE" altLang="de-DE" sz="2400" b="1" dirty="0">
                <a:solidFill>
                  <a:schemeClr val="tx1"/>
                </a:solidFill>
              </a:rPr>
              <a:t>Arbeit, Verdienst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67544" y="2852937"/>
            <a:ext cx="2016224" cy="3528392"/>
          </a:xfrm>
          <a:prstGeom prst="roundRect">
            <a:avLst/>
          </a:prstGeom>
          <a:solidFill>
            <a:srgbClr val="24FE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2400" b="1" dirty="0">
                <a:solidFill>
                  <a:schemeClr val="tx1"/>
                </a:solidFill>
              </a:rPr>
              <a:t>Familie, Beziehung</a:t>
            </a:r>
          </a:p>
        </p:txBody>
      </p:sp>
      <p:sp>
        <p:nvSpPr>
          <p:cNvPr id="6" name="Rechteck 5"/>
          <p:cNvSpPr/>
          <p:nvPr/>
        </p:nvSpPr>
        <p:spPr>
          <a:xfrm>
            <a:off x="365760" y="6453337"/>
            <a:ext cx="8526720" cy="3520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0" y="1268413"/>
            <a:ext cx="9144000" cy="1143000"/>
          </a:xfrm>
        </p:spPr>
        <p:txBody>
          <a:bodyPr/>
          <a:lstStyle/>
          <a:p>
            <a:pPr algn="ctr"/>
            <a:r>
              <a:rPr lang="de-DE" altLang="de-DE" b="1" dirty="0" smtClean="0"/>
              <a:t>Coping und Bewältigung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>
          <a:xfrm>
            <a:off x="1115616" y="2492896"/>
            <a:ext cx="7561263" cy="3672408"/>
          </a:xfrm>
        </p:spPr>
        <p:txBody>
          <a:bodyPr/>
          <a:lstStyle/>
          <a:p>
            <a:pPr marL="342000">
              <a:spcBef>
                <a:spcPts val="1800"/>
              </a:spcBef>
            </a:pPr>
            <a:r>
              <a:rPr lang="de-DE" altLang="de-DE" dirty="0" smtClean="0"/>
              <a:t>Coping (engl. </a:t>
            </a:r>
            <a:r>
              <a:rPr lang="de-DE" altLang="de-DE" dirty="0"/>
              <a:t>h</a:t>
            </a:r>
            <a:r>
              <a:rPr lang="de-DE" altLang="de-DE" dirty="0" smtClean="0"/>
              <a:t>andeln, kämpfen mit):</a:t>
            </a:r>
            <a:br>
              <a:rPr lang="de-DE" altLang="de-DE" dirty="0" smtClean="0"/>
            </a:br>
            <a:r>
              <a:rPr lang="de-DE" altLang="de-DE" dirty="0" smtClean="0"/>
              <a:t>Auseinandersetzung und Bewältigung von belastenden Situationen und Ereignissen</a:t>
            </a:r>
          </a:p>
          <a:p>
            <a:pPr marL="342000">
              <a:spcBef>
                <a:spcPts val="1800"/>
              </a:spcBef>
            </a:pPr>
            <a:r>
              <a:rPr lang="de-DE" altLang="de-DE" dirty="0" smtClean="0"/>
              <a:t>Belastende Situationen: ungewohnte Ereignisse, die die Lebenssituation des Individuums verändern</a:t>
            </a:r>
          </a:p>
          <a:p>
            <a:pPr marL="342000">
              <a:spcBef>
                <a:spcPts val="1800"/>
              </a:spcBef>
            </a:pPr>
            <a:r>
              <a:rPr lang="de-DE" altLang="de-DE" dirty="0" smtClean="0"/>
              <a:t>Coping-Verhalten: alle Reaktionen der Person, neben „offenem“ Verhalten auch Kognitionen und Emotionen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57389"/>
            <a:ext cx="4824536" cy="60145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0888" y="620688"/>
            <a:ext cx="6695728" cy="1143000"/>
          </a:xfrm>
        </p:spPr>
        <p:txBody>
          <a:bodyPr/>
          <a:lstStyle/>
          <a:p>
            <a:pPr algn="ctr"/>
            <a:r>
              <a:rPr lang="de-DE" b="1" dirty="0" smtClean="0"/>
              <a:t>Erika Schuchardt (1987)</a:t>
            </a:r>
            <a:br>
              <a:rPr lang="de-DE" b="1" dirty="0" smtClean="0"/>
            </a:br>
            <a:r>
              <a:rPr lang="de-DE" b="1" dirty="0" smtClean="0"/>
              <a:t> „Krisenbewältigung“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251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5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/>
          <a:lstStyle/>
          <a:p>
            <a:pPr algn="ctr"/>
            <a:r>
              <a:rPr lang="de-DE" altLang="de-DE" sz="3600" b="1" dirty="0" smtClean="0"/>
              <a:t>Vielen Dank für Ihre Aufmerksamkeit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3175" y="3175"/>
            <a:ext cx="819150" cy="819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extrusionOk="0">
                <a:moveTo>
                  <a:pt x="21600" y="0"/>
                </a:moveTo>
                <a:cubicBezTo>
                  <a:pt x="21600" y="5730"/>
                  <a:pt x="19324" y="11225"/>
                  <a:pt x="15273" y="15276"/>
                </a:cubicBezTo>
                <a:cubicBezTo>
                  <a:pt x="11222" y="19326"/>
                  <a:pt x="5727" y="21600"/>
                  <a:pt x="0" y="21596"/>
                </a:cubicBezTo>
                <a:cubicBezTo>
                  <a:pt x="4" y="14398"/>
                  <a:pt x="9" y="7199"/>
                  <a:pt x="13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4F8FA">
              <a:alpha val="32940"/>
            </a:srgbClr>
          </a:solidFill>
          <a:ln w="4515" cap="rnd">
            <a:solidFill>
              <a:srgbClr val="A0B5BF"/>
            </a:solidFill>
            <a:round/>
          </a:ln>
        </p:spPr>
        <p:txBody>
          <a:bodyPr lIns="0" tIns="0" rIns="0" bIns="0" anchor="ctr"/>
          <a:lstStyle/>
          <a:p>
            <a:pPr defTabSz="584179" eaLnBrk="1" hangingPunct="1">
              <a:defRPr sz="3413">
                <a:solidFill>
                  <a:srgbClr val="FFFFFF"/>
                </a:solidFill>
              </a:defRPr>
            </a:pPr>
            <a:endParaRPr sz="3413" dirty="0">
              <a:solidFill>
                <a:srgbClr val="FFFFFF"/>
              </a:solidFill>
            </a:endParaRPr>
          </a:p>
        </p:txBody>
      </p:sp>
      <p:sp>
        <p:nvSpPr>
          <p:cNvPr id="47" name="Shape 47"/>
          <p:cNvSpPr/>
          <p:nvPr/>
        </p:nvSpPr>
        <p:spPr>
          <a:xfrm>
            <a:off x="168275" y="20638"/>
            <a:ext cx="1703388" cy="1703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lnTo>
                  <a:pt x="0" y="10800"/>
                </a:lnTo>
                <a:cubicBezTo>
                  <a:pt x="0" y="16765"/>
                  <a:pt x="4835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833" cap="rnd">
            <a:solidFill>
              <a:srgbClr val="E0EEF6"/>
            </a:solidFill>
            <a:round/>
          </a:ln>
          <a:effectLst>
            <a:outerShdw blurRad="25400" dist="25400" dir="5400000" rotWithShape="0">
              <a:srgbClr val="8D9AA1">
                <a:alpha val="84999"/>
              </a:srgbClr>
            </a:outerShdw>
          </a:effectLst>
        </p:spPr>
        <p:txBody>
          <a:bodyPr lIns="0" tIns="0" rIns="0" bIns="0" anchor="ctr"/>
          <a:lstStyle/>
          <a:p>
            <a:pPr defTabSz="584179" eaLnBrk="1" hangingPunct="1">
              <a:defRPr sz="3413">
                <a:solidFill>
                  <a:srgbClr val="FFFFFF"/>
                </a:solidFill>
              </a:defRPr>
            </a:pPr>
            <a:endParaRPr sz="3413" dirty="0">
              <a:solidFill>
                <a:srgbClr val="FFFFFF"/>
              </a:solidFill>
            </a:endParaRPr>
          </a:p>
        </p:txBody>
      </p:sp>
      <p:pic>
        <p:nvPicPr>
          <p:cNvPr id="7172" name="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42988"/>
            <a:ext cx="115728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9" name="Shape 49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 w="25400" cap="rnd">
            <a:round/>
          </a:ln>
        </p:spPr>
        <p:txBody>
          <a:bodyPr lIns="50798" tIns="50798" rIns="50798" bIns="50798" anchor="ctr"/>
          <a:lstStyle/>
          <a:p>
            <a:pPr defTabSz="584179" eaLnBrk="1" hangingPunct="1">
              <a:defRPr sz="3413">
                <a:solidFill>
                  <a:srgbClr val="FFFFFF"/>
                </a:solidFill>
              </a:defRPr>
            </a:pPr>
            <a:endParaRPr sz="3413" dirty="0">
              <a:solidFill>
                <a:srgbClr val="FFFFFF"/>
              </a:solidFill>
            </a:endParaRPr>
          </a:p>
        </p:txBody>
      </p:sp>
      <p:sp>
        <p:nvSpPr>
          <p:cNvPr id="50" name="Shape 50"/>
          <p:cNvSpPr/>
          <p:nvPr/>
        </p:nvSpPr>
        <p:spPr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25400" cap="rnd">
            <a:round/>
          </a:ln>
          <a:effectLst>
            <a:outerShdw blurRad="38100" dist="38000" dir="10800000" rotWithShape="0">
              <a:srgbClr val="5D6468">
                <a:alpha val="25000"/>
              </a:srgbClr>
            </a:outerShdw>
          </a:effectLst>
        </p:spPr>
        <p:txBody>
          <a:bodyPr lIns="50798" tIns="50798" rIns="50798" bIns="50798" anchor="ctr"/>
          <a:lstStyle/>
          <a:p>
            <a:pPr defTabSz="584179" eaLnBrk="1" hangingPunct="1">
              <a:defRPr sz="3413">
                <a:solidFill>
                  <a:srgbClr val="FFFFFF"/>
                </a:solidFill>
              </a:defRPr>
            </a:pPr>
            <a:endParaRPr sz="3413" dirty="0">
              <a:solidFill>
                <a:srgbClr val="FFFFFF"/>
              </a:solidFill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lIns="88896" tIns="50798" rIns="88896" bIns="50798"/>
          <a:lstStyle/>
          <a:p>
            <a:pPr defTabSz="914367">
              <a:defRPr sz="6115">
                <a:solidFill>
                  <a:srgbClr val="5F688B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5F688B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6115" dirty="0">
              <a:solidFill>
                <a:srgbClr val="5F688B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5F688B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</p:spPr>
        <p:txBody>
          <a:bodyPr lIns="88896" tIns="50798" rIns="88896" bIns="50798"/>
          <a:lstStyle/>
          <a:p>
            <a:pPr marL="0" indent="0" defTabSz="914367">
              <a:spcBef>
                <a:spcPts val="422"/>
              </a:spcBef>
              <a:buFontTx/>
              <a:buNone/>
              <a:defRPr sz="4551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4551" dirty="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177" name="dihok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178" name="Shape 54"/>
          <p:cNvSpPr>
            <a:spLocks noChangeArrowheads="1"/>
          </p:cNvSpPr>
          <p:nvPr/>
        </p:nvSpPr>
        <p:spPr bwMode="auto">
          <a:xfrm>
            <a:off x="-1588" y="288925"/>
            <a:ext cx="80025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88896" tIns="50798" rIns="88896" bIns="50798" anchor="ctr">
            <a:spAutoFit/>
          </a:bodyPr>
          <a:lstStyle>
            <a:lvl1pPr defTabSz="1300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0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0163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0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0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Blick auf die Stadt </a:t>
            </a:r>
            <a:r>
              <a:rPr lang="de-DE" altLang="de-DE" sz="2800" b="1" dirty="0" err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Dohuk</a:t>
            </a:r>
            <a:endParaRPr lang="de-DE" altLang="de-DE" sz="2800" b="1" dirty="0">
              <a:solidFill>
                <a:srgbClr val="00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 smtClean="0"/>
              <a:t>Hochschulkooperation Universität </a:t>
            </a:r>
            <a:r>
              <a:rPr lang="de-DE" altLang="de-DE" b="1" dirty="0" err="1" smtClean="0"/>
              <a:t>Dohuk</a:t>
            </a:r>
            <a:r>
              <a:rPr lang="de-DE" altLang="de-DE" b="1" dirty="0" smtClean="0"/>
              <a:t> mit Universität Oldenburg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smtClean="0"/>
              <a:t>Beginn der Zusammenarbeit im Sommer 2013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Erste Kooperationsvereinbarung Frühjahr 2014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Eroberungsfeldzug von ISIS Beginn Juni 2014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Erste Besuche in Flüchtlingscamps im November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9219" name="(53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24535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2733" y="60932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latin typeface="Constantia" panose="02030602050306030303" pitchFamily="18" charset="0"/>
              </a:rPr>
              <a:t>Gebäude der staatlichen Universität </a:t>
            </a:r>
            <a:r>
              <a:rPr lang="de-DE" sz="2800" b="1" dirty="0" err="1" smtClean="0">
                <a:latin typeface="Constantia" panose="02030602050306030303" pitchFamily="18" charset="0"/>
              </a:rPr>
              <a:t>Dohuk</a:t>
            </a:r>
            <a:endParaRPr lang="de-DE" sz="2800" b="1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>
          <a:xfrm>
            <a:off x="3492500" y="587375"/>
            <a:ext cx="5651500" cy="801688"/>
          </a:xfrm>
        </p:spPr>
        <p:txBody>
          <a:bodyPr/>
          <a:lstStyle/>
          <a:p>
            <a:r>
              <a:rPr lang="de-DE" altLang="de-DE" b="1" smtClean="0"/>
              <a:t>Begegnungen in Kurdistan 2013</a:t>
            </a:r>
          </a:p>
        </p:txBody>
      </p:sp>
      <p:pic>
        <p:nvPicPr>
          <p:cNvPr id="10243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3" y="1206500"/>
            <a:ext cx="4797425" cy="3197225"/>
          </a:xfrm>
        </p:spPr>
      </p:pic>
      <p:pic>
        <p:nvPicPr>
          <p:cNvPr id="10244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9388" y="4221163"/>
            <a:ext cx="3808412" cy="2855912"/>
          </a:xfrm>
        </p:spPr>
      </p:pic>
      <p:pic>
        <p:nvPicPr>
          <p:cNvPr id="10245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089400"/>
            <a:ext cx="3987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389063"/>
            <a:ext cx="42465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 smtClean="0"/>
              <a:t>Die Studierenden und Lehrenden des neuen Studienganges „</a:t>
            </a:r>
            <a:r>
              <a:rPr lang="de-DE" altLang="de-DE" b="1" dirty="0" err="1" smtClean="0"/>
              <a:t>Disability</a:t>
            </a:r>
            <a:r>
              <a:rPr lang="de-DE" altLang="de-DE" b="1" dirty="0" smtClean="0"/>
              <a:t> Studies </a:t>
            </a:r>
            <a:r>
              <a:rPr lang="de-DE" altLang="de-DE" b="1" dirty="0" err="1" smtClean="0"/>
              <a:t>and</a:t>
            </a:r>
            <a:r>
              <a:rPr lang="de-DE" altLang="de-DE" b="1" dirty="0" smtClean="0"/>
              <a:t> Rehabilitation“ an der </a:t>
            </a:r>
            <a:r>
              <a:rPr lang="de-DE" altLang="de-DE" b="1" dirty="0" err="1" smtClean="0"/>
              <a:t>UoD</a:t>
            </a:r>
            <a:r>
              <a:rPr lang="de-DE" altLang="de-DE" b="1" dirty="0" smtClean="0"/>
              <a:t> 2014</a:t>
            </a:r>
          </a:p>
        </p:txBody>
      </p:sp>
      <p:pic>
        <p:nvPicPr>
          <p:cNvPr id="11267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565400"/>
            <a:ext cx="6486525" cy="429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989856"/>
            <a:ext cx="7564438" cy="1143000"/>
          </a:xfrm>
        </p:spPr>
        <p:txBody>
          <a:bodyPr/>
          <a:lstStyle/>
          <a:p>
            <a:pPr algn="ctr" eaLnBrk="1" hangingPunct="1"/>
            <a:r>
              <a:rPr lang="de-DE" altLang="de-DE" sz="3200" b="1" dirty="0" smtClean="0"/>
              <a:t>Flüchtlingscamps im Nordirak (Kurdistan)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177" y="1988840"/>
            <a:ext cx="7561263" cy="4752528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Es gibt inzwischen 22 Camps allein in der Provinz </a:t>
            </a:r>
            <a:r>
              <a:rPr lang="de-DE" altLang="de-DE" dirty="0" err="1" smtClean="0"/>
              <a:t>Dohuk</a:t>
            </a:r>
            <a:r>
              <a:rPr lang="de-DE" altLang="de-DE" dirty="0" smtClean="0"/>
              <a:t>, 4 für </a:t>
            </a:r>
            <a:r>
              <a:rPr lang="de-DE" altLang="de-DE" dirty="0" err="1" smtClean="0"/>
              <a:t>Refugees</a:t>
            </a:r>
            <a:r>
              <a:rPr lang="de-DE" altLang="de-DE" dirty="0" smtClean="0"/>
              <a:t>, 18 für </a:t>
            </a:r>
            <a:r>
              <a:rPr lang="de-DE" altLang="de-DE" dirty="0" err="1" smtClean="0"/>
              <a:t>IDP‘s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Internally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Displaced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Persons</a:t>
            </a:r>
            <a:r>
              <a:rPr lang="de-DE" altLang="de-DE" dirty="0" smtClean="0"/>
              <a:t>)</a:t>
            </a:r>
          </a:p>
          <a:p>
            <a:pPr eaLnBrk="1" hangingPunct="1"/>
            <a:r>
              <a:rPr lang="de-DE" altLang="de-DE" dirty="0" smtClean="0"/>
              <a:t>In diesen Camps fristen ca. eine Millionen Menschen ihr Dasein</a:t>
            </a:r>
          </a:p>
          <a:p>
            <a:pPr eaLnBrk="1" hangingPunct="1"/>
            <a:r>
              <a:rPr lang="de-DE" altLang="de-DE" dirty="0" smtClean="0"/>
              <a:t>Es leben in den Camps sowohl </a:t>
            </a:r>
            <a:r>
              <a:rPr lang="de-DE" altLang="de-DE" dirty="0" err="1" smtClean="0"/>
              <a:t>IDP‘s</a:t>
            </a:r>
            <a:r>
              <a:rPr lang="de-DE" altLang="de-DE" dirty="0" smtClean="0"/>
              <a:t> als auch Flüchtlinge aus Syrien</a:t>
            </a:r>
          </a:p>
          <a:p>
            <a:pPr eaLnBrk="1" hangingPunct="1"/>
            <a:r>
              <a:rPr lang="de-DE" altLang="de-DE" dirty="0" smtClean="0"/>
              <a:t>Die Provinz </a:t>
            </a:r>
            <a:r>
              <a:rPr lang="de-DE" altLang="de-DE" dirty="0" err="1" smtClean="0"/>
              <a:t>Dohuk</a:t>
            </a:r>
            <a:r>
              <a:rPr lang="de-DE" altLang="de-DE" dirty="0" smtClean="0"/>
              <a:t> hat ca. 1,3 Mio. Einwohner</a:t>
            </a:r>
          </a:p>
          <a:p>
            <a:pPr eaLnBrk="1" hangingPunct="1"/>
            <a:r>
              <a:rPr lang="de-DE" altLang="de-DE" dirty="0" smtClean="0"/>
              <a:t>Die unabhängige kurdische Regionalregierung sowie die Verwaltung der Provinzen im Nordirak sind völlig überfordert mit der Versorgung der Flüchtlinge und den Binnenvertriebenen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13316" name="Textfeld 3"/>
          <p:cNvSpPr txBox="1">
            <a:spLocks noChangeArrowheads="1"/>
          </p:cNvSpPr>
          <p:nvPr/>
        </p:nvSpPr>
        <p:spPr bwMode="auto">
          <a:xfrm>
            <a:off x="6540500" y="39688"/>
            <a:ext cx="3857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i="1">
                <a:solidFill>
                  <a:schemeClr val="bg1"/>
                </a:solidFill>
              </a:rPr>
              <a:t>Prof. Dr. Monika Ortmann</a:t>
            </a:r>
          </a:p>
        </p:txBody>
      </p:sp>
      <p:pic>
        <p:nvPicPr>
          <p:cNvPr id="13317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25"/>
            <a:ext cx="74723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164288" y="134076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+mj-lt"/>
              </a:rPr>
              <a:t>Irak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Bildschirmpräsentation (4:3)</PresentationFormat>
  <Paragraphs>70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Constantia</vt:lpstr>
      <vt:lpstr>Gill Sans</vt:lpstr>
      <vt:lpstr>Standarddesign</vt:lpstr>
      <vt:lpstr>Neue Mitbürger in Deutschland  Ihre Herkunft – ihr Weg zu uns – ihre Ziele</vt:lpstr>
      <vt:lpstr>Was erwartet Sie?</vt:lpstr>
      <vt:lpstr>PowerPoint-Präsentation</vt:lpstr>
      <vt:lpstr>Hochschulkooperation Universität Dohuk mit Universität Oldenburg</vt:lpstr>
      <vt:lpstr>PowerPoint-Präsentation</vt:lpstr>
      <vt:lpstr>Begegnungen in Kurdistan 2013</vt:lpstr>
      <vt:lpstr>Die Studierenden und Lehrenden des neuen Studienganges „Disability Studies and Rehabilitation“ an der UoD 2014</vt:lpstr>
      <vt:lpstr>Flüchtlingscamps im Nordirak (Kurdistan)</vt:lpstr>
      <vt:lpstr>PowerPoint-Präsentation</vt:lpstr>
      <vt:lpstr>Besuch im Kranke – Flüchtlingslager Nov.2014</vt:lpstr>
      <vt:lpstr>Kranke-Camp – Provisorium Nov.2014</vt:lpstr>
      <vt:lpstr>Die Lager bei Regen Nov. 2014</vt:lpstr>
      <vt:lpstr>Sharia Camp November 2014</vt:lpstr>
      <vt:lpstr>Sharia Camp November 2014</vt:lpstr>
      <vt:lpstr>Das Leben als IDP oder Flüchtling im Camp</vt:lpstr>
      <vt:lpstr>Containercamp Rwangwa November 2015</vt:lpstr>
      <vt:lpstr>Rwanga Camp Nov. 2015 Saads Familie</vt:lpstr>
      <vt:lpstr>Bericht von dem Lehrer Saad Shingaly  </vt:lpstr>
      <vt:lpstr>Postmigrationsbelastungen</vt:lpstr>
      <vt:lpstr>Vier Säulen der psychischen Stabilität</vt:lpstr>
      <vt:lpstr>Coping und Bewältigung</vt:lpstr>
      <vt:lpstr>Erika Schuchardt (1987)  „Krisenbewältigung“</vt:lpstr>
      <vt:lpstr>Vielen Dank für Ihre Aufmerksamkeit</vt:lpstr>
    </vt:vector>
  </TitlesOfParts>
  <Company>Universität Oldenburg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17742</dc:creator>
  <cp:lastModifiedBy>Birgit Kynass</cp:lastModifiedBy>
  <cp:revision>66</cp:revision>
  <dcterms:created xsi:type="dcterms:W3CDTF">2006-03-10T10:55:20Z</dcterms:created>
  <dcterms:modified xsi:type="dcterms:W3CDTF">2016-03-08T08:42:57Z</dcterms:modified>
</cp:coreProperties>
</file>