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9" r:id="rId3"/>
    <p:sldId id="301" r:id="rId4"/>
    <p:sldId id="303" r:id="rId5"/>
    <p:sldId id="318" r:id="rId6"/>
    <p:sldId id="306" r:id="rId7"/>
    <p:sldId id="307" r:id="rId8"/>
    <p:sldId id="308" r:id="rId9"/>
    <p:sldId id="309" r:id="rId10"/>
    <p:sldId id="312" r:id="rId11"/>
    <p:sldId id="311" r:id="rId12"/>
    <p:sldId id="313" r:id="rId13"/>
    <p:sldId id="314" r:id="rId14"/>
    <p:sldId id="315" r:id="rId15"/>
    <p:sldId id="316" r:id="rId16"/>
    <p:sldId id="317" r:id="rId17"/>
    <p:sldId id="319" r:id="rId18"/>
    <p:sldId id="320" r:id="rId19"/>
    <p:sldId id="321" r:id="rId20"/>
    <p:sldId id="322" r:id="rId21"/>
    <p:sldId id="324" r:id="rId22"/>
    <p:sldId id="323" r:id="rId23"/>
    <p:sldId id="300" r:id="rId24"/>
    <p:sldId id="326" r:id="rId25"/>
    <p:sldId id="332" r:id="rId26"/>
    <p:sldId id="325" r:id="rId27"/>
    <p:sldId id="327" r:id="rId28"/>
    <p:sldId id="328" r:id="rId29"/>
    <p:sldId id="329" r:id="rId30"/>
    <p:sldId id="330" r:id="rId31"/>
    <p:sldId id="331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3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106" d="100"/>
          <a:sy n="106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D4158DE-A7B0-4854-BEB1-48D20A310887}" type="datetimeFigureOut">
              <a:rPr lang="de-DE"/>
              <a:pPr>
                <a:defRPr/>
              </a:pPr>
              <a:t>08.03.2016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22FFB33-3041-48C2-BBB6-ECA9CF087C4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377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F023387-34E1-4F57-8103-3C11E868ACDE}" type="datetimeFigureOut">
              <a:rPr lang="de-DE"/>
              <a:pPr>
                <a:defRPr/>
              </a:pPr>
              <a:t>08.03.2016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55845A0-776F-4A1F-BA95-FD14649A02E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6432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02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63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61175" y="1268413"/>
            <a:ext cx="1890713" cy="55895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87450" y="1268413"/>
            <a:ext cx="5521325" cy="55895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24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dirty="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045792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 userDrawn="1"/>
        </p:nvSpPr>
        <p:spPr bwMode="auto">
          <a:xfrm>
            <a:off x="6540500" y="39688"/>
            <a:ext cx="3857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600" i="1" smtClean="0">
                <a:solidFill>
                  <a:schemeClr val="bg1"/>
                </a:solidFill>
              </a:rPr>
              <a:t>Prof. Dr. Monika Ortmann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93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3726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7450" y="2565400"/>
            <a:ext cx="3703638" cy="429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3488" y="2565400"/>
            <a:ext cx="3705225" cy="429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46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6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23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8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4649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9228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Uni-Ol-Foli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68413"/>
            <a:ext cx="7564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2565400"/>
            <a:ext cx="75612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9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762000" algn="l"/>
        </a:tabLs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wallpaperstock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306388" y="2903538"/>
            <a:ext cx="8531225" cy="1143000"/>
          </a:xfrm>
        </p:spPr>
        <p:txBody>
          <a:bodyPr/>
          <a:lstStyle/>
          <a:p>
            <a:pPr algn="ctr" eaLnBrk="1" hangingPunct="1"/>
            <a:r>
              <a:rPr lang="de-DE" altLang="de-DE" sz="3100" b="1" smtClean="0"/>
              <a:t>Hochschulkooperation und Flüchtlingselend im Irak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4724400"/>
            <a:ext cx="8785225" cy="244951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de-DE" altLang="de-DE" sz="2800" b="1" dirty="0" smtClean="0"/>
              <a:t>    Professorin Dr. Monika Ortmann</a:t>
            </a:r>
          </a:p>
          <a:p>
            <a:pPr algn="ctr" eaLnBrk="1" hangingPunct="1">
              <a:buFontTx/>
              <a:buNone/>
              <a:defRPr/>
            </a:pPr>
            <a:endParaRPr lang="de-DE" altLang="de-DE" sz="2800" b="1" dirty="0" smtClean="0"/>
          </a:p>
          <a:p>
            <a:pPr algn="ctr" eaLnBrk="1" hangingPunct="1">
              <a:buFontTx/>
              <a:buNone/>
              <a:defRPr/>
            </a:pPr>
            <a:r>
              <a:rPr lang="de-DE" altLang="de-DE" sz="2600" b="1" dirty="0" smtClean="0"/>
              <a:t>Vortrag am 18.05.2015 im Schlauen Haus Oldenburg</a:t>
            </a:r>
          </a:p>
          <a:p>
            <a:pPr marL="0" indent="0" eaLnBrk="1" hangingPunct="1">
              <a:buFontTx/>
              <a:buNone/>
              <a:defRPr/>
            </a:pPr>
            <a:endParaRPr lang="de-DE" altLang="de-DE" sz="3600" dirty="0" smtClean="0"/>
          </a:p>
          <a:p>
            <a:pPr marL="0" indent="0" eaLnBrk="1" hangingPunct="1">
              <a:buFontTx/>
              <a:buNone/>
              <a:defRPr/>
            </a:pPr>
            <a:r>
              <a:rPr lang="de-DE" altLang="de-DE" sz="1400" dirty="0" smtClean="0"/>
              <a:t>(Quellen Grafiken: Flagge Irak: </a:t>
            </a:r>
            <a:r>
              <a:rPr lang="de-DE" altLang="de-DE" sz="1400" dirty="0" smtClean="0">
                <a:hlinkClick r:id="rId2"/>
              </a:rPr>
              <a:t>www.wallpaperstock.net</a:t>
            </a:r>
            <a:r>
              <a:rPr lang="de-DE" altLang="de-DE" sz="1400" dirty="0" smtClean="0"/>
              <a:t> ; Flagge Deutschland: www.nationalgeographic.de)</a:t>
            </a:r>
          </a:p>
          <a:p>
            <a:pPr eaLnBrk="1" hangingPunct="1">
              <a:defRPr/>
            </a:pPr>
            <a:endParaRPr lang="de-DE" altLang="de-DE" dirty="0" smtClean="0"/>
          </a:p>
        </p:txBody>
      </p:sp>
      <p:pic>
        <p:nvPicPr>
          <p:cNvPr id="4100" name="Picture 4" descr="C:\Users\Ortmann\Desktop\Ordner studentische Hilfskraft Martin Schwarz\PPPs Irak 2013\Grafiken\deutschland-flag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093">
            <a:off x="6550025" y="1138238"/>
            <a:ext cx="18716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Ortmann\Desktop\Ordner studentische Hilfskraft Martin Schwarz\PPPs Irak 2013\Grafiken\irak-flag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858">
            <a:off x="906463" y="1303338"/>
            <a:ext cx="18891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13315" name="Picture 3" descr="DSC_00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0"/>
            <a:ext cx="9182101" cy="7223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3175" y="3175"/>
            <a:ext cx="819150" cy="819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600" y="0"/>
                </a:moveTo>
                <a:cubicBezTo>
                  <a:pt x="21600" y="5730"/>
                  <a:pt x="19324" y="11225"/>
                  <a:pt x="15273" y="15276"/>
                </a:cubicBezTo>
                <a:cubicBezTo>
                  <a:pt x="11222" y="19326"/>
                  <a:pt x="5727" y="21600"/>
                  <a:pt x="0" y="21596"/>
                </a:cubicBezTo>
                <a:cubicBezTo>
                  <a:pt x="4" y="14398"/>
                  <a:pt x="9" y="7199"/>
                  <a:pt x="13" y="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4F8FA">
              <a:alpha val="32940"/>
            </a:srgbClr>
          </a:solidFill>
          <a:ln w="4515" cap="rnd">
            <a:solidFill>
              <a:srgbClr val="A0B5BF"/>
            </a:solidFill>
            <a:round/>
          </a:ln>
        </p:spPr>
        <p:txBody>
          <a:bodyPr lIns="0" tIns="0" rIns="0" bIns="0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168275" y="20638"/>
            <a:ext cx="1703388" cy="1703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lnTo>
                  <a:pt x="0" y="10800"/>
                </a:lnTo>
                <a:cubicBezTo>
                  <a:pt x="0" y="16765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833" cap="rnd">
            <a:solidFill>
              <a:srgbClr val="E0EEF6"/>
            </a:solidFill>
            <a:round/>
          </a:ln>
          <a:effectLst>
            <a:outerShdw blurRad="25400" dist="25400" dir="5400000" rotWithShape="0">
              <a:srgbClr val="8D9AA1">
                <a:alpha val="84999"/>
              </a:srgbClr>
            </a:outerShdw>
          </a:effectLst>
        </p:spPr>
        <p:txBody>
          <a:bodyPr lIns="0" tIns="0" rIns="0" bIns="0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pic>
        <p:nvPicPr>
          <p:cNvPr id="14340" name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42988"/>
            <a:ext cx="11572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7" name="Shape 287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rgbClr val="FFFFFF"/>
          </a:solidFill>
          <a:ln w="25400" cap="rnd">
            <a:round/>
          </a:ln>
        </p:spPr>
        <p:txBody>
          <a:bodyPr lIns="50798" tIns="50798" rIns="50798" bIns="50798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1014413" y="0"/>
            <a:ext cx="73025" cy="6858000"/>
          </a:xfrm>
          <a:prstGeom prst="rect">
            <a:avLst/>
          </a:prstGeom>
          <a:solidFill>
            <a:srgbClr val="FFFFFF"/>
          </a:solidFill>
          <a:ln w="25400" cap="rnd">
            <a:round/>
          </a:ln>
          <a:effectLst>
            <a:outerShdw blurRad="38100" dist="38000" dir="10800000" rotWithShape="0">
              <a:srgbClr val="5D6468">
                <a:alpha val="25000"/>
              </a:srgbClr>
            </a:outerShdw>
          </a:effectLst>
        </p:spPr>
        <p:txBody>
          <a:bodyPr lIns="50798" tIns="50798" rIns="50798" bIns="50798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 lIns="88896" tIns="50798" rIns="88896" bIns="50798"/>
          <a:lstStyle/>
          <a:p>
            <a:pPr defTabSz="914367">
              <a:defRPr sz="6115">
                <a:solidFill>
                  <a:srgbClr val="5F688B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5F688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6115" dirty="0">
              <a:solidFill>
                <a:srgbClr val="5F688B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5F688B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344" name="DSC_0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3375" y="6438900"/>
            <a:ext cx="534988" cy="4619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7" tIns="35717" rIns="35717" bIns="35717" spcCol="26788" anchor="ctr">
            <a:spAutoFit/>
          </a:bodyPr>
          <a:lstStyle/>
          <a:p>
            <a:pPr algn="ctr" defTabSz="410751" eaLnBrk="1" latinLnBrk="1">
              <a:defRPr/>
            </a:pPr>
            <a:r>
              <a:rPr lang="en-US" sz="2500" dirty="0">
                <a:solidFill>
                  <a:srgbClr val="000000"/>
                </a:solidFill>
                <a:sym typeface="Helvetica Light"/>
              </a:rPr>
              <a:t>29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116013" y="1052513"/>
            <a:ext cx="7851775" cy="1143000"/>
          </a:xfrm>
        </p:spPr>
        <p:txBody>
          <a:bodyPr/>
          <a:lstStyle/>
          <a:p>
            <a:r>
              <a:rPr lang="de-DE" altLang="de-DE" b="1" smtClean="0"/>
              <a:t>Entstehung der Hochschulkooperation</a:t>
            </a:r>
          </a:p>
        </p:txBody>
      </p:sp>
      <p:sp>
        <p:nvSpPr>
          <p:cNvPr id="15363" name="Textplatzhalter 2"/>
          <p:cNvSpPr>
            <a:spLocks noGrp="1"/>
          </p:cNvSpPr>
          <p:nvPr>
            <p:ph type="body" idx="1"/>
          </p:nvPr>
        </p:nvSpPr>
        <p:spPr>
          <a:xfrm>
            <a:off x="611188" y="2411413"/>
            <a:ext cx="8137525" cy="4546600"/>
          </a:xfrm>
        </p:spPr>
        <p:txBody>
          <a:bodyPr/>
          <a:lstStyle/>
          <a:p>
            <a:r>
              <a:rPr lang="de-DE" altLang="de-DE" smtClean="0"/>
              <a:t>2009: Deutsch-Irakische Konferenz an der Berliner Humboldt Universität mit dreißigköpfiger hochrangiger irakischer Delegation aus Bagdad</a:t>
            </a:r>
          </a:p>
          <a:p>
            <a:r>
              <a:rPr lang="de-DE" altLang="de-DE" smtClean="0"/>
              <a:t>Thema: Transfer der Körperbehindertenpädagogik in den Irak</a:t>
            </a:r>
          </a:p>
          <a:p>
            <a:r>
              <a:rPr lang="de-DE" altLang="de-DE" smtClean="0"/>
              <a:t>Finanziert vom DAAD und unterstützt vom AA Berlin</a:t>
            </a:r>
          </a:p>
          <a:p>
            <a:r>
              <a:rPr lang="de-DE" altLang="de-DE" smtClean="0"/>
              <a:t>Ergebnis der Konferenz: Beidseitiges Kooperationsinteresse </a:t>
            </a:r>
          </a:p>
          <a:p>
            <a:r>
              <a:rPr lang="de-DE" altLang="de-DE" smtClean="0"/>
              <a:t>Verschlechterung der Sicherheitslage verhinderte den Ausbau der Zusammenarbeit mit der Bagdad Universität und der Al Mustansyriya Universität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3"/>
          <p:cNvSpPr>
            <a:spLocks noGrp="1"/>
          </p:cNvSpPr>
          <p:nvPr>
            <p:ph type="title"/>
          </p:nvPr>
        </p:nvSpPr>
        <p:spPr>
          <a:xfrm>
            <a:off x="2484438" y="684213"/>
            <a:ext cx="7235825" cy="1143000"/>
          </a:xfrm>
        </p:spPr>
        <p:txBody>
          <a:bodyPr/>
          <a:lstStyle/>
          <a:p>
            <a:r>
              <a:rPr lang="de-DE" altLang="de-DE" sz="3000" b="1" smtClean="0"/>
              <a:t>Forschungsreise nach Bagdad 2011</a:t>
            </a:r>
          </a:p>
        </p:txBody>
      </p:sp>
      <p:pic>
        <p:nvPicPr>
          <p:cNvPr id="1638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71675"/>
            <a:ext cx="4110038" cy="5480050"/>
          </a:xfrm>
        </p:spPr>
      </p:pic>
      <p:pic>
        <p:nvPicPr>
          <p:cNvPr id="1638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619250"/>
            <a:ext cx="3705225" cy="2779713"/>
          </a:xfrm>
        </p:spPr>
      </p:pic>
      <p:pic>
        <p:nvPicPr>
          <p:cNvPr id="1638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37449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3"/>
          <p:cNvSpPr>
            <a:spLocks noGrp="1"/>
          </p:cNvSpPr>
          <p:nvPr>
            <p:ph type="title"/>
          </p:nvPr>
        </p:nvSpPr>
        <p:spPr>
          <a:xfrm>
            <a:off x="2843213" y="498475"/>
            <a:ext cx="6443662" cy="1143000"/>
          </a:xfrm>
        </p:spPr>
        <p:txBody>
          <a:bodyPr/>
          <a:lstStyle/>
          <a:p>
            <a:r>
              <a:rPr lang="de-DE" altLang="de-DE" b="1" smtClean="0"/>
              <a:t>Forschungsreise nach Bagdad 2011</a:t>
            </a:r>
          </a:p>
        </p:txBody>
      </p:sp>
      <p:pic>
        <p:nvPicPr>
          <p:cNvPr id="17411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341438"/>
            <a:ext cx="3703637" cy="2776537"/>
          </a:xfrm>
        </p:spPr>
      </p:pic>
      <p:pic>
        <p:nvPicPr>
          <p:cNvPr id="17412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0838" y="1474788"/>
            <a:ext cx="3705225" cy="2778125"/>
          </a:xfrm>
        </p:spPr>
      </p:pic>
      <p:pic>
        <p:nvPicPr>
          <p:cNvPr id="17413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892550"/>
            <a:ext cx="433387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92550"/>
            <a:ext cx="2370138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6"/>
          <p:cNvSpPr>
            <a:spLocks noGrp="1"/>
          </p:cNvSpPr>
          <p:nvPr>
            <p:ph type="title"/>
          </p:nvPr>
        </p:nvSpPr>
        <p:spPr>
          <a:xfrm>
            <a:off x="611188" y="1052513"/>
            <a:ext cx="8532812" cy="1143000"/>
          </a:xfrm>
        </p:spPr>
        <p:txBody>
          <a:bodyPr/>
          <a:lstStyle/>
          <a:p>
            <a:r>
              <a:rPr lang="de-DE" altLang="de-DE" b="1" smtClean="0"/>
              <a:t>Forschungsreise nach Kurdistan/ Nordirak 2013</a:t>
            </a:r>
          </a:p>
        </p:txBody>
      </p:sp>
      <p:sp>
        <p:nvSpPr>
          <p:cNvPr id="18435" name="Inhaltsplatzhalter 7"/>
          <p:cNvSpPr>
            <a:spLocks noGrp="1"/>
          </p:cNvSpPr>
          <p:nvPr>
            <p:ph idx="1"/>
          </p:nvPr>
        </p:nvSpPr>
        <p:spPr>
          <a:xfrm>
            <a:off x="468313" y="2195513"/>
            <a:ext cx="8424862" cy="466248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altLang="de-DE" sz="2600" smtClean="0"/>
              <a:t>Besuch der Universitäten in Dohuk und Koya 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altLang="de-DE" sz="2600" smtClean="0"/>
              <a:t>Kooperationsabkommen mit UoD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altLang="de-DE" sz="2600" smtClean="0"/>
              <a:t>Besuch der Therapiezentren für Opfer von Folter und Gewalt (Erbil, Sulaimaniyah, Chamchamal)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DE" altLang="de-DE" sz="2600" smtClean="0"/>
              <a:t>Besuch des religiösen Zentrums der Yeziden LALISH</a:t>
            </a:r>
          </a:p>
          <a:p>
            <a:r>
              <a:rPr lang="de-DE" altLang="de-DE" sz="2600" smtClean="0"/>
              <a:t>Besichtigung der Deutschen Schule Erbil</a:t>
            </a:r>
          </a:p>
          <a:p>
            <a:r>
              <a:rPr lang="de-DE" altLang="de-DE" sz="2600" smtClean="0"/>
              <a:t>Audienz beim Minister für Bildung und Erziehung Dr. Asmat M. Khalid</a:t>
            </a:r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/>
          </p:cNvSpPr>
          <p:nvPr>
            <p:ph type="title"/>
          </p:nvPr>
        </p:nvSpPr>
        <p:spPr>
          <a:xfrm>
            <a:off x="3492500" y="587375"/>
            <a:ext cx="5651500" cy="801688"/>
          </a:xfrm>
        </p:spPr>
        <p:txBody>
          <a:bodyPr/>
          <a:lstStyle/>
          <a:p>
            <a:r>
              <a:rPr lang="de-DE" altLang="de-DE" b="1" smtClean="0"/>
              <a:t>Begegnungen in Kurdistan 2013</a:t>
            </a:r>
          </a:p>
        </p:txBody>
      </p:sp>
      <p:pic>
        <p:nvPicPr>
          <p:cNvPr id="19459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1206500"/>
            <a:ext cx="4797425" cy="3197225"/>
          </a:xfrm>
        </p:spPr>
      </p:pic>
      <p:pic>
        <p:nvPicPr>
          <p:cNvPr id="19460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9388" y="4221163"/>
            <a:ext cx="3808412" cy="2855912"/>
          </a:xfrm>
        </p:spPr>
      </p:pic>
      <p:pic>
        <p:nvPicPr>
          <p:cNvPr id="19461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089400"/>
            <a:ext cx="3987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389063"/>
            <a:ext cx="42465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3492500" y="0"/>
            <a:ext cx="3743325" cy="549275"/>
          </a:xfrm>
        </p:spPr>
        <p:txBody>
          <a:bodyPr/>
          <a:lstStyle/>
          <a:p>
            <a:r>
              <a:rPr lang="de-DE" altLang="de-DE" b="1" smtClean="0">
                <a:solidFill>
                  <a:schemeClr val="bg1"/>
                </a:solidFill>
              </a:rPr>
              <a:t>LALISH 2013</a:t>
            </a:r>
          </a:p>
        </p:txBody>
      </p:sp>
      <p:pic>
        <p:nvPicPr>
          <p:cNvPr id="20483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" y="3284538"/>
            <a:ext cx="5054600" cy="3790950"/>
          </a:xfrm>
        </p:spPr>
      </p:pic>
      <p:pic>
        <p:nvPicPr>
          <p:cNvPr id="20484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549275"/>
            <a:ext cx="4284662" cy="3213100"/>
          </a:xfrm>
        </p:spPr>
      </p:pic>
      <p:pic>
        <p:nvPicPr>
          <p:cNvPr id="20485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4041775"/>
            <a:ext cx="41290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874713"/>
            <a:ext cx="38052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31800" y="1125538"/>
            <a:ext cx="8712200" cy="835025"/>
          </a:xfrm>
        </p:spPr>
        <p:txBody>
          <a:bodyPr/>
          <a:lstStyle/>
          <a:p>
            <a:r>
              <a:rPr lang="de-DE" altLang="de-DE" b="1" smtClean="0"/>
              <a:t>Audienz beim Minister für Bildung und Erziehung</a:t>
            </a:r>
          </a:p>
        </p:txBody>
      </p:sp>
      <p:pic>
        <p:nvPicPr>
          <p:cNvPr id="21507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338" y="3141663"/>
            <a:ext cx="4005263" cy="3003550"/>
          </a:xfrm>
        </p:spPr>
      </p:pic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3924300" y="2205038"/>
            <a:ext cx="5219700" cy="4652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dirty="0" smtClean="0"/>
              <a:t>Gesprächsinhalte: </a:t>
            </a:r>
          </a:p>
          <a:p>
            <a:pPr>
              <a:defRPr/>
            </a:pPr>
            <a:r>
              <a:rPr lang="de-DE" dirty="0" smtClean="0"/>
              <a:t>Ratifizierung der Behindertenrechtskonvention durch den Irak März 2013</a:t>
            </a:r>
          </a:p>
          <a:p>
            <a:pPr>
              <a:defRPr/>
            </a:pPr>
            <a:r>
              <a:rPr lang="de-DE" dirty="0" smtClean="0"/>
              <a:t>Inklusion/ Unterstützung durch die kurdische Regierung</a:t>
            </a:r>
          </a:p>
          <a:p>
            <a:pPr>
              <a:defRPr/>
            </a:pPr>
            <a:r>
              <a:rPr lang="de-DE" dirty="0" smtClean="0"/>
              <a:t>Finanzierung und Gesetzgebung zur Durchsetzung von Inklusion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Ergebnisse der wissenschaftlichen </a:t>
            </a:r>
            <a:br>
              <a:rPr lang="de-DE" altLang="de-DE" b="1" smtClean="0"/>
            </a:br>
            <a:r>
              <a:rPr lang="de-DE" altLang="de-DE" b="1" smtClean="0"/>
              <a:t>Treffen und Gespräche</a:t>
            </a:r>
          </a:p>
        </p:txBody>
      </p:sp>
      <p:sp>
        <p:nvSpPr>
          <p:cNvPr id="2253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>
                <a:solidFill>
                  <a:schemeClr val="tx2"/>
                </a:solidFill>
              </a:rPr>
              <a:t>Gegenseitiges Kennenlernen der Sichtweisen zur Inklusion von Kindern und Jugendlichen mit Behinderungen in das Bildungssystem</a:t>
            </a:r>
          </a:p>
          <a:p>
            <a:r>
              <a:rPr lang="de-DE" altLang="de-DE" smtClean="0">
                <a:solidFill>
                  <a:schemeClr val="tx2"/>
                </a:solidFill>
              </a:rPr>
              <a:t>Absprachen zur zukünftigen wissenschaftlichen Kooperation </a:t>
            </a:r>
          </a:p>
          <a:p>
            <a:pPr lvl="1"/>
            <a:r>
              <a:rPr lang="de-DE" altLang="de-DE" smtClean="0">
                <a:solidFill>
                  <a:schemeClr val="tx2"/>
                </a:solidFill>
              </a:rPr>
              <a:t>Dozentenaustausch</a:t>
            </a:r>
          </a:p>
          <a:p>
            <a:pPr lvl="1"/>
            <a:r>
              <a:rPr lang="de-DE" altLang="de-DE" smtClean="0">
                <a:solidFill>
                  <a:schemeClr val="tx2"/>
                </a:solidFill>
              </a:rPr>
              <a:t>Doktorandenaustausch</a:t>
            </a:r>
          </a:p>
          <a:p>
            <a:pPr lvl="1"/>
            <a:r>
              <a:rPr lang="de-DE" altLang="de-DE" smtClean="0">
                <a:solidFill>
                  <a:schemeClr val="tx2"/>
                </a:solidFill>
              </a:rPr>
              <a:t>Studierendenaustausch</a:t>
            </a:r>
          </a:p>
          <a:p>
            <a:pPr lvl="1"/>
            <a:r>
              <a:rPr lang="de-DE" altLang="de-DE" smtClean="0">
                <a:solidFill>
                  <a:schemeClr val="tx2"/>
                </a:solidFill>
              </a:rPr>
              <a:t>Gemeinsame Forschungen </a:t>
            </a:r>
            <a:r>
              <a:rPr lang="de-DE" altLang="de-DE" smtClean="0"/>
              <a:t>(Forschung: Dissertationen)</a:t>
            </a:r>
          </a:p>
          <a:p>
            <a:pPr lvl="1"/>
            <a:r>
              <a:rPr lang="de-DE" altLang="de-DE" smtClean="0">
                <a:solidFill>
                  <a:schemeClr val="tx2"/>
                </a:solidFill>
              </a:rPr>
              <a:t>Intensives Kennenlernen der jeweils anderen Kultur</a:t>
            </a:r>
          </a:p>
          <a:p>
            <a:pPr lvl="1"/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971550" y="1125538"/>
            <a:ext cx="7708900" cy="781050"/>
          </a:xfrm>
        </p:spPr>
        <p:txBody>
          <a:bodyPr/>
          <a:lstStyle/>
          <a:p>
            <a:pPr algn="ctr"/>
            <a:r>
              <a:rPr lang="de-DE" altLang="de-DE" sz="2900" b="1" smtClean="0"/>
              <a:t>Gliederung des Vortrages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>
          <a:xfrm>
            <a:off x="971550" y="1989138"/>
            <a:ext cx="7921625" cy="4968875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e-DE" altLang="de-DE" sz="2600" b="1" dirty="0" smtClean="0"/>
              <a:t>Einleitung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e-DE" altLang="de-DE" dirty="0" smtClean="0"/>
              <a:t>Teil 1: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 smtClean="0"/>
              <a:t>Informationen zu unserer Partneruniversität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 smtClean="0"/>
              <a:t>Entstehung der Hochschulkooperation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 smtClean="0"/>
              <a:t>Stationen und bisherige Erfolge der universitären Zusammenarbeit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/>
              <a:t>Z</a:t>
            </a:r>
            <a:r>
              <a:rPr lang="de-DE" altLang="de-DE" sz="2600" dirty="0" smtClean="0"/>
              <a:t>ukünftige Pläne und Perspektiven für gemeinsame Projekte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de-DE" altLang="de-DE" sz="2500" dirty="0" smtClean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de-DE" altLang="de-DE" sz="2600" dirty="0" smtClean="0"/>
          </a:p>
          <a:p>
            <a:pPr>
              <a:defRPr/>
            </a:pPr>
            <a:endParaRPr lang="de-DE" altLang="de-DE" dirty="0" smtClean="0"/>
          </a:p>
          <a:p>
            <a:pPr>
              <a:defRPr/>
            </a:pPr>
            <a:endParaRPr lang="de-DE" altLang="de-DE" dirty="0" smtClean="0"/>
          </a:p>
          <a:p>
            <a:pPr>
              <a:buFontTx/>
              <a:buNone/>
              <a:defRPr/>
            </a:pPr>
            <a:endParaRPr lang="de-DE" altLang="de-DE" dirty="0" smtClean="0"/>
          </a:p>
          <a:p>
            <a:pPr>
              <a:buFontTx/>
              <a:buNone/>
              <a:defRPr/>
            </a:pPr>
            <a:endParaRPr lang="de-DE" altLang="de-DE" dirty="0" smtClean="0"/>
          </a:p>
          <a:p>
            <a:pPr>
              <a:buFontTx/>
              <a:buNone/>
              <a:defRPr/>
            </a:pPr>
            <a:endParaRPr lang="de-DE" alt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Gegenbesuch des Präsidenten der Universität Dohuk </a:t>
            </a:r>
            <a:br>
              <a:rPr lang="de-DE" altLang="de-DE" b="1" smtClean="0"/>
            </a:br>
            <a:r>
              <a:rPr lang="de-DE" altLang="de-DE" b="1" smtClean="0"/>
              <a:t>Mai 2014</a:t>
            </a: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Präsident Prof. Dr. Mosleh Duhoky</a:t>
            </a:r>
          </a:p>
          <a:p>
            <a:r>
              <a:rPr lang="de-DE" altLang="de-DE" smtClean="0"/>
              <a:t>Dekanin Odeat O. Essi, Fakultät für Erziehungswissenschaften</a:t>
            </a:r>
          </a:p>
          <a:p>
            <a:r>
              <a:rPr lang="de-DE" altLang="de-DE" smtClean="0"/>
              <a:t>Direktor Dr. Mamou F. Othman, Direktor des Institutes für Europäische Studien</a:t>
            </a:r>
          </a:p>
          <a:p>
            <a:r>
              <a:rPr lang="de-DE" altLang="de-DE" smtClean="0"/>
              <a:t>Dohuker Delegation kam zu Forschungs- und Studienzwecken und Kooperationsgesprächen</a:t>
            </a:r>
          </a:p>
          <a:p>
            <a:r>
              <a:rPr lang="de-DE" altLang="de-DE" smtClean="0"/>
              <a:t>Ergebnis: Unterzeichnung des Memorandum of Understanding / Agreement of Cooperation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1331913" y="1268413"/>
            <a:ext cx="7564437" cy="1143000"/>
          </a:xfrm>
        </p:spPr>
        <p:txBody>
          <a:bodyPr/>
          <a:lstStyle/>
          <a:p>
            <a:r>
              <a:rPr lang="de-DE" altLang="de-DE" b="1" smtClean="0"/>
              <a:t>Dohuker Gäste beim Empfang durch die Präsidentin </a:t>
            </a:r>
            <a:br>
              <a:rPr lang="de-DE" altLang="de-DE" b="1" smtClean="0"/>
            </a:br>
            <a:r>
              <a:rPr lang="de-DE" altLang="de-DE" b="1" smtClean="0"/>
              <a:t>Mai 2014</a:t>
            </a:r>
          </a:p>
        </p:txBody>
      </p:sp>
      <p:pic>
        <p:nvPicPr>
          <p:cNvPr id="2457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075" y="2565400"/>
            <a:ext cx="6450013" cy="429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1185863" y="1268413"/>
            <a:ext cx="7564437" cy="1143000"/>
          </a:xfrm>
        </p:spPr>
        <p:txBody>
          <a:bodyPr/>
          <a:lstStyle/>
          <a:p>
            <a:r>
              <a:rPr lang="de-DE" altLang="de-DE" b="1" smtClean="0"/>
              <a:t>Empfang der Dohuker Delegation im Oldenburger Universitätspräsidium </a:t>
            </a:r>
            <a:br>
              <a:rPr lang="de-DE" altLang="de-DE" b="1" smtClean="0"/>
            </a:br>
            <a:r>
              <a:rPr lang="de-DE" altLang="de-DE" b="1" smtClean="0"/>
              <a:t>Mai 2014</a:t>
            </a:r>
          </a:p>
        </p:txBody>
      </p:sp>
      <p:pic>
        <p:nvPicPr>
          <p:cNvPr id="25603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075" y="2565400"/>
            <a:ext cx="6450013" cy="429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6627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6628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4427538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44550"/>
            <a:ext cx="4716462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1187450" y="1052513"/>
            <a:ext cx="7564438" cy="1143000"/>
          </a:xfrm>
        </p:spPr>
        <p:txBody>
          <a:bodyPr/>
          <a:lstStyle/>
          <a:p>
            <a:r>
              <a:rPr lang="de-DE" altLang="de-DE" b="1" smtClean="0"/>
              <a:t>Resultate des Forschungsaufenthaltes der Dohuker Delegation an der CvO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>
          <a:xfrm>
            <a:off x="1190625" y="2195513"/>
            <a:ext cx="7561263" cy="4292600"/>
          </a:xfrm>
        </p:spPr>
        <p:txBody>
          <a:bodyPr/>
          <a:lstStyle/>
          <a:p>
            <a:r>
              <a:rPr lang="de-DE" altLang="de-DE" smtClean="0"/>
              <a:t>Kennenlernen unterschiedlicher Institutionen zur Bildung, Erziehung, Rehabilitation und beruflichen Integration für Kinder, Jugendliche und Erwachsene mit Behinderungen</a:t>
            </a:r>
          </a:p>
          <a:p>
            <a:r>
              <a:rPr lang="de-DE" altLang="de-DE" smtClean="0"/>
              <a:t>Adaption der Oldenburger BA und M.Ed. Studiengänge zur Sonderpädagogik und Rehabilitation an kurdisch-irakische gesellschafts- und bildungspolitische Gegebenheiten in der Unabhängigen Republik Kurdistan / Irak</a:t>
            </a:r>
          </a:p>
          <a:p>
            <a:r>
              <a:rPr lang="de-DE" altLang="de-DE" smtClean="0"/>
              <a:t>Gründung eines innovativen, im Irak einzigartigen Studienganges „Disability Studies and Rehabilitation“ (WS 15; 54 Studierende)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Die Studierenden und Lehrenden des neuen Studienganges „Disability Studies and Rehabilitation“ an der UoD</a:t>
            </a:r>
          </a:p>
        </p:txBody>
      </p:sp>
      <p:pic>
        <p:nvPicPr>
          <p:cNvPr id="28675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565400"/>
            <a:ext cx="6486525" cy="429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Arbeitsaufenthalt in Ankara </a:t>
            </a:r>
            <a:br>
              <a:rPr lang="de-DE" altLang="de-DE" b="1" smtClean="0"/>
            </a:br>
            <a:r>
              <a:rPr lang="de-DE" altLang="de-DE" b="1" smtClean="0"/>
              <a:t>November 2014</a:t>
            </a:r>
          </a:p>
        </p:txBody>
      </p:sp>
      <p:sp>
        <p:nvSpPr>
          <p:cNvPr id="296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Auswahl des Tagungsortes bedingte sich durch die Errichtung der Terrorherrschaft des IS (Gefährdung des deutschen wissenschaftlichen Teams im Irak)</a:t>
            </a:r>
          </a:p>
          <a:p>
            <a:r>
              <a:rPr lang="de-DE" altLang="de-DE" smtClean="0"/>
              <a:t>Gegenstand der Tagung: Weiterentwicklung des Curriculums des neu implementierten Studienganges „Disability Studies and Rehabilitation“ an der UoD </a:t>
            </a:r>
          </a:p>
          <a:p>
            <a:r>
              <a:rPr lang="de-DE" altLang="de-DE" smtClean="0"/>
              <a:t>Teilnehmende: Dekanin, Leiter und Dozent/inn/en des neuen Studienganges an der UoD sowie drei Wissenschaftler/inn/en der CvO Universität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November 2014 – </a:t>
            </a:r>
            <a:br>
              <a:rPr lang="de-DE" altLang="de-DE" b="1" smtClean="0"/>
            </a:br>
            <a:r>
              <a:rPr lang="de-DE" altLang="de-DE" b="1" smtClean="0"/>
              <a:t>Veränderte Situation in Dohuk</a:t>
            </a:r>
          </a:p>
        </p:txBody>
      </p:sp>
      <p:sp>
        <p:nvSpPr>
          <p:cNvPr id="3072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850.000 Flüchtlinge und IDPs in der Provinz Dohuk</a:t>
            </a:r>
          </a:p>
          <a:p>
            <a:r>
              <a:rPr lang="de-DE" altLang="de-DE" smtClean="0"/>
              <a:t>Flüchtlinge und IDPs leben in Camps, in Schulen, bei Verwandten, Bekannten und Fremden, in Rohbauten, unter Bäumen etc.</a:t>
            </a:r>
          </a:p>
          <a:p>
            <a:r>
              <a:rPr lang="de-DE" altLang="de-DE" smtClean="0"/>
              <a:t>Zu diesem Zeitpunkt kaum internationale Hilfe seitens der Internationalen Gemeinschaft und der weltweit operierenden Hilfsorganisationen und NGOs</a:t>
            </a:r>
          </a:p>
          <a:p>
            <a:r>
              <a:rPr lang="de-DE" altLang="de-DE" smtClean="0"/>
              <a:t>Die vertriebenen und geflüchteten Menschen stehen buchstäblich vor dem NICHTS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Zur Situation der Flüchtlinge und IDPs</a:t>
            </a:r>
          </a:p>
        </p:txBody>
      </p:sp>
      <p:sp>
        <p:nvSpPr>
          <p:cNvPr id="317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In der Provinz Dohuk gibt es im November 2014 sechzehn Flüchtlingslager</a:t>
            </a:r>
          </a:p>
          <a:p>
            <a:r>
              <a:rPr lang="de-DE" altLang="de-DE" smtClean="0"/>
              <a:t>Besuch von drei Flüchtlingscamps </a:t>
            </a:r>
          </a:p>
          <a:p>
            <a:pPr lvl="1"/>
            <a:r>
              <a:rPr lang="de-DE" altLang="de-DE" smtClean="0"/>
              <a:t>Khranke Camp (direkt neben dem kleinen Ort Khranke)</a:t>
            </a:r>
          </a:p>
          <a:p>
            <a:pPr lvl="2"/>
            <a:r>
              <a:rPr lang="de-DE" altLang="de-DE" smtClean="0"/>
              <a:t>selbst errichtete, behelfsmäßige Zelte</a:t>
            </a:r>
          </a:p>
          <a:p>
            <a:pPr lvl="2"/>
            <a:r>
              <a:rPr lang="de-DE" altLang="de-DE" smtClean="0"/>
              <a:t>einfache, auf vier Stöcken gespannte Planen</a:t>
            </a:r>
          </a:p>
          <a:p>
            <a:pPr lvl="2"/>
            <a:r>
              <a:rPr lang="de-DE" altLang="de-DE" smtClean="0"/>
              <a:t>fehlende sanitäre Anlagen, Erdlöcher als WCs</a:t>
            </a:r>
          </a:p>
          <a:p>
            <a:pPr lvl="1"/>
            <a:r>
              <a:rPr lang="de-DE" altLang="de-DE" smtClean="0"/>
              <a:t>Sharia Camp (abgelegen, ohne Anschluss an Ortschaft)</a:t>
            </a:r>
          </a:p>
          <a:p>
            <a:pPr lvl="2"/>
            <a:r>
              <a:rPr lang="de-DE" altLang="de-DE" smtClean="0"/>
              <a:t>von UNHCR errichtete Zelte, wenig sanitäre Anlagen</a:t>
            </a:r>
          </a:p>
          <a:p>
            <a:pPr lvl="1"/>
            <a:r>
              <a:rPr lang="de-DE" altLang="de-DE" smtClean="0"/>
              <a:t>Rwanga Camp (ebenso abgeschieden)</a:t>
            </a:r>
          </a:p>
          <a:p>
            <a:pPr lvl="2"/>
            <a:r>
              <a:rPr lang="de-DE" altLang="de-DE" smtClean="0"/>
              <a:t>Containercamp</a:t>
            </a:r>
          </a:p>
          <a:p>
            <a:pPr lvl="2"/>
            <a:r>
              <a:rPr lang="de-DE" altLang="de-DE" smtClean="0"/>
              <a:t>funktionierende Verwaltung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smtClean="0"/>
              <a:t>Khranke Camp November 2014</a:t>
            </a:r>
          </a:p>
        </p:txBody>
      </p:sp>
      <p:pic>
        <p:nvPicPr>
          <p:cNvPr id="32771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213100"/>
            <a:ext cx="4032250" cy="3168650"/>
          </a:xfrm>
        </p:spPr>
      </p:pic>
      <p:pic>
        <p:nvPicPr>
          <p:cNvPr id="32772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9638" y="3213100"/>
            <a:ext cx="4032250" cy="3168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552575" y="917575"/>
            <a:ext cx="7564438" cy="927100"/>
          </a:xfrm>
        </p:spPr>
        <p:txBody>
          <a:bodyPr/>
          <a:lstStyle/>
          <a:p>
            <a:r>
              <a:rPr lang="de-DE" altLang="de-DE" b="1" smtClean="0"/>
              <a:t>Gliederung des Vortrages</a:t>
            </a:r>
            <a:endParaRPr lang="de-DE" altLang="de-DE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1844675"/>
            <a:ext cx="8064500" cy="5184775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e-DE" altLang="de-DE" dirty="0" smtClean="0"/>
              <a:t>Teil 2: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 smtClean="0"/>
              <a:t>Gesellschaftspolitische Lage im Nordirak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 smtClean="0"/>
              <a:t>Zur Situation der Flüchtlinge und IDPs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 smtClean="0"/>
              <a:t>Ausgewählte Hilfsangebote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de-DE" sz="2600" dirty="0" smtClean="0"/>
              <a:t>Exemplarische Darstellung der Situation einer Familie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e-DE" altLang="de-DE" sz="2600" b="1" dirty="0" smtClean="0"/>
              <a:t>Schlussbetrachtung:</a:t>
            </a:r>
          </a:p>
          <a:p>
            <a:pPr>
              <a:defRPr/>
            </a:pPr>
            <a:r>
              <a:rPr lang="de-DE" dirty="0" smtClean="0"/>
              <a:t>Verpflichtungen der Internationalen Gemeinschaft zur Verteidigung und humanitären Unterstützung der Menschen im Irak?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1331913" y="404813"/>
            <a:ext cx="7564437" cy="1143000"/>
          </a:xfrm>
        </p:spPr>
        <p:txBody>
          <a:bodyPr/>
          <a:lstStyle/>
          <a:p>
            <a:pPr algn="r"/>
            <a:r>
              <a:rPr lang="de-DE" altLang="de-DE" b="1" smtClean="0"/>
              <a:t>Sharia Camp November 2014    </a:t>
            </a:r>
          </a:p>
        </p:txBody>
      </p:sp>
      <p:pic>
        <p:nvPicPr>
          <p:cNvPr id="3379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8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1579563" y="404813"/>
            <a:ext cx="7564437" cy="1143000"/>
          </a:xfrm>
        </p:spPr>
        <p:txBody>
          <a:bodyPr/>
          <a:lstStyle/>
          <a:p>
            <a:pPr algn="r"/>
            <a:r>
              <a:rPr lang="de-DE" altLang="de-DE" b="1" smtClean="0"/>
              <a:t>Sharia Camp November 2014    </a:t>
            </a:r>
          </a:p>
        </p:txBody>
      </p:sp>
      <p:pic>
        <p:nvPicPr>
          <p:cNvPr id="34819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1288"/>
            <a:ext cx="3703637" cy="3035300"/>
          </a:xfrm>
        </p:spPr>
      </p:pic>
      <p:pic>
        <p:nvPicPr>
          <p:cNvPr id="34820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539875"/>
            <a:ext cx="3705225" cy="2778125"/>
          </a:xfrm>
        </p:spPr>
      </p:pic>
      <p:pic>
        <p:nvPicPr>
          <p:cNvPr id="34821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21163"/>
            <a:ext cx="370363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468313" y="1628775"/>
            <a:ext cx="3703637" cy="1584325"/>
          </a:xfrm>
        </p:spPr>
        <p:txBody>
          <a:bodyPr/>
          <a:lstStyle/>
          <a:p>
            <a:r>
              <a:rPr lang="de-DE" altLang="de-DE" b="1" smtClean="0"/>
              <a:t>Lebensbedingungen der Flüchtlinge und IDPs</a:t>
            </a:r>
          </a:p>
        </p:txBody>
      </p:sp>
      <p:pic>
        <p:nvPicPr>
          <p:cNvPr id="3584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873500"/>
            <a:ext cx="4465638" cy="3311525"/>
          </a:xfrm>
        </p:spPr>
      </p:pic>
      <p:pic>
        <p:nvPicPr>
          <p:cNvPr id="35844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765175"/>
            <a:ext cx="4135438" cy="2943225"/>
          </a:xfrm>
        </p:spPr>
      </p:pic>
      <p:pic>
        <p:nvPicPr>
          <p:cNvPr id="35845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48100"/>
            <a:ext cx="4135438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1579563" y="981075"/>
            <a:ext cx="7564437" cy="1143000"/>
          </a:xfrm>
        </p:spPr>
        <p:txBody>
          <a:bodyPr/>
          <a:lstStyle/>
          <a:p>
            <a:r>
              <a:rPr lang="de-DE" altLang="de-DE" b="1" smtClean="0"/>
              <a:t>Erste internationale Bildungsangebote (UNICEF) März 2015</a:t>
            </a:r>
          </a:p>
        </p:txBody>
      </p:sp>
      <p:pic>
        <p:nvPicPr>
          <p:cNvPr id="36867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58975"/>
            <a:ext cx="3887787" cy="2657475"/>
          </a:xfrm>
        </p:spPr>
      </p:pic>
      <p:pic>
        <p:nvPicPr>
          <p:cNvPr id="36868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60563"/>
            <a:ext cx="3960813" cy="2667000"/>
          </a:xfrm>
        </p:spPr>
      </p:pic>
      <p:pic>
        <p:nvPicPr>
          <p:cNvPr id="36869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16450"/>
            <a:ext cx="38877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11688"/>
            <a:ext cx="396081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2987675" y="769938"/>
            <a:ext cx="6048375" cy="1143000"/>
          </a:xfrm>
        </p:spPr>
        <p:txBody>
          <a:bodyPr/>
          <a:lstStyle/>
          <a:p>
            <a:pPr algn="r"/>
            <a:r>
              <a:rPr lang="de-DE" altLang="de-DE" b="1" smtClean="0"/>
              <a:t>Verteilung gespendeter Kleidung und Gebrauchsgegenstände </a:t>
            </a:r>
            <a:br>
              <a:rPr lang="de-DE" altLang="de-DE" b="1" smtClean="0"/>
            </a:br>
            <a:r>
              <a:rPr lang="de-DE" altLang="de-DE" b="1" smtClean="0"/>
              <a:t>2014 / 2015</a:t>
            </a:r>
          </a:p>
        </p:txBody>
      </p:sp>
      <p:pic>
        <p:nvPicPr>
          <p:cNvPr id="37891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0438" y="2527300"/>
            <a:ext cx="4122737" cy="3565525"/>
          </a:xfrm>
        </p:spPr>
      </p:pic>
      <p:pic>
        <p:nvPicPr>
          <p:cNvPr id="37892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557338"/>
            <a:ext cx="4445000" cy="2778125"/>
          </a:xfrm>
        </p:spPr>
      </p:pic>
      <p:pic>
        <p:nvPicPr>
          <p:cNvPr id="37893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35463"/>
            <a:ext cx="44450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Geflüchtete yezidische Familie mit </a:t>
            </a:r>
            <a:br>
              <a:rPr lang="de-DE" altLang="de-DE" b="1" smtClean="0"/>
            </a:br>
            <a:r>
              <a:rPr lang="de-DE" altLang="de-DE" b="1" smtClean="0"/>
              <a:t>7 Kindern</a:t>
            </a:r>
          </a:p>
        </p:txBody>
      </p:sp>
      <p:sp>
        <p:nvSpPr>
          <p:cNvPr id="3891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Nisrin (35), Bro Yousif (66), Murat (15), Asya (14), Aziz (13), Aziza (10), Hadya (8), Dolovan (4), Dyar (1,3)</a:t>
            </a:r>
          </a:p>
          <a:p>
            <a:r>
              <a:rPr lang="de-DE" altLang="de-DE" smtClean="0"/>
              <a:t>Die Familie befindet sich inzwischen in der 3. Flüchtlingsunterkunft (Schule, Sharia Camp, Rwanga Camp)</a:t>
            </a:r>
          </a:p>
          <a:p>
            <a:r>
              <a:rPr lang="de-DE" altLang="de-DE" smtClean="0"/>
              <a:t>Heimatwohnort befindet sich im Shingal-Gebirge</a:t>
            </a:r>
          </a:p>
          <a:p>
            <a:r>
              <a:rPr lang="de-DE" altLang="de-DE" smtClean="0"/>
              <a:t>Die Familie war nicht in der Lage, irgend etwas von ihrem Eigentum mitzunehmen</a:t>
            </a:r>
          </a:p>
          <a:p>
            <a:r>
              <a:rPr lang="de-DE" altLang="de-DE" smtClean="0"/>
              <a:t>Vollständiges Angewiesensein auf Unterstützung</a:t>
            </a:r>
          </a:p>
          <a:p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nhaltsplatzhalter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46238"/>
            <a:ext cx="7564437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nhaltsplatzhalt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8" y="1463675"/>
            <a:ext cx="3703637" cy="2778125"/>
          </a:xfrm>
        </p:spPr>
      </p:pic>
      <p:pic>
        <p:nvPicPr>
          <p:cNvPr id="40963" name="Inhaltsplatzhalter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275" y="1462088"/>
            <a:ext cx="3705225" cy="2779712"/>
          </a:xfrm>
        </p:spPr>
      </p:pic>
      <p:pic>
        <p:nvPicPr>
          <p:cNvPr id="40964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933825"/>
            <a:ext cx="35290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feld 12"/>
          <p:cNvSpPr txBox="1">
            <a:spLocks noChangeArrowheads="1"/>
          </p:cNvSpPr>
          <p:nvPr/>
        </p:nvSpPr>
        <p:spPr bwMode="auto">
          <a:xfrm>
            <a:off x="3016250" y="111442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Azya, 14</a:t>
            </a:r>
          </a:p>
        </p:txBody>
      </p:sp>
      <p:sp>
        <p:nvSpPr>
          <p:cNvPr id="40966" name="Textfeld 13"/>
          <p:cNvSpPr txBox="1">
            <a:spLocks noChangeArrowheads="1"/>
          </p:cNvSpPr>
          <p:nvPr/>
        </p:nvSpPr>
        <p:spPr bwMode="auto">
          <a:xfrm>
            <a:off x="4900613" y="1114425"/>
            <a:ext cx="1331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  </a:t>
            </a:r>
            <a:r>
              <a:rPr lang="de-DE" altLang="de-DE" sz="1800" b="1"/>
              <a:t>Murat, 15</a:t>
            </a:r>
          </a:p>
        </p:txBody>
      </p:sp>
      <p:sp>
        <p:nvSpPr>
          <p:cNvPr id="40967" name="Textfeld 14"/>
          <p:cNvSpPr txBox="1">
            <a:spLocks noChangeArrowheads="1"/>
          </p:cNvSpPr>
          <p:nvPr/>
        </p:nvSpPr>
        <p:spPr bwMode="auto">
          <a:xfrm>
            <a:off x="6397625" y="5237163"/>
            <a:ext cx="1296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Aziza,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nhaltsplatzhalt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628775"/>
            <a:ext cx="2414588" cy="4292600"/>
          </a:xfrm>
        </p:spPr>
      </p:pic>
      <p:pic>
        <p:nvPicPr>
          <p:cNvPr id="41987" name="Inhaltsplatzhalt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565400"/>
            <a:ext cx="2414587" cy="4292600"/>
          </a:xfrm>
        </p:spPr>
      </p:pic>
      <p:sp>
        <p:nvSpPr>
          <p:cNvPr id="41988" name="Textfeld 8"/>
          <p:cNvSpPr txBox="1">
            <a:spLocks noChangeArrowheads="1"/>
          </p:cNvSpPr>
          <p:nvPr/>
        </p:nvSpPr>
        <p:spPr bwMode="auto">
          <a:xfrm>
            <a:off x="2484438" y="1125538"/>
            <a:ext cx="111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Diar, 1,3</a:t>
            </a:r>
          </a:p>
        </p:txBody>
      </p:sp>
      <p:sp>
        <p:nvSpPr>
          <p:cNvPr id="41989" name="Textfeld 9"/>
          <p:cNvSpPr txBox="1">
            <a:spLocks noChangeArrowheads="1"/>
          </p:cNvSpPr>
          <p:nvPr/>
        </p:nvSpPr>
        <p:spPr bwMode="auto">
          <a:xfrm>
            <a:off x="4859338" y="2060575"/>
            <a:ext cx="1512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Dolovan, 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91636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367188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feld 3"/>
          <p:cNvSpPr txBox="1">
            <a:spLocks noChangeArrowheads="1"/>
          </p:cNvSpPr>
          <p:nvPr/>
        </p:nvSpPr>
        <p:spPr bwMode="auto">
          <a:xfrm>
            <a:off x="2128838" y="2420938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Hadya, 8</a:t>
            </a:r>
          </a:p>
        </p:txBody>
      </p:sp>
      <p:sp>
        <p:nvSpPr>
          <p:cNvPr id="43013" name="Textfeld 4"/>
          <p:cNvSpPr txBox="1">
            <a:spLocks noChangeArrowheads="1"/>
          </p:cNvSpPr>
          <p:nvPr/>
        </p:nvSpPr>
        <p:spPr bwMode="auto">
          <a:xfrm>
            <a:off x="6588125" y="765175"/>
            <a:ext cx="103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Aziz,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3175" y="3175"/>
            <a:ext cx="819150" cy="819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600" y="0"/>
                </a:moveTo>
                <a:cubicBezTo>
                  <a:pt x="21600" y="5730"/>
                  <a:pt x="19324" y="11225"/>
                  <a:pt x="15273" y="15276"/>
                </a:cubicBezTo>
                <a:cubicBezTo>
                  <a:pt x="11222" y="19326"/>
                  <a:pt x="5727" y="21600"/>
                  <a:pt x="0" y="21596"/>
                </a:cubicBezTo>
                <a:cubicBezTo>
                  <a:pt x="4" y="14398"/>
                  <a:pt x="9" y="7199"/>
                  <a:pt x="13" y="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4F8FA">
              <a:alpha val="32940"/>
            </a:srgbClr>
          </a:solidFill>
          <a:ln w="4515" cap="rnd">
            <a:solidFill>
              <a:srgbClr val="A0B5BF"/>
            </a:solidFill>
            <a:round/>
          </a:ln>
        </p:spPr>
        <p:txBody>
          <a:bodyPr lIns="0" tIns="0" rIns="0" bIns="0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963613" y="1360488"/>
            <a:ext cx="8131175" cy="5648325"/>
          </a:xfrm>
          <a:prstGeom prst="rect">
            <a:avLst/>
          </a:prstGeom>
          <a:solidFill>
            <a:srgbClr val="FFFFFF"/>
          </a:solidFill>
          <a:ln w="25400" cap="rnd">
            <a:round/>
          </a:ln>
        </p:spPr>
        <p:txBody>
          <a:bodyPr lIns="50798" tIns="50798" rIns="50798" bIns="50798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41" name="Shape 41"/>
          <p:cNvSpPr>
            <a:spLocks noGrp="1"/>
          </p:cNvSpPr>
          <p:nvPr>
            <p:ph type="body" idx="4294967295"/>
          </p:nvPr>
        </p:nvSpPr>
        <p:spPr>
          <a:xfrm>
            <a:off x="0" y="1628775"/>
            <a:ext cx="7426325" cy="4676775"/>
          </a:xfrm>
        </p:spPr>
        <p:txBody>
          <a:bodyPr lIns="88896" tIns="50798" rIns="88896" bIns="50798"/>
          <a:lstStyle/>
          <a:p>
            <a:pPr marL="0" indent="0" defTabSz="914367">
              <a:spcBef>
                <a:spcPts val="422"/>
              </a:spcBef>
              <a:buFontTx/>
              <a:buNone/>
              <a:defRPr sz="4551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de-DE" sz="4000" b="1" dirty="0" smtClean="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Irak</a:t>
            </a:r>
            <a:endParaRPr sz="4000" b="1" dirty="0"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173" name="iz-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196975"/>
            <a:ext cx="7196137" cy="5811838"/>
          </a:xfrm>
          <a:prstGeom prst="rect">
            <a:avLst/>
          </a:prstGeom>
          <a:noFill/>
          <a:ln w="57150">
            <a:solidFill>
              <a:srgbClr val="C5D1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Shape 44"/>
          <p:cNvSpPr>
            <a:spLocks noChangeArrowheads="1"/>
          </p:cNvSpPr>
          <p:nvPr/>
        </p:nvSpPr>
        <p:spPr bwMode="auto">
          <a:xfrm>
            <a:off x="4854575" y="1671638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88896" tIns="50798" rIns="88896" bIns="50798">
            <a:spAutoFit/>
          </a:bodyPr>
          <a:lstStyle>
            <a:lvl1pPr defTabSz="1300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0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016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0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0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•"/>
            </a:pPr>
            <a:r>
              <a:rPr lang="de-DE" altLang="de-DE"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Dohuk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8363" y="6251575"/>
            <a:ext cx="350837" cy="4619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7" tIns="35717" rIns="35717" bIns="35717" spcCol="26788" anchor="ctr">
            <a:spAutoFit/>
          </a:bodyPr>
          <a:lstStyle/>
          <a:p>
            <a:pPr algn="ctr" defTabSz="410751" eaLnBrk="1" latinLnBrk="1">
              <a:defRPr/>
            </a:pPr>
            <a:r>
              <a:rPr lang="en-US" sz="2500" dirty="0">
                <a:solidFill>
                  <a:srgbClr val="000000"/>
                </a:solidFill>
                <a:sym typeface="Helvetica Light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Abschließende Betrachtung</a:t>
            </a:r>
          </a:p>
        </p:txBody>
      </p:sp>
      <p:sp>
        <p:nvSpPr>
          <p:cNvPr id="440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Verpflichtung der Internationalen Gemeinschaft zur Verteidigung der Unabhängigen Republik Kurdistan und zur Versorgung der eineinhalb Millionen Flüchtlinge und IDPs in KRG?</a:t>
            </a:r>
          </a:p>
          <a:p>
            <a:pPr lvl="1"/>
            <a:r>
              <a:rPr lang="de-DE" altLang="de-DE" smtClean="0"/>
              <a:t>Die Regierung der KRG in Erbil ist hoffnungslos überfordert mit der Versorgung (Nahrung, Wohnraum, Bildung, Arbeit, etc.) der Zuflucht suchenden Menschen.</a:t>
            </a:r>
          </a:p>
          <a:p>
            <a:pPr lvl="1"/>
            <a:r>
              <a:rPr lang="de-DE" altLang="de-DE" smtClean="0"/>
              <a:t>Neben der Grundversorgung der Menschen ist aufgrund der Gewalterfahrungen und Traumatisierungen der Flüchtlinge und IDPs sozialpädagogische sowie psychologische und psychotherapeutische Krisenintervention und Behandlung dringend notwendig.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feld 4"/>
          <p:cNvSpPr txBox="1">
            <a:spLocks noChangeArrowheads="1"/>
          </p:cNvSpPr>
          <p:nvPr/>
        </p:nvSpPr>
        <p:spPr bwMode="auto">
          <a:xfrm>
            <a:off x="0" y="58769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chemeClr val="bg1"/>
                </a:solidFill>
              </a:rPr>
              <a:t>Vielen Dank für Ihre Aufmerksamkeit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747236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feld 1"/>
          <p:cNvSpPr txBox="1">
            <a:spLocks noChangeArrowheads="1"/>
          </p:cNvSpPr>
          <p:nvPr/>
        </p:nvSpPr>
        <p:spPr bwMode="auto">
          <a:xfrm>
            <a:off x="1331913" y="2205038"/>
            <a:ext cx="1287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Irak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/>
              <a:t>Provinzen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3175" y="3175"/>
            <a:ext cx="819150" cy="819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600" y="0"/>
                </a:moveTo>
                <a:cubicBezTo>
                  <a:pt x="21600" y="5730"/>
                  <a:pt x="19324" y="11225"/>
                  <a:pt x="15273" y="15276"/>
                </a:cubicBezTo>
                <a:cubicBezTo>
                  <a:pt x="11222" y="19326"/>
                  <a:pt x="5727" y="21600"/>
                  <a:pt x="0" y="21596"/>
                </a:cubicBezTo>
                <a:cubicBezTo>
                  <a:pt x="4" y="14398"/>
                  <a:pt x="9" y="7199"/>
                  <a:pt x="13" y="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4F8FA">
              <a:alpha val="32940"/>
            </a:srgbClr>
          </a:solidFill>
          <a:ln w="4515" cap="rnd">
            <a:solidFill>
              <a:srgbClr val="A0B5BF"/>
            </a:solidFill>
            <a:round/>
          </a:ln>
        </p:spPr>
        <p:txBody>
          <a:bodyPr lIns="0" tIns="0" rIns="0" bIns="0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68275" y="20638"/>
            <a:ext cx="1703388" cy="1703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lnTo>
                  <a:pt x="0" y="10800"/>
                </a:lnTo>
                <a:cubicBezTo>
                  <a:pt x="0" y="16765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833" cap="rnd">
            <a:solidFill>
              <a:srgbClr val="E0EEF6"/>
            </a:solidFill>
            <a:round/>
          </a:ln>
          <a:effectLst>
            <a:outerShdw blurRad="25400" dist="25400" dir="5400000" rotWithShape="0">
              <a:srgbClr val="8D9AA1">
                <a:alpha val="84999"/>
              </a:srgbClr>
            </a:outerShdw>
          </a:effectLst>
        </p:spPr>
        <p:txBody>
          <a:bodyPr lIns="0" tIns="0" rIns="0" bIns="0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pic>
        <p:nvPicPr>
          <p:cNvPr id="9220" name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42988"/>
            <a:ext cx="11572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9" name="Shape 49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rgbClr val="FFFFFF"/>
          </a:solidFill>
          <a:ln w="25400" cap="rnd">
            <a:round/>
          </a:ln>
        </p:spPr>
        <p:txBody>
          <a:bodyPr lIns="50798" tIns="50798" rIns="50798" bIns="50798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50" name="Shape 50"/>
          <p:cNvSpPr/>
          <p:nvPr/>
        </p:nvSpPr>
        <p:spPr>
          <a:xfrm>
            <a:off x="1014413" y="0"/>
            <a:ext cx="73025" cy="6858000"/>
          </a:xfrm>
          <a:prstGeom prst="rect">
            <a:avLst/>
          </a:prstGeom>
          <a:solidFill>
            <a:srgbClr val="FFFFFF"/>
          </a:solidFill>
          <a:ln w="25400" cap="rnd">
            <a:round/>
          </a:ln>
          <a:effectLst>
            <a:outerShdw blurRad="38100" dist="38000" dir="10800000" rotWithShape="0">
              <a:srgbClr val="5D6468">
                <a:alpha val="25000"/>
              </a:srgbClr>
            </a:outerShdw>
          </a:effectLst>
        </p:spPr>
        <p:txBody>
          <a:bodyPr lIns="50798" tIns="50798" rIns="50798" bIns="50798" anchor="ctr"/>
          <a:lstStyle/>
          <a:p>
            <a:pPr defTabSz="584179" eaLnBrk="1" hangingPunct="1">
              <a:defRPr sz="3413">
                <a:solidFill>
                  <a:srgbClr val="FFFFFF"/>
                </a:solidFill>
              </a:defRPr>
            </a:pPr>
            <a:endParaRPr sz="3413" dirty="0">
              <a:solidFill>
                <a:srgbClr val="FFFFFF"/>
              </a:solidFill>
            </a:endParaRPr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 lIns="88896" tIns="50798" rIns="88896" bIns="50798"/>
          <a:lstStyle/>
          <a:p>
            <a:pPr defTabSz="914367">
              <a:defRPr sz="6115">
                <a:solidFill>
                  <a:srgbClr val="5F688B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5F688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6115" dirty="0">
              <a:solidFill>
                <a:srgbClr val="5F688B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5F688B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9350" cy="4800600"/>
          </a:xfrm>
        </p:spPr>
        <p:txBody>
          <a:bodyPr lIns="88896" tIns="50798" rIns="88896" bIns="50798"/>
          <a:lstStyle/>
          <a:p>
            <a:pPr marL="0" indent="0" defTabSz="914367">
              <a:spcBef>
                <a:spcPts val="422"/>
              </a:spcBef>
              <a:buFontTx/>
              <a:buNone/>
              <a:defRPr sz="4551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551" dirty="0"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225" name="dihok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226" name="Shape 54"/>
          <p:cNvSpPr>
            <a:spLocks noChangeArrowheads="1"/>
          </p:cNvSpPr>
          <p:nvPr/>
        </p:nvSpPr>
        <p:spPr bwMode="auto">
          <a:xfrm>
            <a:off x="-1588" y="288925"/>
            <a:ext cx="80025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88896" tIns="50798" rIns="88896" bIns="50798" anchor="ctr">
            <a:spAutoFit/>
          </a:bodyPr>
          <a:lstStyle>
            <a:lvl1pPr defTabSz="1300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0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016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0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0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  <a:sym typeface="Constantia" panose="02030602050306030303" pitchFamily="18" charset="0"/>
              </a:rPr>
              <a:t>Blick auf die Stadt Dohuk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Daten zur University of Dohuk (UoD)</a:t>
            </a:r>
          </a:p>
        </p:txBody>
      </p:sp>
      <p:sp>
        <p:nvSpPr>
          <p:cNvPr id="10243" name="Textplatzhalter 2"/>
          <p:cNvSpPr>
            <a:spLocks noGrp="1"/>
          </p:cNvSpPr>
          <p:nvPr>
            <p:ph type="body" idx="1"/>
          </p:nvPr>
        </p:nvSpPr>
        <p:spPr>
          <a:xfrm>
            <a:off x="1185863" y="2205038"/>
            <a:ext cx="7561262" cy="4292600"/>
          </a:xfrm>
        </p:spPr>
        <p:txBody>
          <a:bodyPr/>
          <a:lstStyle/>
          <a:p>
            <a:r>
              <a:rPr lang="de-DE" altLang="de-DE" smtClean="0"/>
              <a:t>Gründung 1992 mit damals 149 Studierenden</a:t>
            </a:r>
          </a:p>
          <a:p>
            <a:pPr>
              <a:buFontTx/>
              <a:buNone/>
            </a:pPr>
            <a:r>
              <a:rPr lang="de-DE" altLang="de-DE" smtClean="0"/>
              <a:t>Heute: </a:t>
            </a:r>
          </a:p>
          <a:p>
            <a:r>
              <a:rPr lang="de-DE" altLang="de-DE" smtClean="0"/>
              <a:t>Elf Fakultäten</a:t>
            </a:r>
          </a:p>
          <a:p>
            <a:r>
              <a:rPr lang="de-DE" altLang="de-DE" smtClean="0"/>
              <a:t>42 Institute</a:t>
            </a:r>
          </a:p>
          <a:p>
            <a:r>
              <a:rPr lang="de-DE" altLang="de-DE" smtClean="0"/>
              <a:t>14.200 Studierende (davon 44,6 % weiblich)</a:t>
            </a:r>
          </a:p>
          <a:p>
            <a:r>
              <a:rPr lang="de-DE" altLang="de-DE" smtClean="0"/>
              <a:t>1.156 Professoren und wissenschaftliche Mitarbeiter (davon 32 % weiblich)</a:t>
            </a:r>
          </a:p>
          <a:p>
            <a:r>
              <a:rPr lang="de-DE" altLang="de-DE" smtClean="0"/>
              <a:t>2.400 Verwaltungsangestellte</a:t>
            </a:r>
          </a:p>
          <a:p>
            <a:pPr>
              <a:buFontTx/>
              <a:buNone/>
            </a:pPr>
            <a:r>
              <a:rPr lang="de-DE" altLang="de-DE" smtClean="0"/>
              <a:t>Die UoD ist eine staatliche Universität, die ein gebührenfreies Studium ermöglicht.</a:t>
            </a:r>
          </a:p>
          <a:p>
            <a:pPr>
              <a:buFontTx/>
              <a:buAutoNum type="arabicPeriod"/>
            </a:pPr>
            <a:endParaRPr lang="de-DE" altLang="de-DE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/>
              <a:t>Angebote der University of Dohuk</a:t>
            </a:r>
          </a:p>
        </p:txBody>
      </p:sp>
      <p:sp>
        <p:nvSpPr>
          <p:cNvPr id="11267" name="Textplatzhalter 2"/>
          <p:cNvSpPr>
            <a:spLocks noGrp="1"/>
          </p:cNvSpPr>
          <p:nvPr>
            <p:ph type="body" idx="1"/>
          </p:nvPr>
        </p:nvSpPr>
        <p:spPr>
          <a:xfrm>
            <a:off x="971550" y="2565400"/>
            <a:ext cx="7777163" cy="4292600"/>
          </a:xfrm>
        </p:spPr>
        <p:txBody>
          <a:bodyPr/>
          <a:lstStyle/>
          <a:p>
            <a:r>
              <a:rPr lang="de-DE" altLang="de-DE" smtClean="0"/>
              <a:t>Die UoD bietet Bachelor-, Master- und Doktorandenstudiengänge an.</a:t>
            </a:r>
          </a:p>
          <a:p>
            <a:r>
              <a:rPr lang="de-DE" altLang="de-DE" smtClean="0"/>
              <a:t>Ein akademisches Jahr umfasst den Zeitraum vom 1. September bis 30. Juni.</a:t>
            </a:r>
          </a:p>
          <a:p>
            <a:r>
              <a:rPr lang="de-DE" altLang="de-DE" smtClean="0"/>
              <a:t>Die elf Fakultäten bieten ein breites Spektrum zur Spezialisierung an, das von der Medizin über Sozialwissenschaften, Jura bis zu Wirtschaftswissenschaften einen Bogen schlägt.</a:t>
            </a:r>
          </a:p>
          <a:p>
            <a:r>
              <a:rPr lang="de-DE" altLang="de-DE" smtClean="0"/>
              <a:t>Die Universität pflegt eine Vielzahl internationaler Beziehungen, in Deutschland unterhält sie Beziehungen zu drei Universitäten.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12291" name="(53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45350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Microsoft Office PowerPoint</Application>
  <PresentationFormat>Bildschirmpräsentation (4:3)</PresentationFormat>
  <Paragraphs>135</Paragraphs>
  <Slides>41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8" baseType="lpstr">
      <vt:lpstr>Arial</vt:lpstr>
      <vt:lpstr>Calibri</vt:lpstr>
      <vt:lpstr>Gill Sans</vt:lpstr>
      <vt:lpstr>Wingdings</vt:lpstr>
      <vt:lpstr>Helvetica Light</vt:lpstr>
      <vt:lpstr>Constantia</vt:lpstr>
      <vt:lpstr>Standarddesign</vt:lpstr>
      <vt:lpstr>Hochschulkooperation und Flüchtlingselend im Irak</vt:lpstr>
      <vt:lpstr>Gliederung des Vortrages </vt:lpstr>
      <vt:lpstr>Gliederung des Vortrages</vt:lpstr>
      <vt:lpstr>PowerPoint-Präsentation</vt:lpstr>
      <vt:lpstr>PowerPoint-Präsentation</vt:lpstr>
      <vt:lpstr>PowerPoint-Präsentation</vt:lpstr>
      <vt:lpstr>Daten zur University of Dohuk (UoD)</vt:lpstr>
      <vt:lpstr>Angebote der University of Dohuk</vt:lpstr>
      <vt:lpstr>PowerPoint-Präsentation</vt:lpstr>
      <vt:lpstr>PowerPoint-Präsentation</vt:lpstr>
      <vt:lpstr>PowerPoint-Präsentation</vt:lpstr>
      <vt:lpstr>Entstehung der Hochschulkooperation</vt:lpstr>
      <vt:lpstr>Forschungsreise nach Bagdad 2011</vt:lpstr>
      <vt:lpstr>Forschungsreise nach Bagdad 2011</vt:lpstr>
      <vt:lpstr>Forschungsreise nach Kurdistan/ Nordirak 2013</vt:lpstr>
      <vt:lpstr>Begegnungen in Kurdistan 2013</vt:lpstr>
      <vt:lpstr>LALISH 2013</vt:lpstr>
      <vt:lpstr>Audienz beim Minister für Bildung und Erziehung</vt:lpstr>
      <vt:lpstr>Ergebnisse der wissenschaftlichen  Treffen und Gespräche</vt:lpstr>
      <vt:lpstr>Gegenbesuch des Präsidenten der Universität Dohuk  Mai 2014</vt:lpstr>
      <vt:lpstr>Dohuker Gäste beim Empfang durch die Präsidentin  Mai 2014</vt:lpstr>
      <vt:lpstr>Empfang der Dohuker Delegation im Oldenburger Universitätspräsidium  Mai 2014</vt:lpstr>
      <vt:lpstr>PowerPoint-Präsentation</vt:lpstr>
      <vt:lpstr>Resultate des Forschungsaufenthaltes der Dohuker Delegation an der CvO</vt:lpstr>
      <vt:lpstr>Die Studierenden und Lehrenden des neuen Studienganges „Disability Studies and Rehabilitation“ an der UoD</vt:lpstr>
      <vt:lpstr>Arbeitsaufenthalt in Ankara  November 2014</vt:lpstr>
      <vt:lpstr>November 2014 –  Veränderte Situation in Dohuk</vt:lpstr>
      <vt:lpstr>Zur Situation der Flüchtlinge und IDPs</vt:lpstr>
      <vt:lpstr>Khranke Camp November 2014</vt:lpstr>
      <vt:lpstr>Sharia Camp November 2014    </vt:lpstr>
      <vt:lpstr>Sharia Camp November 2014    </vt:lpstr>
      <vt:lpstr>Lebensbedingungen der Flüchtlinge und IDPs</vt:lpstr>
      <vt:lpstr>Erste internationale Bildungsangebote (UNICEF) März 2015</vt:lpstr>
      <vt:lpstr>Verteilung gespendeter Kleidung und Gebrauchsgegenstände  2014 / 2015</vt:lpstr>
      <vt:lpstr>Geflüchtete yezidische Familie mit  7 Kindern</vt:lpstr>
      <vt:lpstr>PowerPoint-Präsentation</vt:lpstr>
      <vt:lpstr>PowerPoint-Präsentation</vt:lpstr>
      <vt:lpstr>PowerPoint-Präsentation</vt:lpstr>
      <vt:lpstr>PowerPoint-Präsentation</vt:lpstr>
      <vt:lpstr>Abschließende Betrachtung</vt:lpstr>
      <vt:lpstr>PowerPoint-Präsentation</vt:lpstr>
    </vt:vector>
  </TitlesOfParts>
  <Company>Universität Oldenburg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17742</dc:creator>
  <cp:lastModifiedBy>Birgit Kynass</cp:lastModifiedBy>
  <cp:revision>209</cp:revision>
  <cp:lastPrinted>2013-10-23T10:00:01Z</cp:lastPrinted>
  <dcterms:created xsi:type="dcterms:W3CDTF">2006-03-10T10:55:20Z</dcterms:created>
  <dcterms:modified xsi:type="dcterms:W3CDTF">2016-03-08T08:43:29Z</dcterms:modified>
</cp:coreProperties>
</file>