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12192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.federkeil@uni-oldenburg.de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>
      <p:cViewPr varScale="1">
        <p:scale>
          <a:sx n="90" d="100"/>
          <a:sy n="90" d="100"/>
        </p:scale>
        <p:origin x="232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B497EA-BBF1-48B9-8B65-432E7E6769EC}" type="datetimeFigureOut">
              <a:rPr lang="de-DE"/>
              <a:t>05.11.20</a:t>
            </a:fld>
            <a:endParaRPr lang="de-DE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9B464C-DA16-43E9-B35C-CFB995B5D88C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Tanja</a:t>
            </a:r>
            <a:endParaRPr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084531-19BC-4B8A-80CD-92D3848CDDC9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1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Tanja</a:t>
            </a:r>
            <a:endParaRPr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084531-19BC-4B8A-80CD-92D3848CDDC9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2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Tabea</a:t>
            </a:r>
            <a:endParaRPr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084531-19BC-4B8A-80CD-92D3848CDDC9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6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Lisa</a:t>
            </a:r>
            <a:endParaRPr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084531-19BC-4B8A-80CD-92D3848CDDC9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8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Franzi</a:t>
            </a:r>
            <a:endParaRPr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E084531-19BC-4B8A-80CD-92D3848CDDC9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ihandform: Form 10"/>
          <p:cNvSpPr/>
          <p:nvPr userDrawn="1"/>
        </p:nvSpPr>
        <p:spPr bwMode="auto">
          <a:xfrm>
            <a:off x="4770534" y="2024845"/>
            <a:ext cx="7421467" cy="4833157"/>
          </a:xfrm>
          <a:custGeom>
            <a:avLst/>
            <a:gdLst>
              <a:gd name="connsiteX0" fmla="*/ 7411942 w 7421467"/>
              <a:gd name="connsiteY0" fmla="*/ 0 h 4833157"/>
              <a:gd name="connsiteX1" fmla="*/ 7421467 w 7421467"/>
              <a:gd name="connsiteY1" fmla="*/ 241 h 4833157"/>
              <a:gd name="connsiteX2" fmla="*/ 7421467 w 7421467"/>
              <a:gd name="connsiteY2" fmla="*/ 4833157 h 4833157"/>
              <a:gd name="connsiteX3" fmla="*/ 0 w 7421467"/>
              <a:gd name="connsiteY3" fmla="*/ 4833157 h 4833157"/>
              <a:gd name="connsiteX4" fmla="*/ 110690 w 7421467"/>
              <a:gd name="connsiteY4" fmla="*/ 4588316 h 4833157"/>
              <a:gd name="connsiteX5" fmla="*/ 7411942 w 7421467"/>
              <a:gd name="connsiteY5" fmla="*/ 0 h 483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1467" h="4833157" extrusionOk="0">
                <a:moveTo>
                  <a:pt x="7411942" y="0"/>
                </a:moveTo>
                <a:lnTo>
                  <a:pt x="7421467" y="241"/>
                </a:lnTo>
                <a:lnTo>
                  <a:pt x="7421467" y="4833157"/>
                </a:lnTo>
                <a:lnTo>
                  <a:pt x="0" y="4833157"/>
                </a:lnTo>
                <a:lnTo>
                  <a:pt x="110690" y="4588316"/>
                </a:lnTo>
                <a:cubicBezTo>
                  <a:pt x="1418845" y="1873453"/>
                  <a:pt x="4196610" y="0"/>
                  <a:pt x="74119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  <a:defRPr/>
            </a:pPr>
            <a:endParaRPr lang="de-DE" sz="1700" spc="3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43373" y="2295098"/>
            <a:ext cx="7992888" cy="1469814"/>
          </a:xfrm>
        </p:spPr>
        <p:txBody>
          <a:bodyPr anchor="t"/>
          <a:lstStyle>
            <a:lvl1pPr algn="l">
              <a:spcBef>
                <a:spcPts val="0"/>
              </a:spcBef>
              <a:spcAft>
                <a:spcPts val="0"/>
              </a:spcAft>
              <a:defRPr sz="4400" spc="8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Projekte Forschenden Lernens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43373" y="3915278"/>
            <a:ext cx="6433129" cy="929754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spc="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im Förderschwerpunkt Sprache </a:t>
            </a:r>
            <a:endParaRPr lang="en-US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0"/>
          </p:nvPr>
        </p:nvSpPr>
        <p:spPr bwMode="auto">
          <a:xfrm>
            <a:off x="443374" y="5013177"/>
            <a:ext cx="4968550" cy="115267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8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77302" y="466757"/>
            <a:ext cx="1772132" cy="11501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mit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9"/>
          <p:cNvSpPr>
            <a:spLocks noGrp="1"/>
          </p:cNvSpPr>
          <p:nvPr>
            <p:ph type="pic" sz="quarter" idx="11"/>
          </p:nvPr>
        </p:nvSpPr>
        <p:spPr bwMode="auto">
          <a:xfrm>
            <a:off x="4770535" y="2024846"/>
            <a:ext cx="7421466" cy="4833155"/>
          </a:xfrm>
          <a:custGeom>
            <a:avLst/>
            <a:gdLst>
              <a:gd name="connsiteX0" fmla="*/ 7411941 w 7421466"/>
              <a:gd name="connsiteY0" fmla="*/ 0 h 4833155"/>
              <a:gd name="connsiteX1" fmla="*/ 7421466 w 7421466"/>
              <a:gd name="connsiteY1" fmla="*/ 241 h 4833155"/>
              <a:gd name="connsiteX2" fmla="*/ 7421466 w 7421466"/>
              <a:gd name="connsiteY2" fmla="*/ 4833155 h 4833155"/>
              <a:gd name="connsiteX3" fmla="*/ 0 w 7421466"/>
              <a:gd name="connsiteY3" fmla="*/ 4833155 h 4833155"/>
              <a:gd name="connsiteX4" fmla="*/ 110689 w 7421466"/>
              <a:gd name="connsiteY4" fmla="*/ 4588316 h 4833155"/>
              <a:gd name="connsiteX5" fmla="*/ 7411941 w 7421466"/>
              <a:gd name="connsiteY5" fmla="*/ 0 h 483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1466" h="4833155" extrusionOk="0">
                <a:moveTo>
                  <a:pt x="7411941" y="0"/>
                </a:moveTo>
                <a:lnTo>
                  <a:pt x="7421466" y="241"/>
                </a:lnTo>
                <a:lnTo>
                  <a:pt x="7421466" y="4833155"/>
                </a:lnTo>
                <a:lnTo>
                  <a:pt x="0" y="4833155"/>
                </a:lnTo>
                <a:lnTo>
                  <a:pt x="110689" y="4588316"/>
                </a:lnTo>
                <a:cubicBezTo>
                  <a:pt x="1418844" y="1873453"/>
                  <a:pt x="4196609" y="0"/>
                  <a:pt x="741194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43373" y="2295098"/>
            <a:ext cx="7992888" cy="1469814"/>
          </a:xfrm>
        </p:spPr>
        <p:txBody>
          <a:bodyPr anchor="t"/>
          <a:lstStyle>
            <a:lvl1pPr algn="l">
              <a:spcBef>
                <a:spcPts val="0"/>
              </a:spcBef>
              <a:spcAft>
                <a:spcPts val="0"/>
              </a:spcAft>
              <a:defRPr sz="4400" spc="8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Projekte Forschenden Lernens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43373" y="3915278"/>
            <a:ext cx="6433129" cy="929754"/>
          </a:xfrm>
        </p:spPr>
        <p:txBody>
          <a:bodyPr/>
          <a:lstStyle>
            <a:lvl1pPr marL="0" marR="0"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2400" spc="5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/>
              <a:t>im Förderschwerpunkt Sprache </a:t>
            </a: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0"/>
          </p:nvPr>
        </p:nvSpPr>
        <p:spPr bwMode="auto">
          <a:xfrm>
            <a:off x="443374" y="5013177"/>
            <a:ext cx="4968550" cy="115267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pic>
        <p:nvPicPr>
          <p:cNvPr id="8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77302" y="466757"/>
            <a:ext cx="1772132" cy="11501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063750" y="1268760"/>
            <a:ext cx="8604250" cy="1476164"/>
          </a:xfrm>
        </p:spPr>
        <p:txBody>
          <a:bodyPr/>
          <a:lstStyle>
            <a:lvl1pPr>
              <a:defRPr sz="4400" spc="8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1"/>
          </p:nvPr>
        </p:nvSpPr>
        <p:spPr bwMode="auto">
          <a:xfrm>
            <a:off x="2063750" y="2881610"/>
            <a:ext cx="8604250" cy="123146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iteltrenner mit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063751" y="812824"/>
            <a:ext cx="8604250" cy="558010"/>
          </a:xfrm>
        </p:spPr>
        <p:txBody>
          <a:bodyPr/>
          <a:lstStyle>
            <a:lvl1pPr>
              <a:defRPr sz="3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Bildplatzhalter 7"/>
          <p:cNvSpPr>
            <a:spLocks noGrp="1"/>
          </p:cNvSpPr>
          <p:nvPr>
            <p:ph type="pic" sz="quarter" idx="11"/>
          </p:nvPr>
        </p:nvSpPr>
        <p:spPr bwMode="auto">
          <a:xfrm>
            <a:off x="2063750" y="1484784"/>
            <a:ext cx="10128251" cy="4176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063750" y="1557337"/>
            <a:ext cx="4104000" cy="460851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564052" y="1557337"/>
            <a:ext cx="4103949" cy="4608513"/>
          </a:xfrm>
        </p:spPr>
        <p:txBody>
          <a:bodyPr/>
          <a:lstStyle>
            <a:lvl1pPr>
              <a:defRPr spc="30"/>
            </a:lvl1pPr>
            <a:lvl2pPr>
              <a:defRPr spc="30"/>
            </a:lvl2pPr>
            <a:lvl3pPr>
              <a:defRPr spc="30"/>
            </a:lvl3pPr>
            <a:lvl4pPr>
              <a:defRPr spc="30"/>
            </a:lvl4pPr>
            <a:lvl5pPr>
              <a:defRPr spc="3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, Inhalt und Bild (breit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063750" y="1557337"/>
            <a:ext cx="4284278" cy="460851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1"/>
          </p:nvPr>
        </p:nvSpPr>
        <p:spPr bwMode="auto">
          <a:xfrm>
            <a:off x="6600057" y="1557336"/>
            <a:ext cx="5591944" cy="37078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, Inhalt und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063750" y="1557337"/>
            <a:ext cx="5832450" cy="4608513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Bildplatzhalter 7"/>
          <p:cNvSpPr>
            <a:spLocks noGrp="1"/>
          </p:cNvSpPr>
          <p:nvPr>
            <p:ph type="pic" sz="quarter" idx="11"/>
          </p:nvPr>
        </p:nvSpPr>
        <p:spPr bwMode="auto">
          <a:xfrm>
            <a:off x="8220236" y="0"/>
            <a:ext cx="3971764" cy="6021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 bwMode="auto">
          <a:xfrm>
            <a:off x="2062921" y="938374"/>
            <a:ext cx="5832450" cy="438398"/>
          </a:xfr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 userDrawn="1"/>
        </p:nvSpPr>
        <p:spPr bwMode="auto">
          <a:xfrm>
            <a:off x="0" y="0"/>
            <a:ext cx="14509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defRPr/>
            </a:pPr>
            <a:endParaRPr lang="de-DE" sz="1700" spc="30"/>
          </a:p>
        </p:txBody>
      </p:sp>
      <p:sp>
        <p:nvSpPr>
          <p:cNvPr id="5" name="Freihandform: Form 14"/>
          <p:cNvSpPr/>
          <p:nvPr userDrawn="1"/>
        </p:nvSpPr>
        <p:spPr bwMode="auto">
          <a:xfrm>
            <a:off x="0" y="2977768"/>
            <a:ext cx="1450975" cy="3880232"/>
          </a:xfrm>
          <a:custGeom>
            <a:avLst/>
            <a:gdLst>
              <a:gd name="connsiteX0" fmla="*/ 1450975 w 1450975"/>
              <a:gd name="connsiteY0" fmla="*/ 0 h 3880232"/>
              <a:gd name="connsiteX1" fmla="*/ 1450975 w 1450975"/>
              <a:gd name="connsiteY1" fmla="*/ 3880232 h 3880232"/>
              <a:gd name="connsiteX2" fmla="*/ 0 w 1450975"/>
              <a:gd name="connsiteY2" fmla="*/ 3880232 h 3880232"/>
              <a:gd name="connsiteX3" fmla="*/ 0 w 1450975"/>
              <a:gd name="connsiteY3" fmla="*/ 982332 h 3880232"/>
              <a:gd name="connsiteX4" fmla="*/ 80748 w 1450975"/>
              <a:gd name="connsiteY4" fmla="*/ 912387 h 3880232"/>
              <a:gd name="connsiteX5" fmla="*/ 1372159 w 1450975"/>
              <a:gd name="connsiteY5" fmla="*/ 40367 h 388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975" h="3880232" extrusionOk="0">
                <a:moveTo>
                  <a:pt x="1450975" y="0"/>
                </a:moveTo>
                <a:lnTo>
                  <a:pt x="1450975" y="3880232"/>
                </a:lnTo>
                <a:lnTo>
                  <a:pt x="0" y="3880232"/>
                </a:lnTo>
                <a:lnTo>
                  <a:pt x="0" y="982332"/>
                </a:lnTo>
                <a:lnTo>
                  <a:pt x="80748" y="912387"/>
                </a:lnTo>
                <a:cubicBezTo>
                  <a:pt x="480793" y="582240"/>
                  <a:pt x="913073" y="289757"/>
                  <a:pt x="1372159" y="403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  <a:defRPr/>
            </a:pPr>
            <a:endParaRPr lang="de-DE" sz="1700" spc="3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62921" y="938374"/>
            <a:ext cx="8605080" cy="438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63750" y="1557337"/>
            <a:ext cx="8604251" cy="4608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Rechteck 9"/>
          <p:cNvSpPr/>
          <p:nvPr userDrawn="1"/>
        </p:nvSpPr>
        <p:spPr bwMode="auto">
          <a:xfrm>
            <a:off x="299357" y="6302177"/>
            <a:ext cx="1044116" cy="15115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de-DE" sz="900" b="1" spc="20">
                <a:solidFill>
                  <a:schemeClr val="bg1"/>
                </a:solidFill>
              </a:rPr>
              <a:t>Seite </a:t>
            </a:r>
            <a:fld id="{B68CA67E-C928-4610-8613-D29F25DDB709}" type="slidenum">
              <a:rPr lang="de-DE" sz="900" b="1" spc="20">
                <a:solidFill>
                  <a:schemeClr val="bg1"/>
                </a:solidFill>
              </a:rPr>
              <a:t>‹Nr.›</a:t>
            </a:fld>
            <a:r>
              <a:rPr lang="de-DE" sz="900" b="1" spc="20">
                <a:solidFill>
                  <a:schemeClr val="bg1"/>
                </a:solidFill>
              </a:rPr>
              <a:t> </a:t>
            </a:r>
            <a:endParaRPr/>
          </a:p>
        </p:txBody>
      </p:sp>
      <p:sp>
        <p:nvSpPr>
          <p:cNvPr id="9" name="Rechteck 10"/>
          <p:cNvSpPr/>
          <p:nvPr userDrawn="1"/>
        </p:nvSpPr>
        <p:spPr bwMode="auto">
          <a:xfrm>
            <a:off x="2063552" y="6302177"/>
            <a:ext cx="8604448" cy="36512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r>
              <a:rPr lang="de-DE" sz="900" b="1" spc="20"/>
              <a:t>Projekte Forschenden Lernens im Förderschwerpunkt Sprache</a:t>
            </a:r>
            <a:endParaRPr lang="de-DE" sz="900" b="0" spc="20"/>
          </a:p>
          <a:p>
            <a:pPr>
              <a:lnSpc>
                <a:spcPts val="1200"/>
              </a:lnSpc>
              <a:defRPr/>
            </a:pPr>
            <a:r>
              <a:rPr lang="de-DE" sz="900" b="0" spc="20">
                <a:solidFill>
                  <a:schemeClr val="bg2"/>
                </a:solidFill>
              </a:rPr>
              <a:t>Teil 1, WiSe 2020/2021 T. Jungmann, L. Federkeil, T. Testa, F. Heinschke </a:t>
            </a:r>
            <a:endParaRPr/>
          </a:p>
        </p:txBody>
      </p:sp>
      <p:pic>
        <p:nvPicPr>
          <p:cNvPr id="10" name="Grafik 12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254794" y="299033"/>
            <a:ext cx="911476" cy="591546"/>
          </a:xfrm>
          <a:prstGeom prst="rect">
            <a:avLst/>
          </a:prstGeom>
        </p:spPr>
      </p:pic>
      <p:sp>
        <p:nvSpPr>
          <p:cNvPr id="11" name="Rechteck 13"/>
          <p:cNvSpPr/>
          <p:nvPr userDrawn="1"/>
        </p:nvSpPr>
        <p:spPr bwMode="auto">
          <a:xfrm>
            <a:off x="299357" y="6459686"/>
            <a:ext cx="900411" cy="20761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200"/>
              </a:lnSpc>
              <a:defRPr/>
            </a:pPr>
            <a:fld id="{9DA6B11C-08A4-4714-94B2-B07C9C1922F9}" type="datetime1">
              <a:rPr lang="de-DE" sz="900" b="0" spc="20">
                <a:solidFill>
                  <a:schemeClr val="bg1"/>
                </a:solidFill>
              </a:rPr>
              <a:t>05.11.20</a:t>
            </a:fld>
            <a:endParaRPr lang="de-DE" sz="900" b="0" spc="2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2400" spc="5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14400">
        <a:lnSpc>
          <a:spcPct val="110000"/>
        </a:lnSpc>
        <a:spcBef>
          <a:spcPts val="0"/>
        </a:spcBef>
        <a:spcAft>
          <a:spcPts val="1800"/>
        </a:spcAft>
        <a:buFont typeface="Arial"/>
        <a:buChar char="‒"/>
        <a:defRPr sz="1800" spc="3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7800" algn="l" defTabSz="914400">
        <a:lnSpc>
          <a:spcPct val="110000"/>
        </a:lnSpc>
        <a:spcBef>
          <a:spcPts val="0"/>
        </a:spcBef>
        <a:spcAft>
          <a:spcPts val="1800"/>
        </a:spcAft>
        <a:buFont typeface="Arial"/>
        <a:buChar char="‒"/>
        <a:defRPr sz="1800" spc="3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184150" algn="l" defTabSz="914400">
        <a:lnSpc>
          <a:spcPct val="110000"/>
        </a:lnSpc>
        <a:spcBef>
          <a:spcPts val="0"/>
        </a:spcBef>
        <a:spcAft>
          <a:spcPts val="1800"/>
        </a:spcAft>
        <a:buFont typeface="Arial"/>
        <a:buChar char="‒"/>
        <a:defRPr sz="1800" spc="3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>
        <a:lnSpc>
          <a:spcPct val="110000"/>
        </a:lnSpc>
        <a:spcBef>
          <a:spcPts val="0"/>
        </a:spcBef>
        <a:spcAft>
          <a:spcPts val="1800"/>
        </a:spcAft>
        <a:buFont typeface="Arial"/>
        <a:buChar char="‒"/>
        <a:defRPr sz="1800" spc="30">
          <a:solidFill>
            <a:schemeClr val="tx1"/>
          </a:solidFill>
          <a:latin typeface="+mn-lt"/>
          <a:ea typeface="+mn-ea"/>
          <a:cs typeface="+mn-cs"/>
        </a:defRPr>
      </a:lvl4pPr>
      <a:lvl5pPr marL="1974850" indent="-177800" algn="l" defTabSz="628650">
        <a:lnSpc>
          <a:spcPct val="110000"/>
        </a:lnSpc>
        <a:spcBef>
          <a:spcPts val="0"/>
        </a:spcBef>
        <a:spcAft>
          <a:spcPts val="1800"/>
        </a:spcAft>
        <a:buFont typeface="Arial"/>
        <a:buChar char="‒"/>
        <a:defRPr sz="18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83686" y="2179645"/>
            <a:ext cx="7038561" cy="1887601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de-DE" sz="4000"/>
              <a:t>Team </a:t>
            </a:r>
            <a:br>
              <a:rPr lang="de-DE" sz="4000"/>
            </a:br>
            <a:r>
              <a:rPr lang="de-DE" sz="4000"/>
              <a:t>Sprache &amp; Kommunikation</a:t>
            </a:r>
            <a:endParaRPr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7433393" y="4067246"/>
            <a:ext cx="4212466" cy="2449167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de-DE" sz="2600" b="1">
                <a:solidFill>
                  <a:schemeClr val="tx1"/>
                </a:solidFill>
              </a:rPr>
              <a:t>Prof. Dr. Tanja Jungmann</a:t>
            </a:r>
            <a:endParaRPr sz="26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de-DE" sz="2600" b="1" i="0" u="none" strike="noStrike" cap="none" spc="29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Tabea Testa</a:t>
            </a:r>
            <a:endParaRPr lang="de-DE" sz="26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de-DE" sz="2600" b="1">
                <a:solidFill>
                  <a:schemeClr val="tx1"/>
                </a:solidFill>
              </a:rPr>
              <a:t>Lisa Federkeil</a:t>
            </a:r>
            <a:endParaRPr sz="26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de-DE" sz="2600" b="1">
                <a:solidFill>
                  <a:schemeClr val="tx1"/>
                </a:solidFill>
              </a:rPr>
              <a:t>Franziska Heinschke </a:t>
            </a:r>
            <a:endParaRPr sz="2600" b="1">
              <a:solidFill>
                <a:schemeClr val="tx1"/>
              </a:solidFill>
            </a:endParaRPr>
          </a:p>
        </p:txBody>
      </p:sp>
      <p:sp>
        <p:nvSpPr>
          <p:cNvPr id="6" name="Rechteck 8"/>
          <p:cNvSpPr/>
          <p:nvPr/>
        </p:nvSpPr>
        <p:spPr bwMode="auto">
          <a:xfrm>
            <a:off x="2575035" y="1001543"/>
            <a:ext cx="9432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4000" b="1" spc="80">
                <a:solidFill>
                  <a:prstClr val="white"/>
                </a:solidFill>
              </a:rPr>
              <a:t>Themenbörse Abschlussarbeiten</a:t>
            </a:r>
            <a:endParaRPr lang="de-DE"/>
          </a:p>
        </p:txBody>
      </p:sp>
      <p:pic>
        <p:nvPicPr>
          <p:cNvPr id="7" name="Grafik 12" descr="Chat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38703" y="4222098"/>
            <a:ext cx="1634359" cy="16343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443373" y="1959186"/>
            <a:ext cx="8244915" cy="1469814"/>
          </a:xfrm>
        </p:spPr>
        <p:txBody>
          <a:bodyPr/>
          <a:lstStyle/>
          <a:p>
            <a:pPr>
              <a:defRPr/>
            </a:pPr>
            <a:r>
              <a:rPr lang="de-DE" sz="4000"/>
              <a:t>Franziska Heinschke </a:t>
            </a:r>
            <a:endParaRPr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43373" y="2619134"/>
            <a:ext cx="5884248" cy="80986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de-DE"/>
              <a:t>Forschungsschwerpunkte:</a:t>
            </a:r>
            <a:endParaRPr/>
          </a:p>
          <a:p>
            <a:pPr marL="342900" indent="-342900">
              <a:lnSpc>
                <a:spcPct val="150000"/>
              </a:lnSpc>
              <a:buFont typeface="Wingdings"/>
              <a:buChar char="Ø"/>
              <a:defRPr/>
            </a:pPr>
            <a:r>
              <a:rPr lang="de-DE"/>
              <a:t>Kommunikationsprozesse &amp; -methoden </a:t>
            </a:r>
            <a:endParaRPr/>
          </a:p>
          <a:p>
            <a:pPr marL="342900" indent="-342900">
              <a:lnSpc>
                <a:spcPct val="150000"/>
              </a:lnSpc>
              <a:buFont typeface="Wingdings"/>
              <a:buChar char="Ø"/>
              <a:defRPr/>
            </a:pPr>
            <a:r>
              <a:rPr lang="de-DE"/>
              <a:t>Zusammenhänge zwischen Sprache &amp; sozial-emotionaler Entwicklung</a:t>
            </a:r>
            <a:endParaRPr/>
          </a:p>
          <a:p>
            <a:pPr marL="342900" indent="-342900">
              <a:lnSpc>
                <a:spcPct val="150000"/>
              </a:lnSpc>
              <a:buFont typeface="Wingdings"/>
              <a:buChar char="Ø"/>
              <a:defRPr/>
            </a:pPr>
            <a:r>
              <a:rPr lang="de-DE"/>
              <a:t>Psychische Gewalt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443373" y="5517232"/>
            <a:ext cx="4212466" cy="809866"/>
          </a:xfrm>
        </p:spPr>
        <p:txBody>
          <a:bodyPr/>
          <a:lstStyle/>
          <a:p>
            <a:pPr>
              <a:defRPr/>
            </a:pPr>
            <a:r>
              <a:rPr lang="de-DE"/>
              <a:t>E-Mail: franziska.heinschke@uol.de</a:t>
            </a:r>
            <a:endParaRPr/>
          </a:p>
          <a:p>
            <a:pPr>
              <a:defRPr/>
            </a:pPr>
            <a:r>
              <a:rPr lang="de-DE"/>
              <a:t>Sprechstunde: dienstags 10-11 Uhr &amp; nach Vereinbarung per Mail </a:t>
            </a:r>
            <a:endParaRPr/>
          </a:p>
        </p:txBody>
      </p:sp>
      <p:pic>
        <p:nvPicPr>
          <p:cNvPr id="7" name="Picture 2" descr="https://elearning.uni-oldenburg.de/pictures/user/24b73092e2706c9739405e4ad924282e_normal.png?d=1585668256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662886" y="3458766"/>
            <a:ext cx="2381250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8" name="Rechteck 5"/>
          <p:cNvSpPr/>
          <p:nvPr/>
        </p:nvSpPr>
        <p:spPr bwMode="auto">
          <a:xfrm>
            <a:off x="3319503" y="519830"/>
            <a:ext cx="8182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de-DE" sz="4000" b="1" cap="none" spc="0">
                <a:ln/>
                <a:solidFill>
                  <a:schemeClr val="accent4"/>
                </a:solidFill>
              </a:rPr>
              <a:t>Team Sprache &amp; Kommunikation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1919536" y="486305"/>
            <a:ext cx="8605080" cy="690854"/>
          </a:xfrm>
        </p:spPr>
        <p:txBody>
          <a:bodyPr/>
          <a:lstStyle/>
          <a:p>
            <a:pPr>
              <a:defRPr/>
            </a:pPr>
            <a:r>
              <a:rPr lang="de-DE" dirty="0"/>
              <a:t>Mögliche Themenbereiche für Bachelor- und Masterarbeiten </a:t>
            </a:r>
            <a:br>
              <a:rPr lang="de-DE" dirty="0"/>
            </a:br>
            <a:r>
              <a:rPr lang="de-DE" sz="2000" dirty="0"/>
              <a:t>Wertschätzende/ Gewaltfreie Kommunikation zur Förderung 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1847528" y="1396736"/>
            <a:ext cx="9991616" cy="462455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de-DE" dirty="0"/>
              <a:t>(Relative) Effektivität wertschätzender Kommunikation im Bereich sozial-emotionale Entwicklung 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/>
              <a:buChar char="Ø"/>
              <a:defRPr/>
            </a:pPr>
            <a:r>
              <a:rPr lang="de-DE" i="1" dirty="0"/>
              <a:t> Mögliche Studiendesigns: z.B. narratives/systematisches Review, Metaanalyse</a:t>
            </a:r>
            <a:endParaRPr dirty="0"/>
          </a:p>
          <a:p>
            <a:pPr lvl="1">
              <a:lnSpc>
                <a:spcPct val="100000"/>
              </a:lnSpc>
              <a:spcAft>
                <a:spcPts val="600"/>
              </a:spcAft>
              <a:defRPr/>
            </a:pPr>
            <a:endParaRPr lang="de-DE" dirty="0"/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de-DE" dirty="0"/>
              <a:t>Auswirkungen wertschätzender Kommunikation auf die Lehrkraft-Kind-Beziehung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de-DE" dirty="0"/>
              <a:t>Auswirkungen wertschätzender Kommunikation auf die sprachlich-kommunikativen Kompetenzen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/>
              <a:buChar char="Ø"/>
              <a:defRPr/>
            </a:pPr>
            <a:r>
              <a:rPr lang="de-DE" i="1" dirty="0"/>
              <a:t> Mögliche Erhebungsmethoden: z.B. Interaktionsanalyse, (freie oder gelenkte) Beobachtung, Videographie</a:t>
            </a:r>
            <a:endParaRPr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Symbol"/>
              <a:buChar char="-"/>
              <a:defRPr/>
            </a:pPr>
            <a:endParaRPr lang="de-DE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ymbol"/>
              <a:buChar char="-"/>
              <a:defRPr/>
            </a:pPr>
            <a:r>
              <a:rPr lang="de-DE" dirty="0"/>
              <a:t>Erfassung von (nicht) wertschätzender Kommunikation, Entwicklung von Items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ymbol"/>
              <a:buChar char="-"/>
              <a:defRPr/>
            </a:pPr>
            <a:r>
              <a:rPr lang="de-DE" dirty="0"/>
              <a:t>Planung, Durchführung und Evaluation einer Förderung auf Grundlage der wertschätzenden Kommunikation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/>
              <a:buChar char="Ø"/>
              <a:defRPr/>
            </a:pPr>
            <a:r>
              <a:rPr lang="de-DE" i="1" dirty="0"/>
              <a:t> Mögliches Studiendesign: z.B. kontrollierte Einzelfallstudie</a:t>
            </a:r>
            <a:endParaRPr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Symbol"/>
              <a:buChar char="-"/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F6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443373" y="1959186"/>
            <a:ext cx="8244915" cy="1469814"/>
          </a:xfrm>
        </p:spPr>
        <p:txBody>
          <a:bodyPr/>
          <a:lstStyle/>
          <a:p>
            <a:pPr>
              <a:defRPr/>
            </a:pPr>
            <a:r>
              <a:rPr lang="de-DE" sz="4000"/>
              <a:t>Prof. Dr. Tanja Jungmann</a:t>
            </a:r>
            <a:endParaRPr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43373" y="2780928"/>
            <a:ext cx="5220579" cy="809866"/>
          </a:xfrm>
        </p:spPr>
        <p:txBody>
          <a:bodyPr/>
          <a:lstStyle/>
          <a:p>
            <a:pPr>
              <a:defRPr/>
            </a:pPr>
            <a:r>
              <a:rPr lang="de-DE"/>
              <a:t>Forschungsschwerpunkte:</a:t>
            </a:r>
            <a:endParaRPr/>
          </a:p>
          <a:p>
            <a:pPr marL="342900" indent="-342900">
              <a:buFont typeface="Wingdings"/>
              <a:buChar char="Ø"/>
              <a:defRPr/>
            </a:pPr>
            <a:r>
              <a:rPr lang="de-DE" sz="1800"/>
              <a:t>Professionalisierung von pädagogischen Fachkräften und Lehrkräften in inklusiven Settings</a:t>
            </a:r>
            <a:endParaRPr/>
          </a:p>
          <a:p>
            <a:pPr marL="342900" indent="-342900">
              <a:buFont typeface="Wingdings"/>
              <a:buChar char="Ø"/>
              <a:defRPr/>
            </a:pPr>
            <a:r>
              <a:rPr lang="de-DE" sz="1800"/>
              <a:t>Evidenzbasierte Frühe Hilfen und Frühe Bildungskonzepte</a:t>
            </a:r>
            <a:endParaRPr/>
          </a:p>
          <a:p>
            <a:pPr marL="342900" indent="-342900">
              <a:buFont typeface="Wingdings"/>
              <a:buChar char="Ø"/>
              <a:defRPr/>
            </a:pPr>
            <a:r>
              <a:rPr lang="de-DE" sz="1800"/>
              <a:t>Diagnose und Förderung von sprachlichen und schriftsprachlichen Kompetenzen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443373" y="5933237"/>
            <a:ext cx="4212466" cy="809866"/>
          </a:xfrm>
        </p:spPr>
        <p:txBody>
          <a:bodyPr/>
          <a:lstStyle/>
          <a:p>
            <a:pPr>
              <a:defRPr/>
            </a:pPr>
            <a:r>
              <a:rPr lang="de-DE" sz="1400"/>
              <a:t>E-Mail: tanja.jungmann@uol.de</a:t>
            </a:r>
            <a:endParaRPr sz="1400"/>
          </a:p>
          <a:p>
            <a:pPr>
              <a:defRPr/>
            </a:pPr>
            <a:r>
              <a:rPr lang="de-DE" sz="1400"/>
              <a:t>Sprechstunde: Di, 10-11 Uhr oder nach</a:t>
            </a:r>
            <a:endParaRPr sz="1400"/>
          </a:p>
          <a:p>
            <a:pPr>
              <a:defRPr/>
            </a:pPr>
            <a:r>
              <a:rPr lang="de-DE" sz="1400"/>
              <a:t>Vereinbarung per Mail</a:t>
            </a:r>
            <a:endParaRPr sz="1400"/>
          </a:p>
        </p:txBody>
      </p:sp>
      <p:pic>
        <p:nvPicPr>
          <p:cNvPr id="7" name="Picture 2" descr="Prof. Dr. Tanja Jungmann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703360" y="3284984"/>
            <a:ext cx="2381250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8" name="Rechteck 4"/>
          <p:cNvSpPr/>
          <p:nvPr/>
        </p:nvSpPr>
        <p:spPr bwMode="auto">
          <a:xfrm>
            <a:off x="3319503" y="519830"/>
            <a:ext cx="8182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4000" b="1" i="0" u="none" strike="noStrike" cap="none" spc="0">
                <a:ln/>
                <a:solidFill>
                  <a:srgbClr val="A1DAF8"/>
                </a:solidFill>
                <a:latin typeface="Arial"/>
                <a:cs typeface="Arial"/>
              </a:rPr>
              <a:t>Team Sprache &amp; Kommunikation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062921" y="570387"/>
            <a:ext cx="8605080" cy="438398"/>
          </a:xfrm>
        </p:spPr>
        <p:txBody>
          <a:bodyPr/>
          <a:lstStyle/>
          <a:p>
            <a:pPr>
              <a:defRPr/>
            </a:pPr>
            <a:r>
              <a:rPr lang="de-DE"/>
              <a:t>Mögliche Themenbereiche für Bachelor- und Masterarbeiten </a:t>
            </a:r>
            <a:br>
              <a:rPr lang="de-DE"/>
            </a:br>
            <a:r>
              <a:rPr lang="de-DE" sz="2000"/>
              <a:t>Evidenzbasierte Frühe Hilfen und frühe Bildungskonzepte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062921" y="1613993"/>
            <a:ext cx="9299343" cy="431935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de-DE" dirty="0"/>
              <a:t>(Relative) Effektivität Früher Hilfen auf kindliche Entwicklungschancen im Bereich Sprache und Kommunikation (Verhaltensprävention) </a:t>
            </a:r>
            <a:endParaRPr dirty="0"/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de-DE" dirty="0"/>
              <a:t>(Relative) Effektivität Früher Hilfen auf die Entwicklungsumwelt von Kindern (Verhältnisprävention)</a:t>
            </a:r>
            <a:endParaRPr dirty="0"/>
          </a:p>
          <a:p>
            <a:pPr>
              <a:lnSpc>
                <a:spcPct val="150000"/>
              </a:lnSpc>
              <a:spcAft>
                <a:spcPts val="600"/>
              </a:spcAft>
              <a:buFont typeface="Wingdings"/>
              <a:buChar char="Ø"/>
              <a:defRPr/>
            </a:pPr>
            <a:r>
              <a:rPr lang="de-DE" i="1" dirty="0"/>
              <a:t>Mögliche Studiendesigns: z.B. narratives/systematisches Review, Metaanalyse</a:t>
            </a:r>
            <a:endParaRPr dirty="0"/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endParaRPr lang="de-DE" dirty="0"/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de-DE" dirty="0"/>
              <a:t>Erfassung der Kooperationsstrukturen im „Oldenburger System Früher Hilfen“</a:t>
            </a:r>
            <a:endParaRPr dirty="0"/>
          </a:p>
          <a:p>
            <a:pPr>
              <a:lnSpc>
                <a:spcPct val="150000"/>
              </a:lnSpc>
              <a:spcAft>
                <a:spcPts val="600"/>
              </a:spcAft>
              <a:buFont typeface="Wingdings"/>
              <a:buChar char="Ø"/>
              <a:defRPr/>
            </a:pPr>
            <a:r>
              <a:rPr lang="de-DE" i="1" dirty="0"/>
              <a:t> Mögliche Erhebungsmethoden: z.B. leitfadengestützte Expert*</a:t>
            </a:r>
            <a:r>
              <a:rPr lang="de-DE" i="1" dirty="0" err="1"/>
              <a:t>inneninterviews</a:t>
            </a:r>
            <a:r>
              <a:rPr lang="de-DE" i="1" dirty="0"/>
              <a:t> mit verschiedenen Netzwerkpartner*innen, Netzwerkanalyse</a:t>
            </a:r>
            <a:endParaRPr dirty="0"/>
          </a:p>
          <a:p>
            <a:pPr>
              <a:spcAft>
                <a:spcPts val="600"/>
              </a:spcAft>
              <a:defRPr/>
            </a:pPr>
            <a:endParaRPr lang="de-DE" dirty="0"/>
          </a:p>
          <a:p>
            <a:pPr>
              <a:spcAft>
                <a:spcPts val="600"/>
              </a:spcAft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1781564" y="359371"/>
            <a:ext cx="10109476" cy="953497"/>
          </a:xfrm>
        </p:spPr>
        <p:txBody>
          <a:bodyPr/>
          <a:lstStyle/>
          <a:p>
            <a:pPr>
              <a:defRPr/>
            </a:pPr>
            <a:r>
              <a:rPr lang="de-DE"/>
              <a:t>Mögliche Themenbereiche für Bachelor- und Masterarbeiten </a:t>
            </a:r>
            <a:br>
              <a:rPr lang="de-DE"/>
            </a:br>
            <a:r>
              <a:rPr lang="de-DE" sz="2000"/>
              <a:t>Diagnose und Förderung von sprachlichen/schriftsprachlichen Kompetenzen 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1771242" y="1359357"/>
            <a:ext cx="7303274" cy="4830428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de-DE"/>
              <a:t>Einsatzmöglichkeiten des Verfahrens EuLe 4-5 (Meindl &amp; Jungmann, 2019) 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de-DE" sz="1600"/>
              <a:t>z.B. bei Kindern mit DaZ</a:t>
            </a:r>
          </a:p>
          <a:p>
            <a:pPr lvl="1">
              <a:spcAft>
                <a:spcPts val="600"/>
              </a:spcAft>
              <a:defRPr/>
            </a:pPr>
            <a:r>
              <a:rPr lang="de-DE" sz="1600"/>
              <a:t>z.B. bei Kinder mit Sprachentwicklungsstörungen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de-DE" sz="1600"/>
              <a:t>z.B. bei 6-jährigen Kindern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de-DE" sz="1600"/>
              <a:t>z.B. bei Kindern im Schulalter mit dem Förderschwerpunkt Geistige Entwicklung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de-DE" sz="1600"/>
              <a:t>…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de-DE"/>
              <a:t>(Mit-)Entwicklung eines raschskalierten Untertests des EuLe-F und dessen Pilotierung an einer Stichprobe von vier-, fünf- oder sechsjährigen Kindern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de-DE"/>
              <a:t>Erfassung der literalen häuslichen Lernumwelten (Home Literacy Environment)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de-DE"/>
              <a:t>Analyse von Kita-Konzepten für den Förderbereich Early Literacy  </a:t>
            </a:r>
            <a:endParaRPr/>
          </a:p>
          <a:p>
            <a:pPr>
              <a:spcAft>
                <a:spcPts val="600"/>
              </a:spcAft>
              <a:defRPr/>
            </a:pPr>
            <a:endParaRPr lang="de-DE"/>
          </a:p>
          <a:p>
            <a:pPr>
              <a:spcAft>
                <a:spcPts val="600"/>
              </a:spcAft>
              <a:defRPr/>
            </a:pPr>
            <a:endParaRPr lang="de-DE"/>
          </a:p>
        </p:txBody>
      </p:sp>
      <p:pic>
        <p:nvPicPr>
          <p:cNvPr id="6" name="Grafik 4"/>
          <p:cNvPicPr>
            <a:picLocks noChangeAspect="1"/>
          </p:cNvPicPr>
          <p:nvPr/>
        </p:nvPicPr>
        <p:blipFill>
          <a:blip r:embed="rId2"/>
          <a:srcRect l="14958" t="16411" r="56581" b="20409"/>
          <a:stretch/>
        </p:blipFill>
        <p:spPr bwMode="auto">
          <a:xfrm>
            <a:off x="9294060" y="1656471"/>
            <a:ext cx="2596980" cy="36030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062921" y="570386"/>
            <a:ext cx="8605080" cy="953497"/>
          </a:xfrm>
        </p:spPr>
        <p:txBody>
          <a:bodyPr/>
          <a:lstStyle/>
          <a:p>
            <a:pPr>
              <a:defRPr/>
            </a:pPr>
            <a:r>
              <a:rPr lang="de-DE"/>
              <a:t>Mögliche Themenbereiche für Bachelor- und Masterarbeiten </a:t>
            </a:r>
            <a:br>
              <a:rPr lang="de-DE"/>
            </a:br>
            <a:r>
              <a:rPr lang="de-DE" sz="2000"/>
              <a:t>Diagnose und Förderung von sprachlichen/schriftsprachlichen Kompetenzen 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063750" y="1628078"/>
            <a:ext cx="8604251" cy="452739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de-DE" dirty="0"/>
              <a:t>(Relative) Effektivität von alltagsintegrierter Sprachförderung vs. Sprachförderprogrammen im Vorschulalter</a:t>
            </a:r>
            <a:endParaRPr dirty="0"/>
          </a:p>
          <a:p>
            <a:pPr>
              <a:spcAft>
                <a:spcPts val="600"/>
              </a:spcAft>
              <a:buFont typeface="Wingdings"/>
              <a:buChar char="Ø"/>
              <a:defRPr/>
            </a:pPr>
            <a:r>
              <a:rPr lang="de-DE" i="1" dirty="0"/>
              <a:t>Mögliche Studiendesigns: z.B. narratives/systematisches Review, Metaanalyse</a:t>
            </a:r>
            <a:endParaRPr dirty="0"/>
          </a:p>
          <a:p>
            <a:pPr marL="0" indent="0">
              <a:spcAft>
                <a:spcPts val="600"/>
              </a:spcAft>
              <a:buNone/>
              <a:defRPr/>
            </a:pPr>
            <a:endParaRPr lang="de-DE" dirty="0"/>
          </a:p>
          <a:p>
            <a:pPr>
              <a:spcAft>
                <a:spcPts val="600"/>
              </a:spcAft>
              <a:defRPr/>
            </a:pPr>
            <a:r>
              <a:rPr lang="de-DE" dirty="0"/>
              <a:t>Meilensteine und interindividuelle Variabilität der Entwicklung morphologischer Bewusstheit bei Kindern im Vor- und Grundschulalter</a:t>
            </a:r>
            <a:endParaRPr dirty="0"/>
          </a:p>
          <a:p>
            <a:pPr>
              <a:spcAft>
                <a:spcPts val="600"/>
              </a:spcAft>
              <a:buFont typeface="Wingdings"/>
              <a:buChar char="Ø"/>
              <a:defRPr/>
            </a:pPr>
            <a:r>
              <a:rPr lang="de-DE" i="1" dirty="0"/>
              <a:t>Mögliche Studiendesigns:</a:t>
            </a:r>
            <a:endParaRPr dirty="0"/>
          </a:p>
          <a:p>
            <a:pPr lvl="1">
              <a:spcAft>
                <a:spcPts val="600"/>
              </a:spcAft>
              <a:buFont typeface="Symbol"/>
              <a:buChar char="-"/>
              <a:defRPr/>
            </a:pPr>
            <a:r>
              <a:rPr lang="de-DE" i="1" dirty="0" err="1"/>
              <a:t>Querschnittliche</a:t>
            </a:r>
            <a:r>
              <a:rPr lang="de-DE" i="1" dirty="0"/>
              <a:t> Untersuchung einer Gruppe von Kindern im Alter von 4-5 Jahren oder von Erst-/Zweit-/Dritt-/Viertklässler*innen</a:t>
            </a:r>
            <a:endParaRPr dirty="0"/>
          </a:p>
          <a:p>
            <a:pPr lvl="1">
              <a:spcAft>
                <a:spcPts val="600"/>
              </a:spcAft>
              <a:buFont typeface="Symbol"/>
              <a:buChar char="-"/>
              <a:defRPr/>
            </a:pPr>
            <a:r>
              <a:rPr lang="de-DE" i="1" dirty="0"/>
              <a:t>Erfassung von verschiedenen Einflussfaktoren (z.B. Sprachfähigkeiten, Lesefähigkeiten, Umgebungsfaktoren)</a:t>
            </a:r>
            <a:endParaRPr dirty="0"/>
          </a:p>
          <a:p>
            <a:pPr>
              <a:spcAft>
                <a:spcPts val="600"/>
              </a:spcAft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443373" y="1959186"/>
            <a:ext cx="8244915" cy="1469814"/>
          </a:xfrm>
        </p:spPr>
        <p:txBody>
          <a:bodyPr/>
          <a:lstStyle/>
          <a:p>
            <a:pPr>
              <a:defRPr/>
            </a:pPr>
            <a:r>
              <a:rPr lang="de-DE" sz="4000"/>
              <a:t>Tabea Testa</a:t>
            </a:r>
            <a:endParaRPr/>
          </a:p>
        </p:txBody>
      </p:sp>
      <p:pic>
        <p:nvPicPr>
          <p:cNvPr id="5" name="Picture 2" descr="Tabea Testa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472264" y="3356992"/>
            <a:ext cx="2381250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6" name="Rechteck 5"/>
          <p:cNvSpPr/>
          <p:nvPr/>
        </p:nvSpPr>
        <p:spPr bwMode="auto">
          <a:xfrm>
            <a:off x="3319503" y="519830"/>
            <a:ext cx="8182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4000" b="1" i="0" u="none" strike="noStrike" cap="none" spc="0">
                <a:ln/>
                <a:solidFill>
                  <a:srgbClr val="A1DAF8"/>
                </a:solidFill>
                <a:latin typeface="Arial"/>
                <a:cs typeface="Arial"/>
              </a:rPr>
              <a:t>Team Sprache &amp; Kommunikation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43373" y="2694093"/>
            <a:ext cx="6900107" cy="982361"/>
          </a:xfrm>
        </p:spPr>
        <p:txBody>
          <a:bodyPr/>
          <a:lstStyle/>
          <a:p>
            <a:pPr>
              <a:defRPr/>
            </a:pPr>
            <a:r>
              <a:rPr lang="de-DE" sz="2000" b="1"/>
              <a:t>Projekt: EuLe-F </a:t>
            </a:r>
            <a:endParaRPr/>
          </a:p>
          <a:p>
            <a:pPr>
              <a:defRPr/>
            </a:pPr>
            <a:r>
              <a:rPr lang="de-DE" sz="2000"/>
              <a:t>(Erzähl- und Lesekompetenz erfassen und fördern)</a:t>
            </a:r>
            <a:endParaRPr sz="2000"/>
          </a:p>
        </p:txBody>
      </p:sp>
      <p:sp>
        <p:nvSpPr>
          <p:cNvPr id="8" name="Untertitel 2"/>
          <p:cNvSpPr>
            <a:spLocks/>
          </p:cNvSpPr>
          <p:nvPr/>
        </p:nvSpPr>
        <p:spPr bwMode="auto">
          <a:xfrm>
            <a:off x="451344" y="3676454"/>
            <a:ext cx="5043026" cy="26617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2400" spc="5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20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8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6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2865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  <a:defRPr sz="16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800" i="1"/>
              <a:t>Ziele des Projekts:</a:t>
            </a:r>
            <a:endParaRPr/>
          </a:p>
          <a:p>
            <a:pPr>
              <a:defRPr/>
            </a:pPr>
            <a:endParaRPr lang="de-DE" sz="900" i="1"/>
          </a:p>
          <a:p>
            <a:pPr marL="342900" indent="-342900">
              <a:buFont typeface="Wingdings"/>
              <a:buChar char="Ø"/>
              <a:defRPr/>
            </a:pPr>
            <a:r>
              <a:rPr lang="de-DE" sz="1800"/>
              <a:t>Weiterentwicklung des Diagnostikinstruments EuLe 4-5 zu einer digitalen Prozessdiagnostik</a:t>
            </a:r>
            <a:endParaRPr/>
          </a:p>
          <a:p>
            <a:pPr marL="342900" indent="-342900">
              <a:buFont typeface="Wingdings"/>
              <a:buChar char="Ø"/>
              <a:defRPr/>
            </a:pPr>
            <a:r>
              <a:rPr lang="de-DE" sz="1800"/>
              <a:t>Entwicklung eines integrierten adaptiven Förderkonzepts für den Elementar- und Primarbereich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062920" y="570387"/>
            <a:ext cx="9177165" cy="737908"/>
          </a:xfrm>
        </p:spPr>
        <p:txBody>
          <a:bodyPr/>
          <a:lstStyle/>
          <a:p>
            <a:pPr>
              <a:defRPr/>
            </a:pPr>
            <a:r>
              <a:rPr lang="de-DE"/>
              <a:t>Mögliche Themenbereiche für Bachelor- und Masterarbeiten </a:t>
            </a:r>
            <a:br>
              <a:rPr lang="de-DE"/>
            </a:br>
            <a:r>
              <a:rPr lang="de-DE" sz="2000"/>
              <a:t>Erzähl- und Lesekompetenzen erfassen und fördern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063750" y="1445827"/>
            <a:ext cx="9299343" cy="4841786"/>
          </a:xfrm>
        </p:spPr>
        <p:txBody>
          <a:bodyPr/>
          <a:lstStyle/>
          <a:p>
            <a:pPr>
              <a:lnSpc>
                <a:spcPts val="2500"/>
              </a:lnSpc>
              <a:spcAft>
                <a:spcPts val="600"/>
              </a:spcAft>
              <a:buFont typeface="Symbol"/>
              <a:buChar char="-"/>
              <a:defRPr/>
            </a:pPr>
            <a:r>
              <a:rPr lang="de-DE" dirty="0"/>
              <a:t>(Relative) Effektivität von Fördermöglichkeiten im Bereich Erzählkompetenz/ Early </a:t>
            </a:r>
            <a:r>
              <a:rPr lang="de-DE" dirty="0" err="1"/>
              <a:t>Literacy</a:t>
            </a:r>
            <a:endParaRPr lang="de-DE" dirty="0"/>
          </a:p>
          <a:p>
            <a:pPr>
              <a:lnSpc>
                <a:spcPts val="2500"/>
              </a:lnSpc>
              <a:spcAft>
                <a:spcPts val="600"/>
              </a:spcAft>
              <a:buFont typeface="Wingdings"/>
              <a:buChar char="Ø"/>
              <a:defRPr/>
            </a:pPr>
            <a:r>
              <a:rPr lang="de-DE" i="1" dirty="0"/>
              <a:t> Mögliche Studiendesigns: z.B. narratives/systematisches Review, Metaanalyse</a:t>
            </a:r>
            <a:endParaRPr dirty="0"/>
          </a:p>
          <a:p>
            <a:pPr>
              <a:lnSpc>
                <a:spcPts val="2500"/>
              </a:lnSpc>
              <a:spcAft>
                <a:spcPts val="600"/>
              </a:spcAft>
              <a:buFont typeface="Wingdings"/>
              <a:buChar char="Ø"/>
              <a:defRPr/>
            </a:pPr>
            <a:endParaRPr lang="de-DE" dirty="0"/>
          </a:p>
          <a:p>
            <a:pPr>
              <a:lnSpc>
                <a:spcPts val="2500"/>
              </a:lnSpc>
              <a:spcAft>
                <a:spcPts val="600"/>
              </a:spcAft>
              <a:buFont typeface="Symbol"/>
              <a:buChar char="-"/>
              <a:defRPr/>
            </a:pPr>
            <a:r>
              <a:rPr lang="de-DE" dirty="0"/>
              <a:t>Erwartungen an ein Förderkonzept für die Umsetzung im KiTa-Alltag/ Einsatz von (digitaler) Diagnostik und Förderung/ Wissen über Early </a:t>
            </a:r>
            <a:r>
              <a:rPr lang="de-DE" dirty="0" err="1"/>
              <a:t>Literacy</a:t>
            </a:r>
            <a:r>
              <a:rPr lang="de-DE" dirty="0"/>
              <a:t> </a:t>
            </a:r>
            <a:endParaRPr dirty="0"/>
          </a:p>
          <a:p>
            <a:pPr>
              <a:lnSpc>
                <a:spcPts val="2500"/>
              </a:lnSpc>
              <a:spcAft>
                <a:spcPts val="600"/>
              </a:spcAft>
              <a:buFont typeface="Wingdings"/>
              <a:buChar char="Ø"/>
              <a:defRPr/>
            </a:pPr>
            <a:r>
              <a:rPr lang="de-DE" dirty="0"/>
              <a:t> </a:t>
            </a:r>
            <a:r>
              <a:rPr lang="de-DE" i="1" dirty="0"/>
              <a:t>Mögliche Methode: z.B. Expert*</a:t>
            </a:r>
            <a:r>
              <a:rPr lang="de-DE" i="1" dirty="0" err="1"/>
              <a:t>inneninterviews</a:t>
            </a:r>
            <a:r>
              <a:rPr lang="de-DE" i="1" dirty="0"/>
              <a:t> mit pädagogischen Fachkräften</a:t>
            </a:r>
            <a:endParaRPr dirty="0"/>
          </a:p>
          <a:p>
            <a:pPr>
              <a:lnSpc>
                <a:spcPts val="2500"/>
              </a:lnSpc>
              <a:spcAft>
                <a:spcPts val="600"/>
              </a:spcAft>
              <a:buFont typeface="Wingdings"/>
              <a:buChar char="Ø"/>
              <a:defRPr/>
            </a:pPr>
            <a:endParaRPr lang="de-DE" dirty="0"/>
          </a:p>
          <a:p>
            <a:pPr>
              <a:lnSpc>
                <a:spcPts val="2500"/>
              </a:lnSpc>
              <a:spcAft>
                <a:spcPts val="600"/>
              </a:spcAft>
              <a:buFont typeface="Symbol"/>
              <a:buChar char="-"/>
              <a:defRPr/>
            </a:pPr>
            <a:r>
              <a:rPr lang="de-DE" dirty="0"/>
              <a:t>Entwicklung und Erprobung einer Fördermöglichkeit im Bereich Erzählkompetenz/ Early </a:t>
            </a:r>
            <a:r>
              <a:rPr lang="de-DE" dirty="0" err="1"/>
              <a:t>Literacy</a:t>
            </a:r>
            <a:endParaRPr lang="de-DE" dirty="0"/>
          </a:p>
          <a:p>
            <a:pPr>
              <a:lnSpc>
                <a:spcPts val="2500"/>
              </a:lnSpc>
              <a:spcAft>
                <a:spcPts val="600"/>
              </a:spcAft>
              <a:buFont typeface="Symbol"/>
              <a:buChar char="-"/>
              <a:defRPr/>
            </a:pPr>
            <a:r>
              <a:rPr lang="de-DE" dirty="0"/>
              <a:t>Planung, Durchführung und Evaluation einer Förderung auf Grundlage der Diagnostik mit </a:t>
            </a:r>
            <a:r>
              <a:rPr lang="de-DE" dirty="0" err="1"/>
              <a:t>EuLe</a:t>
            </a:r>
            <a:r>
              <a:rPr lang="de-DE" dirty="0"/>
              <a:t> 4-5</a:t>
            </a:r>
            <a:endParaRPr dirty="0"/>
          </a:p>
          <a:p>
            <a:pPr>
              <a:lnSpc>
                <a:spcPts val="2500"/>
              </a:lnSpc>
              <a:spcAft>
                <a:spcPts val="600"/>
              </a:spcAft>
              <a:buFont typeface="Wingdings"/>
              <a:buChar char="Ø"/>
              <a:defRPr/>
            </a:pPr>
            <a:r>
              <a:rPr lang="de-DE" i="1" dirty="0"/>
              <a:t> Mögliches Studiendesign: z.B. kontrollierte Einzelfallstudie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443373" y="1959186"/>
            <a:ext cx="8244915" cy="1469814"/>
          </a:xfrm>
        </p:spPr>
        <p:txBody>
          <a:bodyPr/>
          <a:lstStyle/>
          <a:p>
            <a:pPr>
              <a:defRPr/>
            </a:pPr>
            <a:r>
              <a:rPr lang="de-DE" sz="4000"/>
              <a:t>Lisa Federkeil</a:t>
            </a:r>
            <a:endParaRPr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43373" y="2780928"/>
            <a:ext cx="5220579" cy="809866"/>
          </a:xfrm>
        </p:spPr>
        <p:txBody>
          <a:bodyPr/>
          <a:lstStyle/>
          <a:p>
            <a:pPr>
              <a:defRPr/>
            </a:pPr>
            <a:r>
              <a:rPr lang="de-DE"/>
              <a:t>Forschungsschwerpunkt:</a:t>
            </a:r>
            <a:endParaRPr/>
          </a:p>
          <a:p>
            <a:pPr marL="342900" indent="-342900">
              <a:buFont typeface="Wingdings"/>
              <a:buChar char="Ø"/>
              <a:defRPr/>
            </a:pPr>
            <a:r>
              <a:rPr lang="de-DE"/>
              <a:t>Unterstützte Kommunikation im Kontext sprachsensiblen Unterrichts bzw. bei DaZ</a:t>
            </a:r>
          </a:p>
          <a:p>
            <a:pPr>
              <a:defRPr/>
            </a:pPr>
            <a:endParaRPr lang="de-DE"/>
          </a:p>
          <a:p>
            <a:pPr marL="342900" indent="-342900">
              <a:buFont typeface="Wingdings"/>
              <a:buChar char="Ø"/>
              <a:defRPr/>
            </a:pPr>
            <a:endParaRPr/>
          </a:p>
          <a:p>
            <a:pPr>
              <a:defRPr/>
            </a:pP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527456" y="6112716"/>
            <a:ext cx="4212466" cy="636084"/>
          </a:xfrm>
        </p:spPr>
        <p:txBody>
          <a:bodyPr/>
          <a:lstStyle/>
          <a:p>
            <a:pPr>
              <a:defRPr/>
            </a:pPr>
            <a:r>
              <a:rPr lang="de-DE" sz="1400"/>
              <a:t>E-Mail: lisa.federkeil@uol.de</a:t>
            </a:r>
            <a:endParaRPr sz="1400"/>
          </a:p>
          <a:p>
            <a:pPr>
              <a:defRPr/>
            </a:pPr>
            <a:r>
              <a:rPr lang="de-DE" sz="1400"/>
              <a:t>Sprechstunde: flexibel nach Vereinbarung per Mail</a:t>
            </a:r>
            <a:endParaRPr sz="1400"/>
          </a:p>
        </p:txBody>
      </p:sp>
      <p:pic>
        <p:nvPicPr>
          <p:cNvPr id="7" name="Picture 2" descr="Lisa Federkeil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688288" y="3284984"/>
            <a:ext cx="2381250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8" name="Rechteck 5"/>
          <p:cNvSpPr/>
          <p:nvPr/>
        </p:nvSpPr>
        <p:spPr bwMode="auto">
          <a:xfrm>
            <a:off x="3319503" y="519830"/>
            <a:ext cx="8182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sz="4000" b="1" i="0" u="none" strike="noStrike" cap="none" spc="0">
                <a:ln/>
                <a:solidFill>
                  <a:srgbClr val="A1DAF8"/>
                </a:solidFill>
                <a:latin typeface="Arial"/>
                <a:cs typeface="Arial"/>
              </a:rPr>
              <a:t>Team Sprache &amp; Kommunikation</a:t>
            </a:r>
            <a:endParaRPr sz="18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062920" y="570387"/>
            <a:ext cx="9177165" cy="522432"/>
          </a:xfrm>
        </p:spPr>
        <p:txBody>
          <a:bodyPr/>
          <a:lstStyle/>
          <a:p>
            <a:pPr>
              <a:defRPr/>
            </a:pPr>
            <a:r>
              <a:rPr lang="de-DE"/>
              <a:t>Mögliche Themenbereiche für Bachelor- und Masterarbeiten </a:t>
            </a:r>
            <a:br>
              <a:rPr lang="de-DE"/>
            </a:br>
            <a:r>
              <a:rPr lang="de-DE" sz="2000"/>
              <a:t>Unterstützte Kommunikation im Kontext sprachsensiblen Unterrichts / DaZ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2063750" y="1445827"/>
            <a:ext cx="9299343" cy="4319354"/>
          </a:xfrm>
        </p:spPr>
        <p:txBody>
          <a:bodyPr/>
          <a:lstStyle/>
          <a:p>
            <a:pPr>
              <a:lnSpc>
                <a:spcPts val="2600"/>
              </a:lnSpc>
              <a:spcAft>
                <a:spcPts val="0"/>
              </a:spcAft>
              <a:buFont typeface="Symbol"/>
              <a:buChar char="-"/>
              <a:defRPr/>
            </a:pPr>
            <a:r>
              <a:rPr lang="de-DE" dirty="0"/>
              <a:t>Erprobung eines UK-Hilfsmittels als Fördermöglichkeit im sprachsensiblen Unterricht / beim </a:t>
            </a:r>
            <a:r>
              <a:rPr lang="de-DE" dirty="0" err="1"/>
              <a:t>DaZ</a:t>
            </a:r>
            <a:r>
              <a:rPr lang="de-DE" dirty="0"/>
              <a:t>-Erwerb</a:t>
            </a:r>
            <a:endParaRPr dirty="0"/>
          </a:p>
          <a:p>
            <a:pPr>
              <a:lnSpc>
                <a:spcPts val="2600"/>
              </a:lnSpc>
              <a:spcAft>
                <a:spcPts val="0"/>
              </a:spcAft>
              <a:buFont typeface="Wingdings"/>
              <a:buChar char="Ø"/>
              <a:defRPr/>
            </a:pPr>
            <a:r>
              <a:rPr lang="de-DE" i="1" dirty="0"/>
              <a:t> Mögliches Studiendesign: z.B. kontrollierte Einzelfallstudie</a:t>
            </a:r>
            <a:endParaRPr dirty="0"/>
          </a:p>
          <a:p>
            <a:pPr>
              <a:lnSpc>
                <a:spcPts val="2600"/>
              </a:lnSpc>
              <a:spcAft>
                <a:spcPts val="0"/>
              </a:spcAft>
              <a:buFont typeface="Wingdings"/>
              <a:buChar char="Ø"/>
              <a:defRPr/>
            </a:pPr>
            <a:endParaRPr lang="de-DE" dirty="0"/>
          </a:p>
          <a:p>
            <a:pPr>
              <a:lnSpc>
                <a:spcPts val="2600"/>
              </a:lnSpc>
              <a:spcAft>
                <a:spcPts val="0"/>
              </a:spcAft>
              <a:buFont typeface="Symbol"/>
              <a:buChar char="-"/>
              <a:defRPr/>
            </a:pPr>
            <a:r>
              <a:rPr lang="de-DE" dirty="0"/>
              <a:t>Einsatz von UK beim </a:t>
            </a:r>
            <a:r>
              <a:rPr lang="de-DE" dirty="0" err="1"/>
              <a:t>DaZ</a:t>
            </a:r>
            <a:r>
              <a:rPr lang="de-DE" dirty="0"/>
              <a:t>-Erwerb / im sprachsensiblen Unterricht</a:t>
            </a:r>
            <a:endParaRPr dirty="0"/>
          </a:p>
          <a:p>
            <a:pPr>
              <a:lnSpc>
                <a:spcPts val="2600"/>
              </a:lnSpc>
              <a:spcAft>
                <a:spcPts val="0"/>
              </a:spcAft>
              <a:buFont typeface="Wingdings"/>
              <a:buChar char="Ø"/>
              <a:defRPr/>
            </a:pPr>
            <a:r>
              <a:rPr lang="de-DE" i="1" dirty="0"/>
              <a:t> Mögliches Studiendesign: z.B. deutschlandweite (Online-)Befragung</a:t>
            </a:r>
            <a:endParaRPr dirty="0"/>
          </a:p>
          <a:p>
            <a:pPr>
              <a:lnSpc>
                <a:spcPts val="2600"/>
              </a:lnSpc>
              <a:spcAft>
                <a:spcPts val="0"/>
              </a:spcAft>
              <a:buFont typeface="Wingdings"/>
              <a:buChar char="Ø"/>
              <a:defRPr/>
            </a:pPr>
            <a:endParaRPr lang="de-DE" dirty="0"/>
          </a:p>
          <a:p>
            <a:pPr>
              <a:lnSpc>
                <a:spcPts val="2600"/>
              </a:lnSpc>
              <a:spcAft>
                <a:spcPts val="0"/>
              </a:spcAft>
              <a:buFont typeface="Symbol"/>
              <a:buChar char="-"/>
              <a:defRPr/>
            </a:pPr>
            <a:r>
              <a:rPr lang="de-DE" dirty="0"/>
              <a:t>Erfassung der Bedingungen der Einsetzbarkeit von UK beim </a:t>
            </a:r>
            <a:r>
              <a:rPr lang="de-DE" dirty="0" err="1"/>
              <a:t>DaZ</a:t>
            </a:r>
            <a:r>
              <a:rPr lang="de-DE" dirty="0"/>
              <a:t>-Erwerb / im sprachsensiblen Unterricht </a:t>
            </a:r>
            <a:endParaRPr dirty="0"/>
          </a:p>
          <a:p>
            <a:pPr>
              <a:lnSpc>
                <a:spcPts val="2600"/>
              </a:lnSpc>
              <a:spcAft>
                <a:spcPts val="0"/>
              </a:spcAft>
              <a:buFont typeface="Wingdings"/>
              <a:buChar char="Ø"/>
              <a:defRPr/>
            </a:pPr>
            <a:r>
              <a:rPr lang="de-DE" i="1" dirty="0"/>
              <a:t> Mögliches Studiendesign: z.B. Interviews mit Lehrkräften</a:t>
            </a:r>
            <a:endParaRPr dirty="0"/>
          </a:p>
          <a:p>
            <a:pPr marL="0" indent="0">
              <a:lnSpc>
                <a:spcPts val="2600"/>
              </a:lnSpc>
              <a:spcAft>
                <a:spcPts val="0"/>
              </a:spcAft>
              <a:buNone/>
              <a:defRPr/>
            </a:pPr>
            <a:endParaRPr lang="de-DE" dirty="0"/>
          </a:p>
          <a:p>
            <a:pPr>
              <a:lnSpc>
                <a:spcPts val="2600"/>
              </a:lnSpc>
              <a:spcAft>
                <a:spcPts val="0"/>
              </a:spcAft>
              <a:buFont typeface="Symbol"/>
              <a:buChar char="-"/>
              <a:defRPr/>
            </a:pPr>
            <a:r>
              <a:rPr lang="de-DE" dirty="0"/>
              <a:t>(Relative) Effektivität bereits vorhandener Fördermöglichkeiten im sprachsensiblen Unterricht / beim </a:t>
            </a:r>
            <a:r>
              <a:rPr lang="de-DE" dirty="0" err="1"/>
              <a:t>DaZ</a:t>
            </a:r>
            <a:r>
              <a:rPr lang="de-DE" dirty="0"/>
              <a:t>-Erwerb</a:t>
            </a:r>
            <a:endParaRPr dirty="0"/>
          </a:p>
          <a:p>
            <a:pPr>
              <a:lnSpc>
                <a:spcPts val="2600"/>
              </a:lnSpc>
              <a:spcAft>
                <a:spcPts val="0"/>
              </a:spcAft>
              <a:buFont typeface="Wingdings"/>
              <a:buChar char="Ø"/>
              <a:defRPr/>
            </a:pPr>
            <a:r>
              <a:rPr lang="de-DE" i="1" dirty="0"/>
              <a:t> Mögliches Studiendesign: z.B. narrative/systematisches Review, Interventionsstudie</a:t>
            </a:r>
            <a:endParaRPr dirty="0"/>
          </a:p>
          <a:p>
            <a:pPr>
              <a:spcAft>
                <a:spcPts val="600"/>
              </a:spcAft>
              <a:defRPr/>
            </a:pPr>
            <a:endParaRPr lang="de-DE" dirty="0"/>
          </a:p>
          <a:p>
            <a:pPr>
              <a:spcAft>
                <a:spcPts val="600"/>
              </a:spcAft>
              <a:defRPr/>
            </a:pP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OL">
  <a:themeElements>
    <a:clrScheme name="Benutzerdefiniert 6">
      <a:dk1>
        <a:sysClr val="windowText" lastClr="000000"/>
      </a:dk1>
      <a:lt1>
        <a:sysClr val="window" lastClr="FFFFFF"/>
      </a:lt1>
      <a:dk2>
        <a:srgbClr val="003F6B"/>
      </a:dk2>
      <a:lt2>
        <a:srgbClr val="A5A5A5"/>
      </a:lt2>
      <a:accent1>
        <a:srgbClr val="004F9F"/>
      </a:accent1>
      <a:accent2>
        <a:srgbClr val="00ABDA"/>
      </a:accent2>
      <a:accent3>
        <a:srgbClr val="5BC5F2"/>
      </a:accent3>
      <a:accent4>
        <a:srgbClr val="A1DAF8"/>
      </a:accent4>
      <a:accent5>
        <a:srgbClr val="00786B"/>
      </a:accent5>
      <a:accent6>
        <a:srgbClr val="D53D0E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802</Words>
  <Application>Microsoft Macintosh PowerPoint</Application>
  <DocSecurity>0</DocSecurity>
  <PresentationFormat>Breitbild</PresentationFormat>
  <Paragraphs>106</Paragraphs>
  <Slides>11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UOL</vt:lpstr>
      <vt:lpstr>Team  Sprache &amp; Kommunikation</vt:lpstr>
      <vt:lpstr>Prof. Dr. Tanja Jungmann</vt:lpstr>
      <vt:lpstr>Mögliche Themenbereiche für Bachelor- und Masterarbeiten  Evidenzbasierte Frühe Hilfen und frühe Bildungskonzepte</vt:lpstr>
      <vt:lpstr>Mögliche Themenbereiche für Bachelor- und Masterarbeiten  Diagnose und Förderung von sprachlichen/schriftsprachlichen Kompetenzen </vt:lpstr>
      <vt:lpstr>Mögliche Themenbereiche für Bachelor- und Masterarbeiten  Diagnose und Förderung von sprachlichen/schriftsprachlichen Kompetenzen </vt:lpstr>
      <vt:lpstr>Tabea Testa</vt:lpstr>
      <vt:lpstr>Mögliche Themenbereiche für Bachelor- und Masterarbeiten  Erzähl- und Lesekompetenzen erfassen und fördern</vt:lpstr>
      <vt:lpstr>Lisa Federkeil</vt:lpstr>
      <vt:lpstr>Mögliche Themenbereiche für Bachelor- und Masterarbeiten  Unterstützte Kommunikation im Kontext sprachsensiblen Unterrichts / DaZ</vt:lpstr>
      <vt:lpstr>Franziska Heinschke </vt:lpstr>
      <vt:lpstr>Mögliche Themenbereiche für Bachelor- und Masterarbeiten  Wertschätzende/ Gewaltfreie Kommunikation zur Förderung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Themenbörse Abschlussarbeiten Team Sprache und Kommunikation</dc:title>
  <dc:subject/>
  <dc:creator>Franziska Heinschke</dc:creator>
  <cp:keywords/>
  <dc:description/>
  <cp:lastModifiedBy>Microsoft Office User</cp:lastModifiedBy>
  <cp:revision>50</cp:revision>
  <dcterms:created xsi:type="dcterms:W3CDTF">2020-11-04T09:46:40Z</dcterms:created>
  <dcterms:modified xsi:type="dcterms:W3CDTF">2020-11-05T10:55:16Z</dcterms:modified>
  <cp:category/>
  <dc:identifier/>
  <cp:contentStatus/>
  <dc:language/>
  <cp:version/>
</cp:coreProperties>
</file>