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81" r:id="rId3"/>
    <p:sldId id="270" r:id="rId4"/>
    <p:sldId id="282" r:id="rId5"/>
    <p:sldId id="278" r:id="rId6"/>
    <p:sldId id="283" r:id="rId7"/>
    <p:sldId id="272" r:id="rId8"/>
    <p:sldId id="271" r:id="rId9"/>
    <p:sldId id="279" r:id="rId10"/>
    <p:sldId id="260" r:id="rId11"/>
    <p:sldId id="261" r:id="rId12"/>
    <p:sldId id="267" r:id="rId13"/>
    <p:sldId id="268" r:id="rId14"/>
    <p:sldId id="280" r:id="rId15"/>
    <p:sldId id="269" r:id="rId16"/>
    <p:sldId id="277" r:id="rId17"/>
    <p:sldId id="273" r:id="rId18"/>
    <p:sldId id="275" r:id="rId1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arina Kaschel"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7" autoAdjust="0"/>
  </p:normalViewPr>
  <p:slideViewPr>
    <p:cSldViewPr>
      <p:cViewPr varScale="1">
        <p:scale>
          <a:sx n="96" d="100"/>
          <a:sy n="96"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48515EF-5AA9-4FEA-AF4F-C97EA312EE9C}" type="datetimeFigureOut">
              <a:rPr lang="de-DE" smtClean="0"/>
              <a:t>07.06.2017</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68F74AA-FB1A-441E-8400-1F697A727544}" type="slidenum">
              <a:rPr lang="de-DE" smtClean="0"/>
              <a:t>‹Nr.›</a:t>
            </a:fld>
            <a:endParaRPr lang="de-DE"/>
          </a:p>
        </p:txBody>
      </p:sp>
    </p:spTree>
    <p:extLst>
      <p:ext uri="{BB962C8B-B14F-4D97-AF65-F5344CB8AC3E}">
        <p14:creationId xmlns:p14="http://schemas.microsoft.com/office/powerpoint/2010/main" val="190497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D0144CB-2109-4ED1-AAFF-BEFDEF33E3D8}" type="datetimeFigureOut">
              <a:rPr lang="de-DE" smtClean="0"/>
              <a:t>07.06.2017</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551D043-E773-429C-85AF-7AC4DA2F7C72}" type="slidenum">
              <a:rPr lang="de-DE" smtClean="0"/>
              <a:t>‹Nr.›</a:t>
            </a:fld>
            <a:endParaRPr lang="de-DE"/>
          </a:p>
        </p:txBody>
      </p:sp>
    </p:spTree>
    <p:extLst>
      <p:ext uri="{BB962C8B-B14F-4D97-AF65-F5344CB8AC3E}">
        <p14:creationId xmlns:p14="http://schemas.microsoft.com/office/powerpoint/2010/main" val="283652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51D043-E773-429C-85AF-7AC4DA2F7C72}" type="slidenum">
              <a:rPr lang="de-DE" smtClean="0"/>
              <a:t>7</a:t>
            </a:fld>
            <a:endParaRPr lang="de-DE"/>
          </a:p>
        </p:txBody>
      </p:sp>
    </p:spTree>
    <p:extLst>
      <p:ext uri="{BB962C8B-B14F-4D97-AF65-F5344CB8AC3E}">
        <p14:creationId xmlns:p14="http://schemas.microsoft.com/office/powerpoint/2010/main" val="296812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51D043-E773-429C-85AF-7AC4DA2F7C72}" type="slidenum">
              <a:rPr lang="de-DE" smtClean="0"/>
              <a:t>8</a:t>
            </a:fld>
            <a:endParaRPr lang="de-DE"/>
          </a:p>
        </p:txBody>
      </p:sp>
    </p:spTree>
    <p:extLst>
      <p:ext uri="{BB962C8B-B14F-4D97-AF65-F5344CB8AC3E}">
        <p14:creationId xmlns:p14="http://schemas.microsoft.com/office/powerpoint/2010/main" val="424177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51D043-E773-429C-85AF-7AC4DA2F7C72}" type="slidenum">
              <a:rPr lang="de-DE" smtClean="0"/>
              <a:t>10</a:t>
            </a:fld>
            <a:endParaRPr lang="de-DE"/>
          </a:p>
        </p:txBody>
      </p:sp>
    </p:spTree>
    <p:extLst>
      <p:ext uri="{BB962C8B-B14F-4D97-AF65-F5344CB8AC3E}">
        <p14:creationId xmlns:p14="http://schemas.microsoft.com/office/powerpoint/2010/main" val="265230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SOLLTE AKTUALISIERT</a:t>
            </a:r>
            <a:r>
              <a:rPr lang="de-DE" baseline="0" dirty="0" smtClean="0"/>
              <a:t>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5551D043-E773-429C-85AF-7AC4DA2F7C72}" type="slidenum">
              <a:rPr lang="de-DE" smtClean="0"/>
              <a:t>11</a:t>
            </a:fld>
            <a:endParaRPr lang="de-DE"/>
          </a:p>
        </p:txBody>
      </p:sp>
    </p:spTree>
    <p:extLst>
      <p:ext uri="{BB962C8B-B14F-4D97-AF65-F5344CB8AC3E}">
        <p14:creationId xmlns:p14="http://schemas.microsoft.com/office/powerpoint/2010/main" val="289579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SOLLTE AKTUALISIERT</a:t>
            </a:r>
            <a:r>
              <a:rPr lang="de-DE" baseline="0" dirty="0" smtClean="0"/>
              <a:t>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5551D043-E773-429C-85AF-7AC4DA2F7C72}" type="slidenum">
              <a:rPr lang="de-DE" smtClean="0"/>
              <a:t>12</a:t>
            </a:fld>
            <a:endParaRPr lang="de-DE"/>
          </a:p>
        </p:txBody>
      </p:sp>
    </p:spTree>
    <p:extLst>
      <p:ext uri="{BB962C8B-B14F-4D97-AF65-F5344CB8AC3E}">
        <p14:creationId xmlns:p14="http://schemas.microsoft.com/office/powerpoint/2010/main" val="266405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SOLLTE AKTUALISIERT</a:t>
            </a:r>
            <a:r>
              <a:rPr lang="de-DE" baseline="0" dirty="0" smtClean="0"/>
              <a:t>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5551D043-E773-429C-85AF-7AC4DA2F7C72}" type="slidenum">
              <a:rPr lang="de-DE" smtClean="0"/>
              <a:t>13</a:t>
            </a:fld>
            <a:endParaRPr lang="de-DE"/>
          </a:p>
        </p:txBody>
      </p:sp>
    </p:spTree>
    <p:extLst>
      <p:ext uri="{BB962C8B-B14F-4D97-AF65-F5344CB8AC3E}">
        <p14:creationId xmlns:p14="http://schemas.microsoft.com/office/powerpoint/2010/main" val="380452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SOLLTE AKTUALISIERT</a:t>
            </a:r>
            <a:r>
              <a:rPr lang="de-DE" baseline="0" dirty="0" smtClean="0"/>
              <a:t>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5551D043-E773-429C-85AF-7AC4DA2F7C72}" type="slidenum">
              <a:rPr lang="de-DE" smtClean="0"/>
              <a:t>15</a:t>
            </a:fld>
            <a:endParaRPr lang="de-DE"/>
          </a:p>
        </p:txBody>
      </p:sp>
    </p:spTree>
    <p:extLst>
      <p:ext uri="{BB962C8B-B14F-4D97-AF65-F5344CB8AC3E}">
        <p14:creationId xmlns:p14="http://schemas.microsoft.com/office/powerpoint/2010/main" val="369048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19281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761C97F-9D0F-41B2-8075-77BC2D096601}" type="datetimeFigureOut">
              <a:rPr lang="de-DE">
                <a:solidFill>
                  <a:prstClr val="black">
                    <a:tint val="75000"/>
                  </a:prstClr>
                </a:solidFill>
              </a:rPr>
              <a:pPr>
                <a:defRPr/>
              </a:pPr>
              <a:t>07.06.2017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5726DEF7-36B6-4E94-8C52-765072F61041}"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89193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F1073DEF-8070-4579-99F7-D223224DA3F2}" type="datetimeFigureOut">
              <a:rPr lang="de-DE">
                <a:solidFill>
                  <a:prstClr val="black">
                    <a:tint val="75000"/>
                  </a:prstClr>
                </a:solidFill>
              </a:rPr>
              <a:pPr>
                <a:defRPr/>
              </a:pPr>
              <a:t>07.06.2017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B4C149D2-8DC1-4589-A792-DE69EA636233}"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123752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8" name="Datumsplatzhalter 7"/>
          <p:cNvSpPr>
            <a:spLocks noGrp="1"/>
          </p:cNvSpPr>
          <p:nvPr>
            <p:ph type="dt" sz="half" idx="10"/>
          </p:nvPr>
        </p:nvSpPr>
        <p:spPr/>
        <p:txBody>
          <a:bodyPr/>
          <a:lstStyle/>
          <a:p>
            <a:pPr>
              <a:defRPr/>
            </a:pPr>
            <a:fld id="{A5DC375B-47AB-4B58-8653-68ACE58B5FFD}" type="datetimeFigureOut">
              <a:rPr lang="de-DE">
                <a:solidFill>
                  <a:prstClr val="black">
                    <a:tint val="75000"/>
                  </a:prstClr>
                </a:solidFill>
              </a:rPr>
              <a:pPr>
                <a:defRPr/>
              </a:pPr>
              <a:t>07.06.2017</a:t>
            </a:fld>
            <a:endParaRPr lang="de-DE">
              <a:solidFill>
                <a:prstClr val="black">
                  <a:tint val="75000"/>
                </a:prstClr>
              </a:solidFill>
            </a:endParaRPr>
          </a:p>
        </p:txBody>
      </p:sp>
      <p:sp>
        <p:nvSpPr>
          <p:cNvPr id="9" name="Fußzeilenplatzhalter 8"/>
          <p:cNvSpPr>
            <a:spLocks noGrp="1"/>
          </p:cNvSpPr>
          <p:nvPr>
            <p:ph type="ftr" sz="quarter" idx="11"/>
          </p:nvPr>
        </p:nvSpPr>
        <p:spPr/>
        <p:txBody>
          <a:bodyPr/>
          <a:lstStyle/>
          <a:p>
            <a:pPr>
              <a:defRPr/>
            </a:pPr>
            <a:endParaRPr lang="de-DE">
              <a:solidFill>
                <a:prstClr val="black">
                  <a:tint val="75000"/>
                </a:prstClr>
              </a:solidFill>
            </a:endParaRPr>
          </a:p>
        </p:txBody>
      </p:sp>
      <p:sp>
        <p:nvSpPr>
          <p:cNvPr id="10" name="Foliennummernplatzhalter 9"/>
          <p:cNvSpPr>
            <a:spLocks noGrp="1"/>
          </p:cNvSpPr>
          <p:nvPr>
            <p:ph type="sldNum" sz="quarter" idx="12"/>
          </p:nvPr>
        </p:nvSpPr>
        <p:spPr/>
        <p:txBody>
          <a:bodyPr/>
          <a:lstStyle/>
          <a:p>
            <a:pPr>
              <a:defRPr/>
            </a:pPr>
            <a:fld id="{6DAC32A2-67A4-4C48-BBD7-B10F39A701AF}"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188605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4951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D2F17D9D-6674-4B1F-87DE-232835EBE725}" type="datetimeFigureOut">
              <a:rPr lang="de-DE">
                <a:solidFill>
                  <a:prstClr val="black">
                    <a:tint val="75000"/>
                  </a:prstClr>
                </a:solidFill>
              </a:rPr>
              <a:pPr>
                <a:defRPr/>
              </a:pPr>
              <a:t>07.06.2017</a:t>
            </a:fld>
            <a:endParaRPr lang="de-DE">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1D9E0EC6-4123-4E52-BC53-BE399A6B31BE}"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51003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B1CCE50D-36E3-484D-ACA2-B4382C606279}" type="datetimeFigureOut">
              <a:rPr lang="de-DE">
                <a:solidFill>
                  <a:prstClr val="black">
                    <a:tint val="75000"/>
                  </a:prstClr>
                </a:solidFill>
              </a:rPr>
              <a:pPr>
                <a:defRPr/>
              </a:pPr>
              <a:t>07.06.2017</a:t>
            </a:fld>
            <a:endParaRPr lang="de-DE">
              <a:solidFill>
                <a:prstClr val="black">
                  <a:tint val="75000"/>
                </a:prstClr>
              </a:solidFill>
            </a:endParaRPr>
          </a:p>
        </p:txBody>
      </p:sp>
      <p:sp>
        <p:nvSpPr>
          <p:cNvPr id="8"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9" name="Foliennummernplatzhalter 5"/>
          <p:cNvSpPr>
            <a:spLocks noGrp="1"/>
          </p:cNvSpPr>
          <p:nvPr>
            <p:ph type="sldNum" sz="quarter" idx="12"/>
          </p:nvPr>
        </p:nvSpPr>
        <p:spPr/>
        <p:txBody>
          <a:bodyPr/>
          <a:lstStyle>
            <a:lvl1pPr>
              <a:defRPr/>
            </a:lvl1pPr>
          </a:lstStyle>
          <a:p>
            <a:pPr>
              <a:defRPr/>
            </a:pPr>
            <a:fld id="{C0AE2CCB-380C-4E89-9429-30BAFDD29C49}"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274951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9232B8B7-AD86-43AF-99B4-8DE062510926}" type="datetimeFigureOut">
              <a:rPr lang="de-DE">
                <a:solidFill>
                  <a:prstClr val="black">
                    <a:tint val="75000"/>
                  </a:prstClr>
                </a:solidFill>
              </a:rPr>
              <a:pPr>
                <a:defRPr/>
              </a:pPr>
              <a:t>07.06.2017</a:t>
            </a:fld>
            <a:endParaRPr lang="de-DE">
              <a:solidFill>
                <a:prstClr val="black">
                  <a:tint val="75000"/>
                </a:prstClr>
              </a:solidFill>
            </a:endParaRPr>
          </a:p>
        </p:txBody>
      </p:sp>
      <p:sp>
        <p:nvSpPr>
          <p:cNvPr id="4"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5" name="Foliennummernplatzhalter 5"/>
          <p:cNvSpPr>
            <a:spLocks noGrp="1"/>
          </p:cNvSpPr>
          <p:nvPr>
            <p:ph type="sldNum" sz="quarter" idx="12"/>
          </p:nvPr>
        </p:nvSpPr>
        <p:spPr/>
        <p:txBody>
          <a:bodyPr/>
          <a:lstStyle>
            <a:lvl1pPr>
              <a:defRPr/>
            </a:lvl1pPr>
          </a:lstStyle>
          <a:p>
            <a:pPr>
              <a:defRPr/>
            </a:pPr>
            <a:fld id="{73D6D883-DEE3-43E2-89DF-113C2D70ED28}"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90261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9A02A98B-A896-4823-9509-524119E0290E}" type="datetimeFigureOut">
              <a:rPr lang="de-DE">
                <a:solidFill>
                  <a:prstClr val="black">
                    <a:tint val="75000"/>
                  </a:prstClr>
                </a:solidFill>
              </a:rPr>
              <a:pPr>
                <a:defRPr/>
              </a:pPr>
              <a:t>07.06.2017</a:t>
            </a:fld>
            <a:endParaRPr lang="de-DE">
              <a:solidFill>
                <a:prstClr val="black">
                  <a:tint val="75000"/>
                </a:prstClr>
              </a:solidFill>
            </a:endParaRPr>
          </a:p>
        </p:txBody>
      </p:sp>
      <p:sp>
        <p:nvSpPr>
          <p:cNvPr id="3"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4" name="Foliennummernplatzhalter 5"/>
          <p:cNvSpPr>
            <a:spLocks noGrp="1"/>
          </p:cNvSpPr>
          <p:nvPr>
            <p:ph type="sldNum" sz="quarter" idx="12"/>
          </p:nvPr>
        </p:nvSpPr>
        <p:spPr/>
        <p:txBody>
          <a:bodyPr/>
          <a:lstStyle>
            <a:lvl1pPr>
              <a:defRPr/>
            </a:lvl1pPr>
          </a:lstStyle>
          <a:p>
            <a:pPr>
              <a:defRPr/>
            </a:pPr>
            <a:fld id="{B5158CCE-F74F-45D7-839D-C688A7BAFCDE}"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357590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3A9E936A-5C4E-4A3F-8881-FC7E783AC0BF}" type="datetimeFigureOut">
              <a:rPr lang="de-DE">
                <a:solidFill>
                  <a:prstClr val="black">
                    <a:tint val="75000"/>
                  </a:prstClr>
                </a:solidFill>
              </a:rPr>
              <a:pPr>
                <a:defRPr/>
              </a:pPr>
              <a:t>07.06.2017</a:t>
            </a:fld>
            <a:endParaRPr lang="de-DE">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97E4F94D-932B-403A-A483-686FDBF5DD8B}"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102486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0537075-F033-45DC-9DAC-2CCF48625F3C}" type="datetimeFigureOut">
              <a:rPr lang="de-DE">
                <a:solidFill>
                  <a:prstClr val="black">
                    <a:tint val="75000"/>
                  </a:prstClr>
                </a:solidFill>
              </a:rPr>
              <a:pPr>
                <a:defRPr/>
              </a:pPr>
              <a:t>07.06.2017</a:t>
            </a:fld>
            <a:endParaRPr lang="de-DE">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84F6F75B-5733-4931-ABF3-45F70CC74B7A}"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21913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p:cNvSpPr>
            <a:spLocks noGrp="1"/>
          </p:cNvSpPr>
          <p:nvPr>
            <p:ph type="title"/>
          </p:nvPr>
        </p:nvSpPr>
        <p:spPr bwMode="auto">
          <a:xfrm>
            <a:off x="468313" y="1412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8" name="Textplatzhalter 2"/>
          <p:cNvSpPr>
            <a:spLocks noGrp="1"/>
          </p:cNvSpPr>
          <p:nvPr>
            <p:ph type="body" idx="1"/>
          </p:nvPr>
        </p:nvSpPr>
        <p:spPr bwMode="auto">
          <a:xfrm>
            <a:off x="457200" y="2924175"/>
            <a:ext cx="82296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5DC375B-47AB-4B58-8653-68ACE58B5FFD}" type="datetimeFigureOut">
              <a:rPr lang="de-DE">
                <a:solidFill>
                  <a:prstClr val="black">
                    <a:tint val="75000"/>
                  </a:prstClr>
                </a:solidFill>
              </a:rPr>
              <a:pPr>
                <a:defRPr/>
              </a:pPr>
              <a:t>07.06.2017</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DAC32A2-67A4-4C48-BBD7-B10F39A701AF}"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17401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ni-oldenburg.de/diz/studium-und-lehre/praktika-im-ba-med/materialien-fuer-studierende/" TargetMode="External"/><Relationship Id="rId2" Type="http://schemas.openxmlformats.org/officeDocument/2006/relationships/hyperlink" Target="http://www.uni-oldenburg.de/diz/studium-und-lehre/praktika-im-ba-med/schulpraktika/" TargetMode="External"/><Relationship Id="rId1" Type="http://schemas.openxmlformats.org/officeDocument/2006/relationships/slideLayout" Target="../slideLayouts/slideLayout2.xml"/><Relationship Id="rId4" Type="http://schemas.openxmlformats.org/officeDocument/2006/relationships/hyperlink" Target="http://www.uni-oldenburg.de/diz/studium-und-lehre/praktika-im-ba-med/erweitertes-fuehrungszeugni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elke.kureck@uol.de" TargetMode="External"/><Relationship Id="rId2" Type="http://schemas.openxmlformats.org/officeDocument/2006/relationships/hyperlink" Target="mailto:hilke.fickenfrerichs@uol.de" TargetMode="External"/><Relationship Id="rId1" Type="http://schemas.openxmlformats.org/officeDocument/2006/relationships/slideLayout" Target="../slideLayouts/slideLayout2.xml"/><Relationship Id="rId6" Type="http://schemas.openxmlformats.org/officeDocument/2006/relationships/hyperlink" Target="mailto:vanessa.hinsch@uol.de" TargetMode="External"/><Relationship Id="rId5" Type="http://schemas.openxmlformats.org/officeDocument/2006/relationships/hyperlink" Target="mailto:indre.doepcke@uol.de" TargetMode="External"/><Relationship Id="rId4" Type="http://schemas.openxmlformats.org/officeDocument/2006/relationships/hyperlink" Target="mailto:angelika.tapken@uol.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uni-oldenburg.de/diz/studium-und-lehre/praktika-im-ba-med/materialien-fuer-studiere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uni-oldenburg.de/diz/studium-und-lehre/praktika-im-ba-med/schulpraktik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556792"/>
            <a:ext cx="8712968" cy="3888432"/>
          </a:xfrm>
        </p:spPr>
        <p:txBody>
          <a:bodyPr>
            <a:normAutofit fontScale="90000"/>
          </a:bodyPr>
          <a:lstStyle/>
          <a:p>
            <a:r>
              <a:rPr lang="de-DE" b="1" dirty="0" smtClean="0">
                <a:solidFill>
                  <a:schemeClr val="tx2"/>
                </a:solidFill>
              </a:rPr>
              <a:t/>
            </a:r>
            <a:br>
              <a:rPr lang="de-DE" b="1" dirty="0" smtClean="0">
                <a:solidFill>
                  <a:schemeClr val="tx2"/>
                </a:solidFill>
              </a:rPr>
            </a:br>
            <a:r>
              <a:rPr lang="de-DE" b="1" dirty="0" smtClean="0">
                <a:solidFill>
                  <a:schemeClr val="tx2"/>
                </a:solidFill>
              </a:rPr>
              <a:t>Anmeldung zu Praktika über </a:t>
            </a:r>
            <a:r>
              <a:rPr lang="de-DE" b="1" dirty="0" err="1" smtClean="0">
                <a:solidFill>
                  <a:schemeClr val="tx2"/>
                </a:solidFill>
              </a:rPr>
              <a:t>Stud.IP</a:t>
            </a:r>
            <a:r>
              <a:rPr lang="de-DE" b="1" dirty="0" smtClean="0">
                <a:solidFill>
                  <a:schemeClr val="tx2"/>
                </a:solidFill>
              </a:rPr>
              <a:t> </a:t>
            </a:r>
            <a:r>
              <a:rPr lang="de-DE" dirty="0" smtClean="0">
                <a:solidFill>
                  <a:schemeClr val="tx2"/>
                </a:solidFill>
              </a:rPr>
              <a:t/>
            </a:r>
            <a:br>
              <a:rPr lang="de-DE" dirty="0" smtClean="0">
                <a:solidFill>
                  <a:schemeClr val="tx2"/>
                </a:solidFill>
              </a:rPr>
            </a:br>
            <a:r>
              <a:rPr lang="de-DE" sz="2200" dirty="0" smtClean="0"/>
              <a:t>    </a:t>
            </a:r>
            <a:br>
              <a:rPr lang="de-DE" sz="2200" dirty="0" smtClean="0"/>
            </a:br>
            <a:r>
              <a:rPr lang="de-DE" sz="2200" dirty="0" smtClean="0"/>
              <a:t>G/HR/GYM: </a:t>
            </a:r>
            <a:r>
              <a:rPr lang="de-DE" sz="1300" dirty="0" smtClean="0"/>
              <a:t>Allgemeines </a:t>
            </a:r>
            <a:r>
              <a:rPr lang="de-DE" sz="1300" dirty="0"/>
              <a:t>Schulpraktikum (</a:t>
            </a:r>
            <a:r>
              <a:rPr lang="de-DE" sz="1300" dirty="0" smtClean="0"/>
              <a:t>prx102)</a:t>
            </a:r>
            <a:r>
              <a:rPr lang="de-DE" sz="1300" dirty="0"/>
              <a:t/>
            </a:r>
            <a:br>
              <a:rPr lang="de-DE" sz="1300" dirty="0"/>
            </a:br>
            <a:r>
              <a:rPr lang="de-DE" sz="2200" dirty="0"/>
              <a:t>G/HR: </a:t>
            </a:r>
            <a:r>
              <a:rPr lang="de-DE" sz="1300" dirty="0" smtClean="0"/>
              <a:t>Praxisblock GHR (prx560)</a:t>
            </a:r>
            <a:r>
              <a:rPr lang="de-DE" sz="1300" dirty="0"/>
              <a:t/>
            </a:r>
            <a:br>
              <a:rPr lang="de-DE" sz="1300" dirty="0"/>
            </a:br>
            <a:r>
              <a:rPr lang="de-DE" sz="1300" dirty="0" smtClean="0"/>
              <a:t> </a:t>
            </a:r>
            <a:r>
              <a:rPr lang="de-DE" sz="2200" dirty="0"/>
              <a:t>GYM: </a:t>
            </a:r>
            <a:r>
              <a:rPr lang="de-DE" sz="1300" dirty="0" smtClean="0"/>
              <a:t>Fachpraktikum </a:t>
            </a:r>
            <a:r>
              <a:rPr lang="de-DE" sz="1300" dirty="0"/>
              <a:t>sowie Forschungs- und </a:t>
            </a:r>
            <a:r>
              <a:rPr lang="de-DE" sz="1300" dirty="0" smtClean="0"/>
              <a:t>Entwicklungspraktikum (prx530 </a:t>
            </a:r>
            <a:r>
              <a:rPr lang="de-DE" sz="1300" dirty="0"/>
              <a:t>sowie prx536)</a:t>
            </a:r>
            <a:br>
              <a:rPr lang="de-DE" sz="1300" dirty="0"/>
            </a:br>
            <a:r>
              <a:rPr lang="de-DE" sz="1300" dirty="0" smtClean="0"/>
              <a:t>        </a:t>
            </a:r>
            <a:r>
              <a:rPr lang="de-DE" sz="2200" dirty="0"/>
              <a:t>Sopäd: </a:t>
            </a:r>
            <a:r>
              <a:rPr lang="de-DE" sz="1300" dirty="0" smtClean="0"/>
              <a:t>Praktikum im Berufsfeld Schule (prx103) |  Förderdiagnostisches Praktikum (prx540) | Fachpraktikum Schule (prx545</a:t>
            </a:r>
            <a:r>
              <a:rPr lang="de-DE" sz="1300" dirty="0"/>
              <a:t>)</a:t>
            </a:r>
            <a:br>
              <a:rPr lang="de-DE" sz="1300" dirty="0"/>
            </a:br>
            <a:r>
              <a:rPr lang="de-DE" sz="2200" dirty="0"/>
              <a:t>    Wipäd: </a:t>
            </a:r>
            <a:r>
              <a:rPr lang="de-DE" sz="1300" dirty="0" smtClean="0"/>
              <a:t>Allgemeines </a:t>
            </a:r>
            <a:r>
              <a:rPr lang="de-DE" sz="1300" dirty="0"/>
              <a:t>Schulpraktikum </a:t>
            </a:r>
            <a:r>
              <a:rPr lang="de-DE" sz="1300" dirty="0" smtClean="0"/>
              <a:t>Wipäd </a:t>
            </a:r>
            <a:r>
              <a:rPr lang="de-DE" sz="1300" dirty="0"/>
              <a:t>(</a:t>
            </a:r>
            <a:r>
              <a:rPr lang="de-DE" sz="1300" dirty="0" smtClean="0"/>
              <a:t>prx105)</a:t>
            </a:r>
            <a:r>
              <a:rPr lang="de-DE" sz="1300" dirty="0"/>
              <a:t> </a:t>
            </a:r>
            <a:r>
              <a:rPr lang="de-DE" sz="1300" dirty="0" smtClean="0"/>
              <a:t> |  Fachpraktikum Wipäd </a:t>
            </a:r>
            <a:r>
              <a:rPr lang="de-DE" sz="1300" dirty="0"/>
              <a:t>(</a:t>
            </a:r>
            <a:r>
              <a:rPr lang="de-DE" sz="1300" dirty="0" smtClean="0"/>
              <a:t>prx550)</a:t>
            </a:r>
            <a:br>
              <a:rPr lang="de-DE" sz="1300" dirty="0" smtClean="0"/>
            </a:br>
            <a:r>
              <a:rPr lang="de-DE" sz="1300" dirty="0"/>
              <a:t/>
            </a:r>
            <a:br>
              <a:rPr lang="de-DE" sz="1300" dirty="0"/>
            </a:br>
            <a:r>
              <a:rPr lang="de-DE" dirty="0" smtClean="0">
                <a:solidFill>
                  <a:schemeClr val="tx2"/>
                </a:solidFill>
              </a:rPr>
              <a:t>Didaktisches Zentrum | Juni 2017</a:t>
            </a:r>
            <a:br>
              <a:rPr lang="de-DE" dirty="0" smtClean="0">
                <a:solidFill>
                  <a:schemeClr val="tx2"/>
                </a:solidFill>
              </a:rPr>
            </a:br>
            <a:endParaRPr lang="de-DE" dirty="0">
              <a:solidFill>
                <a:schemeClr val="tx2"/>
              </a:solidFill>
            </a:endParaRPr>
          </a:p>
        </p:txBody>
      </p:sp>
    </p:spTree>
    <p:extLst>
      <p:ext uri="{BB962C8B-B14F-4D97-AF65-F5344CB8AC3E}">
        <p14:creationId xmlns:p14="http://schemas.microsoft.com/office/powerpoint/2010/main" val="3733672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92" y="1032953"/>
            <a:ext cx="7739760" cy="462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713192" y="1628800"/>
            <a:ext cx="703614" cy="318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34068" y="5634245"/>
            <a:ext cx="8712968" cy="954107"/>
          </a:xfrm>
          <a:prstGeom prst="rect">
            <a:avLst/>
          </a:prstGeom>
        </p:spPr>
        <p:txBody>
          <a:bodyPr wrap="square">
            <a:spAutoFit/>
          </a:bodyPr>
          <a:lstStyle/>
          <a:p>
            <a:r>
              <a:rPr lang="de-DE" sz="2800" b="1" dirty="0">
                <a:solidFill>
                  <a:schemeClr val="tx2"/>
                </a:solidFill>
              </a:rPr>
              <a:t>So sieht die Veranstaltung „Anmeldung Praktika im </a:t>
            </a:r>
            <a:r>
              <a:rPr lang="de-DE" sz="2800" b="1" dirty="0" smtClean="0">
                <a:solidFill>
                  <a:schemeClr val="tx2"/>
                </a:solidFill>
              </a:rPr>
              <a:t>DIZ“ </a:t>
            </a:r>
            <a:r>
              <a:rPr lang="de-DE" sz="2800" b="1" dirty="0">
                <a:solidFill>
                  <a:schemeClr val="tx2"/>
                </a:solidFill>
              </a:rPr>
              <a:t>aus, wenn Sie sich hinzugefügt </a:t>
            </a:r>
            <a:r>
              <a:rPr lang="de-DE" sz="2800" b="1" dirty="0" smtClean="0">
                <a:solidFill>
                  <a:schemeClr val="tx2"/>
                </a:solidFill>
              </a:rPr>
              <a:t>haben.</a:t>
            </a:r>
            <a:endParaRPr lang="de-DE" sz="2800" b="1" dirty="0">
              <a:solidFill>
                <a:schemeClr val="tx2"/>
              </a:solidFill>
            </a:endParaRPr>
          </a:p>
        </p:txBody>
      </p:sp>
      <p:sp>
        <p:nvSpPr>
          <p:cNvPr id="7" name="Ellipse 6"/>
          <p:cNvSpPr/>
          <p:nvPr/>
        </p:nvSpPr>
        <p:spPr>
          <a:xfrm>
            <a:off x="713192" y="3102356"/>
            <a:ext cx="575684" cy="318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343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2" y="812806"/>
            <a:ext cx="8604448" cy="520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1838119" y="1485629"/>
            <a:ext cx="896949" cy="196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1691680" y="2882390"/>
            <a:ext cx="3384376" cy="421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3"/>
          <p:cNvSpPr>
            <a:spLocks noChangeArrowheads="1"/>
          </p:cNvSpPr>
          <p:nvPr/>
        </p:nvSpPr>
        <p:spPr bwMode="auto">
          <a:xfrm>
            <a:off x="288032" y="5653697"/>
            <a:ext cx="91085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1F497D"/>
                </a:solidFill>
                <a:effectLst/>
                <a:latin typeface="Calibri" pitchFamily="34" charset="0"/>
                <a:cs typeface="Calibri" pitchFamily="34" charset="0"/>
              </a:rPr>
              <a:t>Jetzt müssen Sie auf den Reiter </a:t>
            </a:r>
            <a:r>
              <a:rPr kumimoji="0" lang="de-DE" sz="2000" b="1" i="0" u="none" strike="noStrike" cap="none" normalizeH="0" baseline="0" dirty="0" smtClean="0">
                <a:ln>
                  <a:noFill/>
                </a:ln>
                <a:solidFill>
                  <a:srgbClr val="1F497D"/>
                </a:solidFill>
                <a:effectLst/>
                <a:latin typeface="Calibri" pitchFamily="34" charset="0"/>
                <a:cs typeface="Calibri" pitchFamily="34" charset="0"/>
              </a:rPr>
              <a:t>PRAKTIKA</a:t>
            </a:r>
            <a:r>
              <a:rPr kumimoji="0" lang="de-DE" sz="2000" b="0" i="0" u="none" strike="noStrike" cap="none" normalizeH="0" baseline="0" dirty="0" smtClean="0">
                <a:ln>
                  <a:noFill/>
                </a:ln>
                <a:solidFill>
                  <a:srgbClr val="1F497D"/>
                </a:solidFill>
                <a:effectLst/>
                <a:latin typeface="Calibri" pitchFamily="34" charset="0"/>
                <a:cs typeface="Calibri" pitchFamily="34" charset="0"/>
              </a:rPr>
              <a:t> gehen und dort das entsprechende Praktikum anklicken, für welches Sie sich anmelden möchten.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1F497D"/>
                </a:solidFill>
                <a:effectLst/>
                <a:latin typeface="Calibri" pitchFamily="34" charset="0"/>
                <a:cs typeface="Calibri" pitchFamily="34" charset="0"/>
              </a:rPr>
              <a:t>Hier im Beispiel:  </a:t>
            </a:r>
            <a:r>
              <a:rPr kumimoji="0" lang="de-DE" sz="2000" b="0" i="1" u="none" strike="noStrike" cap="none" normalizeH="0" baseline="0" dirty="0" smtClean="0">
                <a:ln>
                  <a:noFill/>
                </a:ln>
                <a:solidFill>
                  <a:srgbClr val="1F497D"/>
                </a:solidFill>
                <a:effectLst/>
                <a:latin typeface="Calibri" pitchFamily="34" charset="0"/>
                <a:cs typeface="Calibri" pitchFamily="34" charset="0"/>
              </a:rPr>
              <a:t>Praktikum im Berufsfeld Schule (prx103; </a:t>
            </a:r>
            <a:r>
              <a:rPr kumimoji="0" lang="de-DE" sz="2000" i="1" u="none" strike="noStrike" cap="none" normalizeH="0" baseline="0" dirty="0" smtClean="0">
                <a:ln>
                  <a:noFill/>
                </a:ln>
                <a:solidFill>
                  <a:srgbClr val="1F497D"/>
                </a:solidFill>
                <a:effectLst/>
                <a:latin typeface="Calibri" pitchFamily="34" charset="0"/>
                <a:cs typeface="Calibri" pitchFamily="34" charset="0"/>
              </a:rPr>
              <a:t>P2)</a:t>
            </a:r>
            <a:endParaRPr kumimoji="0" lang="de-DE" sz="2000" i="1"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4521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19297"/>
            <a:ext cx="7920880" cy="470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788" y="1813357"/>
            <a:ext cx="6658644" cy="494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3347864" y="6116985"/>
            <a:ext cx="5608022" cy="646331"/>
          </a:xfrm>
          <a:prstGeom prst="rect">
            <a:avLst/>
          </a:prstGeom>
          <a:noFill/>
          <a:ln>
            <a:solidFill>
              <a:srgbClr val="FF0000"/>
            </a:solidFill>
          </a:ln>
        </p:spPr>
        <p:txBody>
          <a:bodyPr wrap="square" rtlCol="0">
            <a:spAutoFit/>
          </a:bodyPr>
          <a:lstStyle/>
          <a:p>
            <a:r>
              <a:rPr lang="de-DE" sz="3600" b="1" dirty="0" smtClean="0">
                <a:solidFill>
                  <a:schemeClr val="tx2"/>
                </a:solidFill>
              </a:rPr>
              <a:t>Füllen Sie das Formular aus.</a:t>
            </a:r>
            <a:endParaRPr lang="de-DE" sz="3600" b="1" dirty="0">
              <a:solidFill>
                <a:schemeClr val="tx2"/>
              </a:solidFill>
            </a:endParaRPr>
          </a:p>
        </p:txBody>
      </p:sp>
      <p:sp>
        <p:nvSpPr>
          <p:cNvPr id="3" name="Rechteck 2"/>
          <p:cNvSpPr/>
          <p:nvPr/>
        </p:nvSpPr>
        <p:spPr>
          <a:xfrm>
            <a:off x="2010632" y="3747532"/>
            <a:ext cx="30125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003962" y="4437112"/>
            <a:ext cx="746970" cy="89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004694" y="4080268"/>
            <a:ext cx="88737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3926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13" y="1057977"/>
            <a:ext cx="8180951" cy="493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138520" y="6007291"/>
            <a:ext cx="4417120" cy="646331"/>
          </a:xfrm>
          <a:prstGeom prst="rect">
            <a:avLst/>
          </a:prstGeom>
          <a:noFill/>
          <a:ln>
            <a:solidFill>
              <a:srgbClr val="FF0000"/>
            </a:solidFill>
          </a:ln>
        </p:spPr>
        <p:txBody>
          <a:bodyPr wrap="square" rtlCol="0">
            <a:spAutoFit/>
          </a:bodyPr>
          <a:lstStyle/>
          <a:p>
            <a:r>
              <a:rPr lang="de-DE" sz="3600" b="1" dirty="0" smtClean="0">
                <a:solidFill>
                  <a:schemeClr val="tx2"/>
                </a:solidFill>
              </a:rPr>
              <a:t>Formularseite Teil II</a:t>
            </a:r>
            <a:endParaRPr lang="de-DE" sz="3600" b="1" dirty="0">
              <a:solidFill>
                <a:schemeClr val="tx2"/>
              </a:solidFill>
            </a:endParaRPr>
          </a:p>
        </p:txBody>
      </p:sp>
    </p:spTree>
    <p:extLst>
      <p:ext uri="{BB962C8B-B14F-4D97-AF65-F5344CB8AC3E}">
        <p14:creationId xmlns:p14="http://schemas.microsoft.com/office/powerpoint/2010/main" val="571717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20" y="1169699"/>
            <a:ext cx="8405533"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683568" y="5375098"/>
            <a:ext cx="4417120" cy="646331"/>
          </a:xfrm>
          <a:prstGeom prst="rect">
            <a:avLst/>
          </a:prstGeom>
          <a:noFill/>
          <a:ln>
            <a:solidFill>
              <a:srgbClr val="FF0000"/>
            </a:solidFill>
          </a:ln>
        </p:spPr>
        <p:txBody>
          <a:bodyPr wrap="square" rtlCol="0">
            <a:spAutoFit/>
          </a:bodyPr>
          <a:lstStyle/>
          <a:p>
            <a:r>
              <a:rPr lang="de-DE" sz="3600" b="1" dirty="0" smtClean="0">
                <a:solidFill>
                  <a:schemeClr val="tx2"/>
                </a:solidFill>
              </a:rPr>
              <a:t>Formularseite Teil III</a:t>
            </a:r>
            <a:endParaRPr lang="de-DE" sz="3600" b="1" dirty="0">
              <a:solidFill>
                <a:schemeClr val="tx2"/>
              </a:solidFill>
            </a:endParaRPr>
          </a:p>
        </p:txBody>
      </p:sp>
      <p:sp>
        <p:nvSpPr>
          <p:cNvPr id="2" name="Rechteck 1"/>
          <p:cNvSpPr/>
          <p:nvPr/>
        </p:nvSpPr>
        <p:spPr>
          <a:xfrm>
            <a:off x="5580112" y="5677798"/>
            <a:ext cx="3024336" cy="415498"/>
          </a:xfrm>
          <a:prstGeom prst="rect">
            <a:avLst/>
          </a:prstGeom>
          <a:solidFill>
            <a:schemeClr val="bg1"/>
          </a:solidFill>
        </p:spPr>
        <p:txBody>
          <a:bodyPr wrap="square">
            <a:spAutoFit/>
          </a:bodyPr>
          <a:lstStyle/>
          <a:p>
            <a:r>
              <a:rPr lang="de-DE" sz="900" dirty="0"/>
              <a:t>https://www.uni-oldenburg.de/diz/studium-und-lehre/praktika-im-ba-med/materialien-fuer-studierende</a:t>
            </a:r>
            <a:r>
              <a:rPr lang="de-DE" sz="1200" dirty="0"/>
              <a:t>/</a:t>
            </a:r>
          </a:p>
        </p:txBody>
      </p:sp>
    </p:spTree>
    <p:extLst>
      <p:ext uri="{BB962C8B-B14F-4D97-AF65-F5344CB8AC3E}">
        <p14:creationId xmlns:p14="http://schemas.microsoft.com/office/powerpoint/2010/main" val="1988129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5616" y="1062966"/>
            <a:ext cx="6981645" cy="567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4189152" y="2748727"/>
            <a:ext cx="4417120" cy="646331"/>
          </a:xfrm>
          <a:prstGeom prst="rect">
            <a:avLst/>
          </a:prstGeom>
          <a:noFill/>
          <a:ln>
            <a:solidFill>
              <a:srgbClr val="FF0000"/>
            </a:solidFill>
          </a:ln>
        </p:spPr>
        <p:txBody>
          <a:bodyPr wrap="square" rtlCol="0">
            <a:spAutoFit/>
          </a:bodyPr>
          <a:lstStyle/>
          <a:p>
            <a:r>
              <a:rPr lang="de-DE" sz="3600" b="1" dirty="0" smtClean="0">
                <a:solidFill>
                  <a:schemeClr val="tx2"/>
                </a:solidFill>
              </a:rPr>
              <a:t>Formularseite Teil IV</a:t>
            </a:r>
            <a:endParaRPr lang="de-DE" sz="3600" b="1" dirty="0">
              <a:solidFill>
                <a:schemeClr val="tx2"/>
              </a:solidFill>
            </a:endParaRPr>
          </a:p>
        </p:txBody>
      </p:sp>
      <p:sp>
        <p:nvSpPr>
          <p:cNvPr id="9" name="Rechteck 8"/>
          <p:cNvSpPr/>
          <p:nvPr/>
        </p:nvSpPr>
        <p:spPr>
          <a:xfrm>
            <a:off x="2411760" y="3982352"/>
            <a:ext cx="6336704" cy="400110"/>
          </a:xfrm>
          <a:prstGeom prst="rect">
            <a:avLst/>
          </a:prstGeom>
          <a:ln>
            <a:solidFill>
              <a:srgbClr val="FF0000"/>
            </a:solidFill>
          </a:ln>
        </p:spPr>
        <p:txBody>
          <a:bodyPr wrap="square">
            <a:spAutoFit/>
          </a:bodyPr>
          <a:lstStyle/>
          <a:p>
            <a:r>
              <a:rPr lang="de-DE" sz="2000" b="1" dirty="0" smtClean="0">
                <a:solidFill>
                  <a:schemeClr val="tx2"/>
                </a:solidFill>
              </a:rPr>
              <a:t>Am </a:t>
            </a:r>
            <a:r>
              <a:rPr lang="de-DE" sz="2000" b="1" dirty="0">
                <a:solidFill>
                  <a:schemeClr val="tx2"/>
                </a:solidFill>
              </a:rPr>
              <a:t>Ende der Seite „Abschicken“ Button nicht vergessen </a:t>
            </a:r>
            <a:r>
              <a:rPr lang="de-DE" sz="2000" b="1" dirty="0" smtClean="0">
                <a:solidFill>
                  <a:schemeClr val="tx2"/>
                </a:solidFill>
                <a:sym typeface="Wingdings" panose="05000000000000000000" pitchFamily="2" charset="2"/>
              </a:rPr>
              <a:t> </a:t>
            </a:r>
            <a:endParaRPr lang="de-DE" sz="2000" b="1" dirty="0">
              <a:solidFill>
                <a:schemeClr val="tx2"/>
              </a:solidFill>
            </a:endParaRPr>
          </a:p>
        </p:txBody>
      </p:sp>
      <p:sp>
        <p:nvSpPr>
          <p:cNvPr id="10" name="Ellipse 9"/>
          <p:cNvSpPr/>
          <p:nvPr/>
        </p:nvSpPr>
        <p:spPr>
          <a:xfrm>
            <a:off x="1043608" y="6353945"/>
            <a:ext cx="1512168" cy="504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414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23850" y="2839125"/>
            <a:ext cx="842803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50000"/>
              </a:lnSpc>
              <a:buFont typeface="+mj-lt" charset="0"/>
              <a:buNone/>
            </a:pPr>
            <a:r>
              <a:rPr lang="de-DE" altLang="de-DE" sz="4000" b="1" dirty="0">
                <a:solidFill>
                  <a:schemeClr val="tx2"/>
                </a:solidFill>
              </a:rPr>
              <a:t>Weitere Fragen…?</a:t>
            </a:r>
            <a:br>
              <a:rPr lang="de-DE" altLang="de-DE" sz="4000" b="1" dirty="0">
                <a:solidFill>
                  <a:schemeClr val="tx2"/>
                </a:solidFill>
              </a:rPr>
            </a:br>
            <a:r>
              <a:rPr lang="de-DE" altLang="de-DE" sz="4000" b="1" dirty="0">
                <a:solidFill>
                  <a:schemeClr val="tx2"/>
                </a:solidFill>
              </a:rPr>
              <a:t>Austausch-/</a:t>
            </a:r>
            <a:r>
              <a:rPr lang="de-DE" altLang="de-DE" sz="4000" b="1" dirty="0" smtClean="0">
                <a:solidFill>
                  <a:schemeClr val="tx2"/>
                </a:solidFill>
              </a:rPr>
              <a:t>Unterstützungsbedarf…?</a:t>
            </a:r>
            <a:endParaRPr lang="de-DE" altLang="de-DE" sz="4000" b="1" dirty="0">
              <a:solidFill>
                <a:schemeClr val="tx2"/>
              </a:solidFill>
            </a:endParaRPr>
          </a:p>
        </p:txBody>
      </p:sp>
      <p:pic>
        <p:nvPicPr>
          <p:cNvPr id="6" name="Grafik 2"/>
          <p:cNvPicPr>
            <a:picLocks noChangeAspect="1"/>
          </p:cNvPicPr>
          <p:nvPr/>
        </p:nvPicPr>
        <p:blipFill>
          <a:blip r:embed="rId2" cstate="print">
            <a:extLst>
              <a:ext uri="{28A0092B-C50C-407E-A947-70E740481C1C}">
                <a14:useLocalDpi xmlns:a14="http://schemas.microsoft.com/office/drawing/2010/main" val="0"/>
              </a:ext>
            </a:extLst>
          </a:blip>
          <a:srcRect l="4660" t="5962" r="4485" b="5336"/>
          <a:stretch>
            <a:fillRect/>
          </a:stretch>
        </p:blipFill>
        <p:spPr bwMode="auto">
          <a:xfrm>
            <a:off x="539552" y="1196752"/>
            <a:ext cx="2233799" cy="165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405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844824"/>
            <a:ext cx="7776864" cy="4680520"/>
          </a:xfrm>
        </p:spPr>
        <p:txBody>
          <a:bodyPr>
            <a:normAutofit lnSpcReduction="10000"/>
          </a:bodyPr>
          <a:lstStyle/>
          <a:p>
            <a:pPr marL="0" indent="0">
              <a:buNone/>
            </a:pPr>
            <a:r>
              <a:rPr lang="de-DE" sz="2000" b="1" dirty="0" smtClean="0">
                <a:solidFill>
                  <a:schemeClr val="tx2"/>
                </a:solidFill>
              </a:rPr>
              <a:t>Allgemeine Schulpraktika-Informationen:</a:t>
            </a:r>
          </a:p>
          <a:p>
            <a:pPr marL="0" indent="0">
              <a:buNone/>
            </a:pPr>
            <a:r>
              <a:rPr lang="de-DE" sz="2000" dirty="0" smtClean="0">
                <a:solidFill>
                  <a:schemeClr val="tx2"/>
                </a:solidFill>
                <a:hlinkClick r:id="rId2"/>
              </a:rPr>
              <a:t>www.uni-oldenburg.de/diz/studium-und-lehre/praktika-im-ba-med/schulpraktika/</a:t>
            </a:r>
            <a:r>
              <a:rPr lang="de-DE" sz="2000" dirty="0" smtClean="0">
                <a:solidFill>
                  <a:schemeClr val="tx2"/>
                </a:solidFill>
              </a:rPr>
              <a:t> </a:t>
            </a:r>
          </a:p>
          <a:p>
            <a:pPr marL="0" indent="0">
              <a:buNone/>
            </a:pPr>
            <a:r>
              <a:rPr lang="de-DE" sz="1600" dirty="0" smtClean="0">
                <a:solidFill>
                  <a:schemeClr val="tx2"/>
                </a:solidFill>
              </a:rPr>
              <a:t>Informationen zu Voraussetzungen, Anmeldezeiten, Praktika-Übersichten usw</a:t>
            </a:r>
            <a:r>
              <a:rPr lang="de-DE" sz="1600" dirty="0">
                <a:solidFill>
                  <a:schemeClr val="tx2"/>
                </a:solidFill>
              </a:rPr>
              <a:t>.</a:t>
            </a:r>
            <a:endParaRPr lang="de-DE" sz="1600" dirty="0" smtClean="0">
              <a:solidFill>
                <a:schemeClr val="tx2"/>
              </a:solidFill>
            </a:endParaRPr>
          </a:p>
          <a:p>
            <a:pPr marL="0" indent="0">
              <a:buNone/>
            </a:pPr>
            <a:endParaRPr lang="de-DE" sz="2000" b="1" dirty="0" smtClean="0">
              <a:solidFill>
                <a:srgbClr val="FF0000"/>
              </a:solidFill>
            </a:endParaRPr>
          </a:p>
          <a:p>
            <a:pPr marL="0" indent="0">
              <a:buNone/>
            </a:pPr>
            <a:r>
              <a:rPr lang="de-DE" sz="2000" b="1" dirty="0">
                <a:solidFill>
                  <a:schemeClr val="tx2"/>
                </a:solidFill>
              </a:rPr>
              <a:t>Materialien für Studierende:</a:t>
            </a:r>
          </a:p>
          <a:p>
            <a:pPr marL="0" indent="0">
              <a:buNone/>
            </a:pPr>
            <a:r>
              <a:rPr lang="de-DE" sz="2000" dirty="0">
                <a:solidFill>
                  <a:schemeClr val="tx2"/>
                </a:solidFill>
                <a:hlinkClick r:id="rId3"/>
              </a:rPr>
              <a:t>www.uni-oldenburg.de/diz/studium-und-lehre/praktika-im-ba-med/materialien-fuer-studierende</a:t>
            </a:r>
            <a:r>
              <a:rPr lang="de-DE" sz="2000" dirty="0" smtClean="0">
                <a:solidFill>
                  <a:schemeClr val="tx2"/>
                </a:solidFill>
                <a:hlinkClick r:id="rId3"/>
              </a:rPr>
              <a:t>/</a:t>
            </a:r>
            <a:r>
              <a:rPr lang="de-DE" sz="2000" dirty="0" smtClean="0">
                <a:solidFill>
                  <a:schemeClr val="tx2"/>
                </a:solidFill>
              </a:rPr>
              <a:t>   </a:t>
            </a:r>
            <a:endParaRPr lang="de-DE" sz="2000" dirty="0">
              <a:solidFill>
                <a:schemeClr val="tx2"/>
              </a:solidFill>
            </a:endParaRPr>
          </a:p>
          <a:p>
            <a:pPr marL="0" indent="0">
              <a:buNone/>
            </a:pPr>
            <a:r>
              <a:rPr lang="de-DE" sz="1600" dirty="0" smtClean="0">
                <a:solidFill>
                  <a:schemeClr val="tx2"/>
                </a:solidFill>
              </a:rPr>
              <a:t>U.a. verschiedene </a:t>
            </a:r>
            <a:r>
              <a:rPr lang="de-DE" sz="1600" dirty="0">
                <a:solidFill>
                  <a:schemeClr val="tx2"/>
                </a:solidFill>
              </a:rPr>
              <a:t>Google </a:t>
            </a:r>
            <a:r>
              <a:rPr lang="de-DE" sz="1600" dirty="0" err="1">
                <a:solidFill>
                  <a:schemeClr val="tx2"/>
                </a:solidFill>
              </a:rPr>
              <a:t>Maps</a:t>
            </a:r>
            <a:r>
              <a:rPr lang="de-DE" sz="1600" dirty="0">
                <a:solidFill>
                  <a:schemeClr val="tx2"/>
                </a:solidFill>
              </a:rPr>
              <a:t> mit Praktikaschulen sowie einer </a:t>
            </a:r>
            <a:r>
              <a:rPr lang="de-DE" sz="1600" u="sng" dirty="0">
                <a:solidFill>
                  <a:schemeClr val="tx2"/>
                </a:solidFill>
              </a:rPr>
              <a:t>Auswahl an Schulen </a:t>
            </a:r>
            <a:r>
              <a:rPr lang="de-DE" sz="1600" dirty="0">
                <a:solidFill>
                  <a:schemeClr val="tx2"/>
                </a:solidFill>
              </a:rPr>
              <a:t>für den Bereich Sopäd.</a:t>
            </a:r>
            <a:br>
              <a:rPr lang="de-DE" sz="1600" dirty="0">
                <a:solidFill>
                  <a:schemeClr val="tx2"/>
                </a:solidFill>
              </a:rPr>
            </a:br>
            <a:r>
              <a:rPr lang="de-DE" sz="1600" dirty="0">
                <a:solidFill>
                  <a:schemeClr val="tx2"/>
                </a:solidFill>
              </a:rPr>
              <a:t>[Änderungen sind derzeit stetig u.a. aufgrund des Inklusionsprozesses]</a:t>
            </a:r>
          </a:p>
          <a:p>
            <a:pPr marL="0" indent="0">
              <a:buNone/>
            </a:pPr>
            <a:endParaRPr lang="de-DE" sz="2000" b="1" dirty="0" smtClean="0">
              <a:solidFill>
                <a:srgbClr val="FF0000"/>
              </a:solidFill>
            </a:endParaRPr>
          </a:p>
          <a:p>
            <a:pPr marL="0" indent="0">
              <a:buNone/>
            </a:pPr>
            <a:r>
              <a:rPr lang="de-DE" sz="2000" b="1" dirty="0" smtClean="0">
                <a:solidFill>
                  <a:schemeClr val="tx2"/>
                </a:solidFill>
              </a:rPr>
              <a:t>Erweitertes Führungszeugnis:</a:t>
            </a:r>
          </a:p>
          <a:p>
            <a:pPr marL="0" indent="0">
              <a:buNone/>
            </a:pPr>
            <a:r>
              <a:rPr lang="de-DE" sz="2000" dirty="0" smtClean="0">
                <a:solidFill>
                  <a:schemeClr val="tx2"/>
                </a:solidFill>
                <a:hlinkClick r:id="rId4"/>
              </a:rPr>
              <a:t>www.uni-oldenburg.de/diz/studium-und-lehre/praktika-im-ba-med/erweitertes-fuehrungszeugnis/</a:t>
            </a:r>
            <a:r>
              <a:rPr lang="de-DE" sz="2000" dirty="0" smtClean="0">
                <a:solidFill>
                  <a:schemeClr val="tx2"/>
                </a:solidFill>
              </a:rPr>
              <a:t>  </a:t>
            </a:r>
            <a:endParaRPr lang="de-DE" sz="2000" dirty="0">
              <a:solidFill>
                <a:schemeClr val="tx2"/>
              </a:solidFill>
            </a:endParaRPr>
          </a:p>
        </p:txBody>
      </p:sp>
      <p:sp>
        <p:nvSpPr>
          <p:cNvPr id="2" name="Titel 1"/>
          <p:cNvSpPr>
            <a:spLocks noGrp="1"/>
          </p:cNvSpPr>
          <p:nvPr>
            <p:ph type="title"/>
          </p:nvPr>
        </p:nvSpPr>
        <p:spPr>
          <a:xfrm>
            <a:off x="395536" y="764704"/>
            <a:ext cx="8229600" cy="1143000"/>
          </a:xfrm>
        </p:spPr>
        <p:txBody>
          <a:bodyPr>
            <a:normAutofit/>
          </a:bodyPr>
          <a:lstStyle/>
          <a:p>
            <a:r>
              <a:rPr lang="de-DE" sz="3000" b="1" dirty="0">
                <a:solidFill>
                  <a:schemeClr val="tx2"/>
                </a:solidFill>
              </a:rPr>
              <a:t>Sonstiges</a:t>
            </a:r>
          </a:p>
        </p:txBody>
      </p:sp>
    </p:spTree>
    <p:extLst>
      <p:ext uri="{BB962C8B-B14F-4D97-AF65-F5344CB8AC3E}">
        <p14:creationId xmlns:p14="http://schemas.microsoft.com/office/powerpoint/2010/main" val="1945624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1731283237"/>
              </p:ext>
            </p:extLst>
          </p:nvPr>
        </p:nvGraphicFramePr>
        <p:xfrm>
          <a:off x="323528" y="1731351"/>
          <a:ext cx="8496300" cy="4923395"/>
        </p:xfrm>
        <a:graphic>
          <a:graphicData uri="http://schemas.openxmlformats.org/drawingml/2006/table">
            <a:tbl>
              <a:tblPr firstRow="1" bandRow="1">
                <a:tableStyleId>{3B4B98B0-60AC-42C2-AFA5-B58CD77FA1E5}</a:tableStyleId>
              </a:tblPr>
              <a:tblGrid>
                <a:gridCol w="4320153">
                  <a:extLst>
                    <a:ext uri="{9D8B030D-6E8A-4147-A177-3AD203B41FA5}">
                      <a16:colId xmlns:a16="http://schemas.microsoft.com/office/drawing/2014/main" val="20000"/>
                    </a:ext>
                  </a:extLst>
                </a:gridCol>
                <a:gridCol w="4176147">
                  <a:extLst>
                    <a:ext uri="{9D8B030D-6E8A-4147-A177-3AD203B41FA5}">
                      <a16:colId xmlns:a16="http://schemas.microsoft.com/office/drawing/2014/main" val="20001"/>
                    </a:ext>
                  </a:extLst>
                </a:gridCol>
              </a:tblGrid>
              <a:tr h="4923395">
                <a:tc>
                  <a:txBody>
                    <a:bodyPr/>
                    <a:lstStyle/>
                    <a:p>
                      <a:pPr marL="0" indent="0">
                        <a:buFont typeface="Wingdings" panose="05000000000000000000" pitchFamily="2" charset="2"/>
                        <a:buNone/>
                        <a:defRPr/>
                      </a:pPr>
                      <a:r>
                        <a:rPr lang="de-DE" sz="1800" dirty="0" smtClean="0">
                          <a:solidFill>
                            <a:schemeClr val="tx2"/>
                          </a:solidFill>
                        </a:rPr>
                        <a:t>Hilke Fickenfrerichs</a:t>
                      </a:r>
                      <a:br>
                        <a:rPr lang="de-DE" sz="1800" dirty="0" smtClean="0">
                          <a:solidFill>
                            <a:schemeClr val="tx2"/>
                          </a:solidFill>
                        </a:rPr>
                      </a:br>
                      <a:r>
                        <a:rPr lang="de-DE" sz="1800" dirty="0" smtClean="0">
                          <a:solidFill>
                            <a:schemeClr val="tx2"/>
                          </a:solidFill>
                        </a:rPr>
                        <a:t>(Schulpraktika im Bereich Lehramt</a:t>
                      </a:r>
                      <a:r>
                        <a:rPr lang="de-DE" sz="1800" baseline="0" dirty="0" smtClean="0">
                          <a:solidFill>
                            <a:schemeClr val="tx2"/>
                          </a:solidFill>
                        </a:rPr>
                        <a:t> Sonderpädagogik</a:t>
                      </a:r>
                      <a:r>
                        <a:rPr lang="de-DE" sz="1800" dirty="0" smtClean="0">
                          <a:solidFill>
                            <a:schemeClr val="tx2"/>
                          </a:solidFill>
                        </a:rPr>
                        <a:t>)</a:t>
                      </a:r>
                    </a:p>
                    <a:p>
                      <a:pPr marL="0" indent="0">
                        <a:buFont typeface="Wingdings" panose="05000000000000000000" pitchFamily="2" charset="2"/>
                        <a:buNone/>
                        <a:defRPr/>
                      </a:pPr>
                      <a:r>
                        <a:rPr lang="de-DE" sz="1800" dirty="0" smtClean="0">
                          <a:solidFill>
                            <a:schemeClr val="tx2"/>
                          </a:solidFill>
                        </a:rPr>
                        <a:t>Tel.:</a:t>
                      </a:r>
                      <a:r>
                        <a:rPr lang="de-DE" sz="1800" baseline="0" dirty="0" smtClean="0">
                          <a:solidFill>
                            <a:schemeClr val="tx2"/>
                          </a:solidFill>
                        </a:rPr>
                        <a:t> 0441/798-3037</a:t>
                      </a:r>
                    </a:p>
                    <a:p>
                      <a:pPr marL="0" indent="0">
                        <a:buFont typeface="Wingdings" panose="05000000000000000000" pitchFamily="2" charset="2"/>
                        <a:buNone/>
                        <a:defRPr/>
                      </a:pPr>
                      <a:r>
                        <a:rPr lang="de-DE" sz="1800" baseline="0" dirty="0" smtClean="0">
                          <a:solidFill>
                            <a:schemeClr val="tx2"/>
                          </a:solidFill>
                        </a:rPr>
                        <a:t>E-Mail: </a:t>
                      </a:r>
                      <a:r>
                        <a:rPr lang="de-DE" sz="1800" baseline="0" dirty="0" smtClean="0">
                          <a:solidFill>
                            <a:schemeClr val="tx2"/>
                          </a:solidFill>
                          <a:hlinkClick r:id="rId2"/>
                        </a:rPr>
                        <a:t>hilke.fickenfrerichs@uol.de</a:t>
                      </a:r>
                      <a:endParaRPr lang="de-DE" sz="1800" baseline="0" dirty="0" smtClean="0">
                        <a:solidFill>
                          <a:schemeClr val="tx2"/>
                        </a:solidFill>
                      </a:endParaRPr>
                    </a:p>
                    <a:p>
                      <a:pPr marL="0" indent="0">
                        <a:buFont typeface="Wingdings" panose="05000000000000000000" pitchFamily="2" charset="2"/>
                        <a:buNone/>
                        <a:defRPr/>
                      </a:pPr>
                      <a:endParaRPr lang="de-DE" sz="1800" dirty="0" smtClean="0">
                        <a:solidFill>
                          <a:schemeClr val="tx2"/>
                        </a:solidFill>
                      </a:endParaRPr>
                    </a:p>
                    <a:p>
                      <a:pPr marL="0" indent="0">
                        <a:buFont typeface="Wingdings" panose="05000000000000000000" pitchFamily="2" charset="2"/>
                        <a:buNone/>
                        <a:defRPr/>
                      </a:pPr>
                      <a:r>
                        <a:rPr lang="de-DE" sz="1800" dirty="0" smtClean="0">
                          <a:solidFill>
                            <a:schemeClr val="tx2"/>
                          </a:solidFill>
                        </a:rPr>
                        <a:t>Elke Kureck </a:t>
                      </a:r>
                      <a:br>
                        <a:rPr lang="de-DE" sz="1800" dirty="0" smtClean="0">
                          <a:solidFill>
                            <a:schemeClr val="tx2"/>
                          </a:solidFill>
                        </a:rPr>
                      </a:br>
                      <a:r>
                        <a:rPr lang="de-DE" sz="1800" dirty="0" smtClean="0">
                          <a:solidFill>
                            <a:schemeClr val="tx2"/>
                          </a:solidFill>
                        </a:rPr>
                        <a:t>(Schulpraktika im Bereich Grundschule, </a:t>
                      </a:r>
                      <a:br>
                        <a:rPr lang="de-DE" sz="1800" dirty="0" smtClean="0">
                          <a:solidFill>
                            <a:schemeClr val="tx2"/>
                          </a:solidFill>
                        </a:rPr>
                      </a:br>
                      <a:r>
                        <a:rPr lang="de-DE" sz="1800" dirty="0" smtClean="0">
                          <a:solidFill>
                            <a:schemeClr val="tx2"/>
                          </a:solidFill>
                        </a:rPr>
                        <a:t>Haupt- und Realschule)</a:t>
                      </a:r>
                    </a:p>
                    <a:p>
                      <a:pPr marL="0" indent="0">
                        <a:buFont typeface="Wingdings" panose="05000000000000000000" pitchFamily="2" charset="2"/>
                        <a:buNone/>
                        <a:defRPr/>
                      </a:pPr>
                      <a:r>
                        <a:rPr lang="de-DE" sz="1800" dirty="0" smtClean="0">
                          <a:solidFill>
                            <a:schemeClr val="tx2"/>
                          </a:solidFill>
                        </a:rPr>
                        <a:t>Tel.:</a:t>
                      </a:r>
                      <a:r>
                        <a:rPr lang="de-DE" sz="1800" baseline="0" dirty="0" smtClean="0">
                          <a:solidFill>
                            <a:schemeClr val="tx2"/>
                          </a:solidFill>
                        </a:rPr>
                        <a:t> </a:t>
                      </a:r>
                      <a:r>
                        <a:rPr lang="de-DE" sz="1800" dirty="0" smtClean="0">
                          <a:solidFill>
                            <a:schemeClr val="tx2"/>
                          </a:solidFill>
                        </a:rPr>
                        <a:t>0441/798-3030</a:t>
                      </a:r>
                      <a:br>
                        <a:rPr lang="de-DE" sz="1800" dirty="0" smtClean="0">
                          <a:solidFill>
                            <a:schemeClr val="tx2"/>
                          </a:solidFill>
                        </a:rPr>
                      </a:br>
                      <a:r>
                        <a:rPr lang="de-DE" sz="1800" dirty="0" smtClean="0">
                          <a:solidFill>
                            <a:schemeClr val="tx2"/>
                          </a:solidFill>
                        </a:rPr>
                        <a:t>E-Mail:</a:t>
                      </a:r>
                      <a:r>
                        <a:rPr lang="de-DE" sz="1800" baseline="0" dirty="0" smtClean="0">
                          <a:solidFill>
                            <a:schemeClr val="tx2"/>
                          </a:solidFill>
                        </a:rPr>
                        <a:t> </a:t>
                      </a:r>
                      <a:r>
                        <a:rPr lang="de-DE" sz="1800" u="sng" dirty="0" smtClean="0">
                          <a:solidFill>
                            <a:schemeClr val="tx2"/>
                          </a:solidFill>
                          <a:hlinkClick r:id="rId3"/>
                        </a:rPr>
                        <a:t>elke.kureck@uol.de</a:t>
                      </a:r>
                      <a:endParaRPr lang="de-DE" sz="1800" u="sng" dirty="0" smtClean="0">
                        <a:solidFill>
                          <a:schemeClr val="tx2"/>
                        </a:solidFill>
                      </a:endParaRPr>
                    </a:p>
                    <a:p>
                      <a:pPr marL="0" indent="0">
                        <a:buFont typeface="Wingdings" panose="05000000000000000000" pitchFamily="2" charset="2"/>
                        <a:buNone/>
                        <a:defRPr/>
                      </a:pPr>
                      <a:endParaRPr lang="de-DE" sz="1800" u="sng" dirty="0" smtClean="0">
                        <a:solidFill>
                          <a:schemeClr val="tx2"/>
                        </a:solidFill>
                      </a:endParaRPr>
                    </a:p>
                    <a:p>
                      <a:pPr marL="0" indent="0" algn="l" defTabSz="914400" rtl="0" eaLnBrk="1" latinLnBrk="0" hangingPunct="1">
                        <a:buFont typeface="Wingdings" panose="05000000000000000000" pitchFamily="2" charset="2"/>
                        <a:buNone/>
                        <a:defRPr/>
                      </a:pPr>
                      <a:r>
                        <a:rPr lang="de-DE" sz="1800" kern="1200" dirty="0" smtClean="0">
                          <a:solidFill>
                            <a:schemeClr val="tx2"/>
                          </a:solidFill>
                        </a:rPr>
                        <a:t>Angelika Tapken</a:t>
                      </a:r>
                    </a:p>
                    <a:p>
                      <a:pPr marL="0" indent="0" algn="l" defTabSz="914400" rtl="0" eaLnBrk="1" latinLnBrk="0" hangingPunct="1">
                        <a:buFont typeface="Wingdings" panose="05000000000000000000" pitchFamily="2" charset="2"/>
                        <a:buNone/>
                        <a:defRPr/>
                      </a:pPr>
                      <a:r>
                        <a:rPr lang="de-DE" sz="1800" kern="1200" dirty="0" smtClean="0">
                          <a:solidFill>
                            <a:schemeClr val="tx2"/>
                          </a:solidFill>
                        </a:rPr>
                        <a:t>(Schulpraktika im Bereich Gymnasium und Lehramt Wirtschaftspädagogik) </a:t>
                      </a:r>
                    </a:p>
                    <a:p>
                      <a:pPr marL="0" indent="0" algn="l" defTabSz="914400" rtl="0" eaLnBrk="1" latinLnBrk="0" hangingPunct="1">
                        <a:buFont typeface="Wingdings" panose="05000000000000000000" pitchFamily="2" charset="2"/>
                        <a:buNone/>
                        <a:defRPr/>
                      </a:pPr>
                      <a:r>
                        <a:rPr lang="de-DE" sz="1800" kern="1200" dirty="0" smtClean="0">
                          <a:solidFill>
                            <a:schemeClr val="tx2"/>
                          </a:solidFill>
                        </a:rPr>
                        <a:t>Tel.: 0441/798-3034</a:t>
                      </a:r>
                    </a:p>
                    <a:p>
                      <a:pPr marL="0" indent="0" algn="l" defTabSz="914400" rtl="0" eaLnBrk="1" latinLnBrk="0" hangingPunct="1">
                        <a:buFont typeface="Wingdings" panose="05000000000000000000" pitchFamily="2" charset="2"/>
                        <a:buNone/>
                        <a:defRPr/>
                      </a:pPr>
                      <a:r>
                        <a:rPr lang="de-DE" sz="1800" kern="1200" dirty="0" smtClean="0">
                          <a:solidFill>
                            <a:schemeClr val="tx2"/>
                          </a:solidFill>
                        </a:rPr>
                        <a:t>E-Mail: </a:t>
                      </a:r>
                      <a:r>
                        <a:rPr lang="de-DE" sz="1800" kern="1200" dirty="0" smtClean="0">
                          <a:solidFill>
                            <a:schemeClr val="tx2"/>
                          </a:solidFill>
                          <a:hlinkClick r:id="rId4"/>
                        </a:rPr>
                        <a:t>angelika.tapken@uol.de</a:t>
                      </a:r>
                      <a:endParaRPr lang="de-DE" sz="1800" kern="1200" dirty="0" smtClean="0">
                        <a:solidFill>
                          <a:schemeClr val="tx2"/>
                        </a:solidFill>
                      </a:endParaRPr>
                    </a:p>
                  </a:txBody>
                  <a:tcPr marL="91437" marR="91437" marT="45727" marB="45727"/>
                </a:tc>
                <a:tc>
                  <a:txBody>
                    <a:bodyPr/>
                    <a:lstStyle/>
                    <a:p>
                      <a:pPr marL="0" lvl="0" indent="0">
                        <a:buNone/>
                        <a:defRPr/>
                      </a:pPr>
                      <a:r>
                        <a:rPr lang="de-DE" sz="1800" dirty="0" smtClean="0">
                          <a:solidFill>
                            <a:schemeClr val="tx2"/>
                          </a:solidFill>
                        </a:rPr>
                        <a:t>Indre Döpcke</a:t>
                      </a:r>
                      <a:br>
                        <a:rPr lang="de-DE" sz="1800" dirty="0" smtClean="0">
                          <a:solidFill>
                            <a:schemeClr val="tx2"/>
                          </a:solidFill>
                        </a:rPr>
                      </a:br>
                      <a:r>
                        <a:rPr lang="de-DE" sz="1800" dirty="0" smtClean="0">
                          <a:solidFill>
                            <a:schemeClr val="tx2"/>
                          </a:solidFill>
                        </a:rPr>
                        <a:t>(Studienkoordination)</a:t>
                      </a:r>
                      <a:br>
                        <a:rPr lang="de-DE" sz="1800" dirty="0" smtClean="0">
                          <a:solidFill>
                            <a:schemeClr val="tx2"/>
                          </a:solidFill>
                        </a:rPr>
                      </a:br>
                      <a:r>
                        <a:rPr lang="de-DE" sz="1800" dirty="0" smtClean="0">
                          <a:solidFill>
                            <a:schemeClr val="tx2"/>
                          </a:solidFill>
                        </a:rPr>
                        <a:t>Mo/Mi/Do vormittags</a:t>
                      </a:r>
                      <a:r>
                        <a:rPr lang="de-DE" sz="1800" baseline="0" dirty="0" smtClean="0">
                          <a:solidFill>
                            <a:schemeClr val="tx2"/>
                          </a:solidFill>
                        </a:rPr>
                        <a:t> &amp; Di ganztags</a:t>
                      </a:r>
                      <a:endParaRPr lang="de-DE" sz="1800" dirty="0" smtClean="0">
                        <a:solidFill>
                          <a:schemeClr val="tx2"/>
                        </a:solidFill>
                      </a:endParaRPr>
                    </a:p>
                    <a:p>
                      <a:pPr marL="0" lvl="0" indent="0">
                        <a:buNone/>
                        <a:defRPr/>
                      </a:pPr>
                      <a:r>
                        <a:rPr lang="de-DE" sz="1800" dirty="0" smtClean="0">
                          <a:solidFill>
                            <a:schemeClr val="tx2"/>
                          </a:solidFill>
                        </a:rPr>
                        <a:t>Tel.:</a:t>
                      </a:r>
                      <a:r>
                        <a:rPr lang="de-DE" sz="1800" baseline="0" dirty="0" smtClean="0">
                          <a:solidFill>
                            <a:schemeClr val="tx2"/>
                          </a:solidFill>
                        </a:rPr>
                        <a:t> </a:t>
                      </a:r>
                      <a:r>
                        <a:rPr lang="de-DE" sz="1800" dirty="0" smtClean="0">
                          <a:solidFill>
                            <a:schemeClr val="tx2"/>
                          </a:solidFill>
                        </a:rPr>
                        <a:t>0441/798-3032</a:t>
                      </a:r>
                      <a:br>
                        <a:rPr lang="de-DE" sz="1800" dirty="0" smtClean="0">
                          <a:solidFill>
                            <a:schemeClr val="tx2"/>
                          </a:solidFill>
                        </a:rPr>
                      </a:br>
                      <a:r>
                        <a:rPr lang="de-DE" sz="1800" dirty="0" smtClean="0">
                          <a:solidFill>
                            <a:schemeClr val="tx2"/>
                          </a:solidFill>
                        </a:rPr>
                        <a:t>E-Mail:</a:t>
                      </a:r>
                      <a:r>
                        <a:rPr lang="de-DE" sz="1800" baseline="0" dirty="0" smtClean="0">
                          <a:solidFill>
                            <a:schemeClr val="tx2"/>
                          </a:solidFill>
                        </a:rPr>
                        <a:t> </a:t>
                      </a:r>
                      <a:r>
                        <a:rPr lang="de-DE" sz="1800" u="sng" dirty="0" smtClean="0">
                          <a:solidFill>
                            <a:schemeClr val="tx2"/>
                          </a:solidFill>
                          <a:hlinkClick r:id="rId5"/>
                        </a:rPr>
                        <a:t>indre.doepcke@uol.de</a:t>
                      </a:r>
                      <a:endParaRPr lang="de-DE" sz="1800" u="sng" dirty="0" smtClean="0">
                        <a:solidFill>
                          <a:schemeClr val="tx2"/>
                        </a:solidFill>
                      </a:endParaRPr>
                    </a:p>
                    <a:p>
                      <a:pPr marL="0" lvl="0" indent="0">
                        <a:buNone/>
                        <a:defRPr/>
                      </a:pPr>
                      <a:endParaRPr lang="de-DE" sz="1800" u="none" dirty="0" smtClean="0">
                        <a:solidFill>
                          <a:schemeClr val="tx2"/>
                        </a:solidFill>
                      </a:endParaRPr>
                    </a:p>
                    <a:p>
                      <a:pPr marL="0" lvl="0" indent="0">
                        <a:buNone/>
                        <a:defRPr/>
                      </a:pPr>
                      <a:r>
                        <a:rPr lang="de-DE" sz="1800" u="none" dirty="0" smtClean="0">
                          <a:solidFill>
                            <a:schemeClr val="tx2"/>
                          </a:solidFill>
                        </a:rPr>
                        <a:t>bzw.</a:t>
                      </a:r>
                    </a:p>
                    <a:p>
                      <a:pPr marL="0" lvl="0" indent="0">
                        <a:buNone/>
                        <a:defRPr/>
                      </a:pPr>
                      <a:endParaRPr lang="de-DE" sz="1800" u="none" dirty="0" smtClean="0">
                        <a:solidFill>
                          <a:schemeClr val="tx2"/>
                        </a:solidFill>
                      </a:endParaRPr>
                    </a:p>
                    <a:p>
                      <a:pPr marL="0" lvl="0" indent="0">
                        <a:buNone/>
                        <a:defRPr/>
                      </a:pPr>
                      <a:r>
                        <a:rPr lang="de-DE" sz="1800" u="none" dirty="0" smtClean="0">
                          <a:solidFill>
                            <a:schemeClr val="tx2"/>
                          </a:solidFill>
                        </a:rPr>
                        <a:t>Vanessa Hinsch </a:t>
                      </a:r>
                      <a:br>
                        <a:rPr lang="de-DE" sz="1800" u="none" dirty="0" smtClean="0">
                          <a:solidFill>
                            <a:schemeClr val="tx2"/>
                          </a:solidFill>
                        </a:rPr>
                      </a:br>
                      <a:r>
                        <a:rPr lang="de-DE" sz="1800" u="none" dirty="0" smtClean="0">
                          <a:solidFill>
                            <a:schemeClr val="tx2"/>
                          </a:solidFill>
                        </a:rPr>
                        <a:t>(Praktikumsdatenbank)</a:t>
                      </a:r>
                      <a:br>
                        <a:rPr lang="de-DE" sz="1800" u="none" dirty="0" smtClean="0">
                          <a:solidFill>
                            <a:schemeClr val="tx2"/>
                          </a:solidFill>
                        </a:rPr>
                      </a:br>
                      <a:r>
                        <a:rPr lang="de-DE" sz="1800" u="none" dirty="0" smtClean="0">
                          <a:solidFill>
                            <a:schemeClr val="tx2"/>
                          </a:solidFill>
                        </a:rPr>
                        <a:t>Mo/Mi vormittags</a:t>
                      </a:r>
                    </a:p>
                    <a:p>
                      <a:pPr marL="0" lvl="0" indent="0">
                        <a:buNone/>
                        <a:defRPr/>
                      </a:pPr>
                      <a:r>
                        <a:rPr lang="de-DE" sz="1800" dirty="0" smtClean="0">
                          <a:solidFill>
                            <a:schemeClr val="tx2"/>
                          </a:solidFill>
                        </a:rPr>
                        <a:t>Tel.:</a:t>
                      </a:r>
                      <a:r>
                        <a:rPr lang="de-DE" sz="1800" baseline="0" dirty="0" smtClean="0">
                          <a:solidFill>
                            <a:schemeClr val="tx2"/>
                          </a:solidFill>
                        </a:rPr>
                        <a:t> </a:t>
                      </a:r>
                      <a:r>
                        <a:rPr lang="de-DE" sz="1800" dirty="0" smtClean="0">
                          <a:solidFill>
                            <a:schemeClr val="tx2"/>
                          </a:solidFill>
                        </a:rPr>
                        <a:t>0441/798-3032</a:t>
                      </a:r>
                      <a:endParaRPr lang="de-DE" sz="1800" u="none" dirty="0" smtClean="0">
                        <a:solidFill>
                          <a:schemeClr val="tx2"/>
                        </a:solidFill>
                      </a:endParaRPr>
                    </a:p>
                    <a:p>
                      <a:pPr marL="0" lvl="0" indent="0">
                        <a:buNone/>
                        <a:defRPr/>
                      </a:pPr>
                      <a:r>
                        <a:rPr lang="de-DE" sz="1800" u="none" dirty="0" smtClean="0">
                          <a:solidFill>
                            <a:schemeClr val="tx2"/>
                          </a:solidFill>
                        </a:rPr>
                        <a:t>E-Mail:</a:t>
                      </a:r>
                      <a:r>
                        <a:rPr lang="de-DE" sz="1800" u="none" baseline="0" dirty="0" smtClean="0">
                          <a:solidFill>
                            <a:schemeClr val="tx2"/>
                          </a:solidFill>
                        </a:rPr>
                        <a:t> </a:t>
                      </a:r>
                      <a:r>
                        <a:rPr lang="de-DE" sz="1800" u="sng" baseline="0" dirty="0" smtClean="0">
                          <a:solidFill>
                            <a:schemeClr val="tx2"/>
                          </a:solidFill>
                          <a:hlinkClick r:id="rId6"/>
                        </a:rPr>
                        <a:t>vanessa.hinsch@uol.de</a:t>
                      </a:r>
                      <a:endParaRPr lang="de-DE" sz="1800" u="sng" baseline="0" dirty="0" smtClean="0">
                        <a:solidFill>
                          <a:schemeClr val="tx2"/>
                        </a:solidFill>
                      </a:endParaRPr>
                    </a:p>
                    <a:p>
                      <a:pPr marL="0" lvl="0" indent="0">
                        <a:buNone/>
                        <a:defRPr/>
                      </a:pPr>
                      <a:endParaRPr lang="de-DE" sz="1800" b="1" u="sng" baseline="0" dirty="0" smtClean="0">
                        <a:solidFill>
                          <a:schemeClr val="tx2"/>
                        </a:solidFill>
                      </a:endParaRPr>
                    </a:p>
                  </a:txBody>
                  <a:tcPr marL="91437" marR="91437" marT="45727" marB="45727"/>
                </a:tc>
                <a:extLst>
                  <a:ext uri="{0D108BD9-81ED-4DB2-BD59-A6C34878D82A}">
                    <a16:rowId xmlns:a16="http://schemas.microsoft.com/office/drawing/2014/main" val="10000"/>
                  </a:ext>
                </a:extLst>
              </a:tr>
            </a:tbl>
          </a:graphicData>
        </a:graphic>
      </p:graphicFrame>
      <p:sp>
        <p:nvSpPr>
          <p:cNvPr id="2" name="Titel 1"/>
          <p:cNvSpPr>
            <a:spLocks noGrp="1"/>
          </p:cNvSpPr>
          <p:nvPr>
            <p:ph type="title"/>
          </p:nvPr>
        </p:nvSpPr>
        <p:spPr>
          <a:xfrm>
            <a:off x="467544" y="836712"/>
            <a:ext cx="8229600" cy="858756"/>
          </a:xfrm>
        </p:spPr>
        <p:txBody>
          <a:bodyPr>
            <a:normAutofit/>
          </a:bodyPr>
          <a:lstStyle/>
          <a:p>
            <a:r>
              <a:rPr lang="de-DE" sz="4000" b="1" dirty="0">
                <a:solidFill>
                  <a:schemeClr val="tx2"/>
                </a:solidFill>
              </a:rPr>
              <a:t>Ansprechpersonen im diz:</a:t>
            </a:r>
          </a:p>
        </p:txBody>
      </p:sp>
    </p:spTree>
    <p:extLst>
      <p:ext uri="{BB962C8B-B14F-4D97-AF65-F5344CB8AC3E}">
        <p14:creationId xmlns:p14="http://schemas.microsoft.com/office/powerpoint/2010/main" val="2950453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2132856"/>
            <a:ext cx="8229600" cy="3921299"/>
          </a:xfrm>
        </p:spPr>
        <p:txBody>
          <a:bodyPr>
            <a:normAutofit/>
          </a:bodyPr>
          <a:lstStyle/>
          <a:p>
            <a:pPr marL="0" indent="0">
              <a:buNone/>
            </a:pPr>
            <a:endParaRPr lang="de-DE" sz="2500" dirty="0" smtClean="0">
              <a:solidFill>
                <a:schemeClr val="tx2"/>
              </a:solidFill>
            </a:endParaRPr>
          </a:p>
          <a:p>
            <a:r>
              <a:rPr lang="de-DE" sz="2800" b="1" dirty="0" smtClean="0">
                <a:solidFill>
                  <a:schemeClr val="tx2"/>
                </a:solidFill>
              </a:rPr>
              <a:t>Inhaltsebene</a:t>
            </a:r>
            <a:r>
              <a:rPr lang="de-DE" sz="2500" b="1" dirty="0" smtClean="0">
                <a:solidFill>
                  <a:schemeClr val="tx2"/>
                </a:solidFill>
              </a:rPr>
              <a:t/>
            </a:r>
            <a:br>
              <a:rPr lang="de-DE" sz="2500" b="1" dirty="0" smtClean="0">
                <a:solidFill>
                  <a:schemeClr val="tx2"/>
                </a:solidFill>
              </a:rPr>
            </a:br>
            <a:r>
              <a:rPr lang="de-DE" sz="2000" dirty="0" smtClean="0">
                <a:solidFill>
                  <a:schemeClr val="tx2"/>
                </a:solidFill>
              </a:rPr>
              <a:t>Fragen z.B. zur Gestaltung der Modulinhalte, Anrechnung, usw.</a:t>
            </a:r>
          </a:p>
          <a:p>
            <a:pPr marL="0" indent="0">
              <a:buNone/>
            </a:pPr>
            <a:r>
              <a:rPr lang="de-DE" sz="2800" dirty="0" smtClean="0">
                <a:solidFill>
                  <a:schemeClr val="tx2"/>
                </a:solidFill>
                <a:sym typeface="Wingdings 3"/>
              </a:rPr>
              <a:t>           </a:t>
            </a:r>
            <a:r>
              <a:rPr lang="de-DE" sz="2400" b="1" dirty="0" smtClean="0">
                <a:solidFill>
                  <a:schemeClr val="tx2"/>
                </a:solidFill>
              </a:rPr>
              <a:t>Jeweilige </a:t>
            </a:r>
            <a:r>
              <a:rPr lang="de-DE" sz="2400" b="1" dirty="0">
                <a:solidFill>
                  <a:schemeClr val="tx2"/>
                </a:solidFill>
              </a:rPr>
              <a:t>Studienfächer</a:t>
            </a:r>
            <a:endParaRPr lang="de-DE" sz="2400" dirty="0">
              <a:solidFill>
                <a:schemeClr val="tx2"/>
              </a:solidFill>
            </a:endParaRPr>
          </a:p>
          <a:p>
            <a:endParaRPr lang="de-DE" sz="2500" dirty="0" smtClean="0">
              <a:solidFill>
                <a:schemeClr val="tx2"/>
              </a:solidFill>
            </a:endParaRPr>
          </a:p>
          <a:p>
            <a:r>
              <a:rPr lang="de-DE" sz="2800" b="1" dirty="0" smtClean="0">
                <a:solidFill>
                  <a:schemeClr val="tx2"/>
                </a:solidFill>
              </a:rPr>
              <a:t>Verwaltungsebene</a:t>
            </a:r>
            <a:r>
              <a:rPr lang="de-DE" sz="2500" b="1" dirty="0" smtClean="0">
                <a:solidFill>
                  <a:schemeClr val="tx2"/>
                </a:solidFill>
              </a:rPr>
              <a:t/>
            </a:r>
            <a:br>
              <a:rPr lang="de-DE" sz="2500" b="1" dirty="0" smtClean="0">
                <a:solidFill>
                  <a:schemeClr val="tx2"/>
                </a:solidFill>
              </a:rPr>
            </a:br>
            <a:r>
              <a:rPr lang="de-DE" sz="2000" dirty="0" smtClean="0">
                <a:solidFill>
                  <a:schemeClr val="tx2"/>
                </a:solidFill>
              </a:rPr>
              <a:t>Fragen z.B. zur Anmeldung, Schulvermittlung, usw.</a:t>
            </a:r>
          </a:p>
          <a:p>
            <a:pPr marL="0" indent="0">
              <a:buNone/>
            </a:pPr>
            <a:r>
              <a:rPr lang="de-DE" dirty="0" smtClean="0">
                <a:solidFill>
                  <a:schemeClr val="tx2"/>
                </a:solidFill>
                <a:sym typeface="Wingdings 3"/>
              </a:rPr>
              <a:t>        </a:t>
            </a:r>
            <a:r>
              <a:rPr lang="de-DE" sz="2800" dirty="0" smtClean="0">
                <a:solidFill>
                  <a:schemeClr val="tx2"/>
                </a:solidFill>
                <a:sym typeface="Wingdings 3"/>
              </a:rPr>
              <a:t></a:t>
            </a:r>
            <a:r>
              <a:rPr lang="de-DE" dirty="0" smtClean="0">
                <a:solidFill>
                  <a:schemeClr val="tx2"/>
                </a:solidFill>
                <a:sym typeface="Wingdings 3"/>
              </a:rPr>
              <a:t> </a:t>
            </a:r>
            <a:r>
              <a:rPr lang="de-DE" sz="2400" b="1" dirty="0" smtClean="0">
                <a:solidFill>
                  <a:schemeClr val="tx2"/>
                </a:solidFill>
              </a:rPr>
              <a:t>Didaktisches </a:t>
            </a:r>
            <a:r>
              <a:rPr lang="de-DE" sz="2400" b="1" dirty="0">
                <a:solidFill>
                  <a:schemeClr val="tx2"/>
                </a:solidFill>
              </a:rPr>
              <a:t>Zentrum </a:t>
            </a:r>
            <a:endParaRPr lang="de-DE" sz="2400" dirty="0">
              <a:solidFill>
                <a:schemeClr val="tx2"/>
              </a:solidFill>
            </a:endParaRPr>
          </a:p>
        </p:txBody>
      </p:sp>
      <p:sp>
        <p:nvSpPr>
          <p:cNvPr id="2" name="Titel 1"/>
          <p:cNvSpPr>
            <a:spLocks noGrp="1"/>
          </p:cNvSpPr>
          <p:nvPr>
            <p:ph type="title"/>
          </p:nvPr>
        </p:nvSpPr>
        <p:spPr>
          <a:xfrm>
            <a:off x="611560" y="1340768"/>
            <a:ext cx="8229600" cy="1143000"/>
          </a:xfrm>
        </p:spPr>
        <p:txBody>
          <a:bodyPr>
            <a:normAutofit/>
          </a:bodyPr>
          <a:lstStyle/>
          <a:p>
            <a:pPr algn="l"/>
            <a:r>
              <a:rPr lang="de-DE" sz="3000" b="1" dirty="0" smtClean="0">
                <a:solidFill>
                  <a:schemeClr val="tx2"/>
                </a:solidFill>
              </a:rPr>
              <a:t>Zuständigkeitsbereiche rund um die Praktika</a:t>
            </a:r>
            <a:endParaRPr lang="de-DE" sz="3000" b="1" dirty="0">
              <a:solidFill>
                <a:schemeClr val="tx2"/>
              </a:solidFill>
            </a:endParaRPr>
          </a:p>
        </p:txBody>
      </p:sp>
    </p:spTree>
    <p:extLst>
      <p:ext uri="{BB962C8B-B14F-4D97-AF65-F5344CB8AC3E}">
        <p14:creationId xmlns:p14="http://schemas.microsoft.com/office/powerpoint/2010/main" val="42571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67544" y="260648"/>
            <a:ext cx="7916416" cy="5904655"/>
          </a:xfrm>
        </p:spPr>
        <p:txBody>
          <a:bodyPr>
            <a:noAutofit/>
          </a:bodyPr>
          <a:lstStyle/>
          <a:p>
            <a:pPr algn="l"/>
            <a:r>
              <a:rPr lang="de-DE" sz="2000" dirty="0" smtClean="0">
                <a:solidFill>
                  <a:srgbClr val="FF0000"/>
                </a:solidFill>
              </a:rPr>
              <a:t/>
            </a:r>
            <a:br>
              <a:rPr lang="de-DE" sz="2000" dirty="0" smtClean="0">
                <a:solidFill>
                  <a:srgbClr val="FF0000"/>
                </a:solidFill>
              </a:rPr>
            </a:br>
            <a:r>
              <a:rPr lang="de-DE" sz="2000" dirty="0" smtClean="0">
                <a:solidFill>
                  <a:srgbClr val="FF0000"/>
                </a:solidFill>
              </a:rPr>
              <a:t/>
            </a:r>
            <a:br>
              <a:rPr lang="de-DE" sz="2000" dirty="0" smtClean="0">
                <a:solidFill>
                  <a:srgbClr val="FF0000"/>
                </a:solidFill>
              </a:rPr>
            </a:br>
            <a:r>
              <a:rPr lang="de-DE" sz="2000" dirty="0" smtClean="0">
                <a:solidFill>
                  <a:srgbClr val="FF0000"/>
                </a:solidFill>
              </a:rPr>
              <a:t/>
            </a:r>
            <a:br>
              <a:rPr lang="de-DE" sz="2000" dirty="0" smtClean="0">
                <a:solidFill>
                  <a:srgbClr val="FF0000"/>
                </a:solidFill>
              </a:rPr>
            </a:br>
            <a:r>
              <a:rPr lang="de-DE" sz="2000" dirty="0">
                <a:solidFill>
                  <a:srgbClr val="FF0000"/>
                </a:solidFill>
              </a:rPr>
              <a:t/>
            </a:r>
            <a:br>
              <a:rPr lang="de-DE" sz="2000" dirty="0">
                <a:solidFill>
                  <a:srgbClr val="FF0000"/>
                </a:solidFill>
              </a:rPr>
            </a:br>
            <a:r>
              <a:rPr lang="de-DE" sz="2000" dirty="0" smtClean="0">
                <a:solidFill>
                  <a:srgbClr val="FF0000"/>
                </a:solidFill>
              </a:rPr>
              <a:t/>
            </a:r>
            <a:br>
              <a:rPr lang="de-DE" sz="2000" dirty="0" smtClean="0">
                <a:solidFill>
                  <a:srgbClr val="FF0000"/>
                </a:solidFill>
              </a:rPr>
            </a:br>
            <a:r>
              <a:rPr lang="de-DE" sz="2000" dirty="0" smtClean="0">
                <a:solidFill>
                  <a:srgbClr val="FF0000"/>
                </a:solidFill>
              </a:rPr>
              <a:t/>
            </a:r>
            <a:br>
              <a:rPr lang="de-DE" sz="2000" dirty="0" smtClean="0">
                <a:solidFill>
                  <a:srgbClr val="FF0000"/>
                </a:solidFill>
              </a:rPr>
            </a:br>
            <a:r>
              <a:rPr lang="de-DE" sz="2000" dirty="0">
                <a:solidFill>
                  <a:srgbClr val="FF0000"/>
                </a:solidFill>
              </a:rPr>
              <a:t/>
            </a:r>
            <a:br>
              <a:rPr lang="de-DE" sz="2000" dirty="0">
                <a:solidFill>
                  <a:srgbClr val="FF0000"/>
                </a:solidFill>
              </a:rPr>
            </a:br>
            <a:r>
              <a:rPr lang="de-DE" sz="2000" dirty="0" smtClean="0">
                <a:solidFill>
                  <a:srgbClr val="FF0000"/>
                </a:solidFill>
              </a:rPr>
              <a:t>	</a:t>
            </a:r>
            <a:r>
              <a:rPr lang="de-DE" sz="2600" dirty="0" smtClean="0">
                <a:solidFill>
                  <a:schemeClr val="tx2"/>
                </a:solidFill>
              </a:rPr>
              <a:t>Alle Lehramt-Studierenden </a:t>
            </a:r>
            <a:r>
              <a:rPr lang="de-DE" sz="2600" b="1" i="1" dirty="0" smtClean="0">
                <a:solidFill>
                  <a:schemeClr val="tx2"/>
                </a:solidFill>
              </a:rPr>
              <a:t>müssen</a:t>
            </a:r>
            <a:r>
              <a:rPr lang="de-DE" sz="2600" dirty="0" smtClean="0">
                <a:solidFill>
                  <a:schemeClr val="tx2"/>
                </a:solidFill>
              </a:rPr>
              <a:t> sich für ihre 	jeweiligen Praktika in den entsprechenden 	Anmeldezeiten über StudIP anmelden. </a:t>
            </a:r>
            <a:br>
              <a:rPr lang="de-DE" sz="2600" dirty="0" smtClean="0">
                <a:solidFill>
                  <a:schemeClr val="tx2"/>
                </a:solidFill>
              </a:rPr>
            </a:br>
            <a:r>
              <a:rPr lang="de-DE" sz="2600" dirty="0" smtClean="0">
                <a:solidFill>
                  <a:schemeClr val="tx2"/>
                </a:solidFill>
              </a:rPr>
              <a:t/>
            </a:r>
            <a:br>
              <a:rPr lang="de-DE" sz="2600" dirty="0" smtClean="0">
                <a:solidFill>
                  <a:schemeClr val="tx2"/>
                </a:solidFill>
              </a:rPr>
            </a:br>
            <a:r>
              <a:rPr lang="de-DE" sz="2600" dirty="0" smtClean="0">
                <a:solidFill>
                  <a:schemeClr val="tx2"/>
                </a:solidFill>
              </a:rPr>
              <a:t>	Die Anmeldung über StudIP ist die Grundlage für 	die Zuweisung an eine Schule.</a:t>
            </a:r>
            <a:br>
              <a:rPr lang="de-DE" sz="2600" dirty="0" smtClean="0">
                <a:solidFill>
                  <a:schemeClr val="tx2"/>
                </a:solidFill>
              </a:rPr>
            </a:br>
            <a:r>
              <a:rPr lang="de-DE" sz="2600" dirty="0">
                <a:solidFill>
                  <a:schemeClr val="tx2"/>
                </a:solidFill>
              </a:rPr>
              <a:t/>
            </a:r>
            <a:br>
              <a:rPr lang="de-DE" sz="2600" dirty="0">
                <a:solidFill>
                  <a:schemeClr val="tx2"/>
                </a:solidFill>
              </a:rPr>
            </a:br>
            <a:r>
              <a:rPr lang="de-DE" sz="2600" dirty="0" smtClean="0">
                <a:solidFill>
                  <a:schemeClr val="tx2"/>
                </a:solidFill>
              </a:rPr>
              <a:t>	Nachmeldungen sind grundsätzlich nur für 	Hochschulwechsler möglich!</a:t>
            </a:r>
            <a:br>
              <a:rPr lang="de-DE" sz="2600" dirty="0" smtClean="0">
                <a:solidFill>
                  <a:schemeClr val="tx2"/>
                </a:solidFill>
              </a:rPr>
            </a:br>
            <a:r>
              <a:rPr lang="de-DE" sz="2000" dirty="0">
                <a:solidFill>
                  <a:schemeClr val="tx2"/>
                </a:solidFill>
              </a:rPr>
              <a:t/>
            </a:r>
            <a:br>
              <a:rPr lang="de-DE" sz="2000" dirty="0">
                <a:solidFill>
                  <a:schemeClr val="tx2"/>
                </a:solidFill>
              </a:rPr>
            </a:br>
            <a:endParaRPr lang="de-DE" sz="2000" dirty="0">
              <a:solidFill>
                <a:schemeClr val="tx2"/>
              </a:solidFill>
            </a:endParaRPr>
          </a:p>
        </p:txBody>
      </p:sp>
      <p:sp>
        <p:nvSpPr>
          <p:cNvPr id="5" name="Titel 3"/>
          <p:cNvSpPr txBox="1">
            <a:spLocks/>
          </p:cNvSpPr>
          <p:nvPr/>
        </p:nvSpPr>
        <p:spPr>
          <a:xfrm>
            <a:off x="1144464" y="4437112"/>
            <a:ext cx="7772400" cy="59046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dirty="0" smtClean="0">
                <a:solidFill>
                  <a:schemeClr val="tx2"/>
                </a:solidFill>
              </a:rPr>
              <a:t/>
            </a:r>
            <a:br>
              <a:rPr lang="de-DE" sz="2000" dirty="0" smtClean="0">
                <a:solidFill>
                  <a:schemeClr val="tx2"/>
                </a:solidFill>
              </a:rPr>
            </a:br>
            <a:endParaRPr lang="de-DE" sz="2000" dirty="0">
              <a:solidFill>
                <a:schemeClr val="tx2"/>
              </a:solidFill>
            </a:endParaRPr>
          </a:p>
        </p:txBody>
      </p:sp>
      <p:sp>
        <p:nvSpPr>
          <p:cNvPr id="6" name="Titel 1"/>
          <p:cNvSpPr txBox="1">
            <a:spLocks/>
          </p:cNvSpPr>
          <p:nvPr/>
        </p:nvSpPr>
        <p:spPr>
          <a:xfrm>
            <a:off x="467544" y="11967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b="1" dirty="0" smtClean="0">
                <a:solidFill>
                  <a:schemeClr val="tx2"/>
                </a:solidFill>
              </a:rPr>
              <a:t>Wichtige Hinweise</a:t>
            </a:r>
            <a:endParaRPr lang="de-DE" sz="3000" b="1" dirty="0">
              <a:solidFill>
                <a:schemeClr val="tx2"/>
              </a:solidFill>
            </a:endParaRPr>
          </a:p>
        </p:txBody>
      </p:sp>
      <p:sp>
        <p:nvSpPr>
          <p:cNvPr id="2" name="Pfeil nach rechts 1"/>
          <p:cNvSpPr/>
          <p:nvPr/>
        </p:nvSpPr>
        <p:spPr>
          <a:xfrm>
            <a:off x="899592" y="227687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p:cNvSpPr/>
          <p:nvPr/>
        </p:nvSpPr>
        <p:spPr>
          <a:xfrm>
            <a:off x="899592" y="386104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p:cNvSpPr/>
          <p:nvPr/>
        </p:nvSpPr>
        <p:spPr>
          <a:xfrm>
            <a:off x="899592" y="508518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6870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2204864"/>
            <a:ext cx="8229600" cy="3201988"/>
          </a:xfrm>
        </p:spPr>
        <p:txBody>
          <a:bodyPr>
            <a:normAutofit fontScale="25000" lnSpcReduction="20000"/>
          </a:bodyPr>
          <a:lstStyle/>
          <a:p>
            <a:pPr marL="0" indent="0">
              <a:buNone/>
            </a:pPr>
            <a:r>
              <a:rPr lang="de-DE" sz="2100" dirty="0" smtClean="0">
                <a:solidFill>
                  <a:schemeClr val="tx2"/>
                </a:solidFill>
              </a:rPr>
              <a:t/>
            </a:r>
            <a:br>
              <a:rPr lang="de-DE" sz="2100" dirty="0" smtClean="0">
                <a:solidFill>
                  <a:schemeClr val="tx2"/>
                </a:solidFill>
              </a:rPr>
            </a:br>
            <a:endParaRPr lang="de-DE" sz="2100" dirty="0" smtClean="0">
              <a:solidFill>
                <a:schemeClr val="tx2"/>
              </a:solidFill>
            </a:endParaRPr>
          </a:p>
          <a:p>
            <a:r>
              <a:rPr lang="de-DE" sz="5500" dirty="0" smtClean="0">
                <a:solidFill>
                  <a:schemeClr val="tx2"/>
                </a:solidFill>
              </a:rPr>
              <a:t>Sopäd-Studierende können </a:t>
            </a:r>
            <a:r>
              <a:rPr lang="de-DE" sz="5500" dirty="0">
                <a:solidFill>
                  <a:schemeClr val="tx2"/>
                </a:solidFill>
              </a:rPr>
              <a:t>sich als einzige auch </a:t>
            </a:r>
            <a:r>
              <a:rPr lang="de-DE" sz="5500" b="1" dirty="0">
                <a:solidFill>
                  <a:schemeClr val="tx2"/>
                </a:solidFill>
              </a:rPr>
              <a:t>selbstständig eine Schule </a:t>
            </a:r>
            <a:r>
              <a:rPr lang="de-DE" sz="5500" b="1" dirty="0" smtClean="0">
                <a:solidFill>
                  <a:schemeClr val="tx2"/>
                </a:solidFill>
              </a:rPr>
              <a:t>suchen</a:t>
            </a:r>
            <a:r>
              <a:rPr lang="de-DE" sz="5500" dirty="0" smtClean="0">
                <a:solidFill>
                  <a:schemeClr val="tx2"/>
                </a:solidFill>
              </a:rPr>
              <a:t>: </a:t>
            </a:r>
            <a:r>
              <a:rPr lang="de-DE" sz="5500" b="1" dirty="0" smtClean="0">
                <a:solidFill>
                  <a:schemeClr val="tx2"/>
                </a:solidFill>
              </a:rPr>
              <a:t/>
            </a:r>
            <a:br>
              <a:rPr lang="de-DE" sz="5500" b="1" dirty="0" smtClean="0">
                <a:solidFill>
                  <a:schemeClr val="tx2"/>
                </a:solidFill>
              </a:rPr>
            </a:br>
            <a:endParaRPr lang="de-DE" sz="5500" b="1" dirty="0" smtClean="0">
              <a:solidFill>
                <a:schemeClr val="tx2"/>
              </a:solidFill>
            </a:endParaRPr>
          </a:p>
          <a:p>
            <a:r>
              <a:rPr lang="de-DE" sz="5500" dirty="0" smtClean="0">
                <a:solidFill>
                  <a:schemeClr val="tx2"/>
                </a:solidFill>
              </a:rPr>
              <a:t>Dafür </a:t>
            </a:r>
            <a:r>
              <a:rPr lang="de-DE" sz="5500" dirty="0">
                <a:solidFill>
                  <a:schemeClr val="tx2"/>
                </a:solidFill>
              </a:rPr>
              <a:t>müssen Sie sich jedoch </a:t>
            </a:r>
            <a:r>
              <a:rPr lang="de-DE" sz="5500" u="sng" dirty="0">
                <a:solidFill>
                  <a:schemeClr val="tx2"/>
                </a:solidFill>
              </a:rPr>
              <a:t>trotzdem</a:t>
            </a:r>
            <a:r>
              <a:rPr lang="de-DE" sz="5500" dirty="0">
                <a:solidFill>
                  <a:schemeClr val="tx2"/>
                </a:solidFill>
              </a:rPr>
              <a:t> </a:t>
            </a:r>
            <a:r>
              <a:rPr lang="de-DE" sz="5500" b="1" dirty="0">
                <a:solidFill>
                  <a:schemeClr val="tx2"/>
                </a:solidFill>
              </a:rPr>
              <a:t>über StudIP anmelden </a:t>
            </a:r>
            <a:r>
              <a:rPr lang="de-DE" sz="5500" dirty="0">
                <a:solidFill>
                  <a:schemeClr val="tx2"/>
                </a:solidFill>
              </a:rPr>
              <a:t>und dann bei der Anmeldung </a:t>
            </a:r>
            <a:r>
              <a:rPr lang="de-DE" sz="5500" dirty="0" smtClean="0">
                <a:solidFill>
                  <a:schemeClr val="tx2"/>
                </a:solidFill>
              </a:rPr>
              <a:t>die Option „Selbstsucher-Schule</a:t>
            </a:r>
            <a:r>
              <a:rPr lang="de-DE" sz="5500" dirty="0">
                <a:solidFill>
                  <a:schemeClr val="tx2"/>
                </a:solidFill>
              </a:rPr>
              <a:t>“ auswählen</a:t>
            </a:r>
            <a:r>
              <a:rPr lang="de-DE" sz="5500" dirty="0" smtClean="0">
                <a:solidFill>
                  <a:schemeClr val="tx2"/>
                </a:solidFill>
              </a:rPr>
              <a:t>.</a:t>
            </a:r>
            <a:br>
              <a:rPr lang="de-DE" sz="5500" dirty="0" smtClean="0">
                <a:solidFill>
                  <a:schemeClr val="tx2"/>
                </a:solidFill>
              </a:rPr>
            </a:br>
            <a:endParaRPr lang="de-DE" sz="5500" dirty="0" smtClean="0">
              <a:solidFill>
                <a:schemeClr val="tx2"/>
              </a:solidFill>
            </a:endParaRPr>
          </a:p>
          <a:p>
            <a:r>
              <a:rPr lang="de-DE" sz="5500" dirty="0" smtClean="0">
                <a:solidFill>
                  <a:schemeClr val="tx2"/>
                </a:solidFill>
              </a:rPr>
              <a:t>Wer </a:t>
            </a:r>
            <a:r>
              <a:rPr lang="de-DE" sz="5500" dirty="0">
                <a:solidFill>
                  <a:schemeClr val="tx2"/>
                </a:solidFill>
              </a:rPr>
              <a:t>sich die Schule eigenständig suchen möchte, muss dies </a:t>
            </a:r>
            <a:r>
              <a:rPr lang="de-DE" sz="5500" b="1" dirty="0">
                <a:solidFill>
                  <a:schemeClr val="tx2"/>
                </a:solidFill>
              </a:rPr>
              <a:t>außerhalb des regulären Einzugsgebietes</a:t>
            </a:r>
            <a:r>
              <a:rPr lang="de-DE" sz="5500" dirty="0">
                <a:solidFill>
                  <a:schemeClr val="tx2"/>
                </a:solidFill>
              </a:rPr>
              <a:t> </a:t>
            </a:r>
            <a:r>
              <a:rPr lang="de-DE" sz="5500" dirty="0" smtClean="0">
                <a:solidFill>
                  <a:schemeClr val="tx2"/>
                </a:solidFill>
              </a:rPr>
              <a:t>machen. </a:t>
            </a:r>
            <a:br>
              <a:rPr lang="de-DE" sz="5500" dirty="0" smtClean="0">
                <a:solidFill>
                  <a:schemeClr val="tx2"/>
                </a:solidFill>
              </a:rPr>
            </a:br>
            <a:endParaRPr lang="de-DE" sz="5500" dirty="0" smtClean="0">
              <a:solidFill>
                <a:schemeClr val="tx2"/>
              </a:solidFill>
            </a:endParaRPr>
          </a:p>
          <a:p>
            <a:r>
              <a:rPr lang="de-DE" sz="5500" b="1" dirty="0" smtClean="0">
                <a:solidFill>
                  <a:schemeClr val="tx2"/>
                </a:solidFill>
              </a:rPr>
              <a:t>Die </a:t>
            </a:r>
            <a:r>
              <a:rPr lang="de-DE" sz="5500" b="1" dirty="0">
                <a:solidFill>
                  <a:schemeClr val="tx2"/>
                </a:solidFill>
              </a:rPr>
              <a:t>Praktikumsschule ist dem </a:t>
            </a:r>
            <a:r>
              <a:rPr lang="de-DE" sz="5500" b="1" dirty="0" err="1">
                <a:solidFill>
                  <a:schemeClr val="tx2"/>
                </a:solidFill>
              </a:rPr>
              <a:t>DiZ</a:t>
            </a:r>
            <a:r>
              <a:rPr lang="de-DE" sz="5500" b="1" dirty="0">
                <a:solidFill>
                  <a:schemeClr val="tx2"/>
                </a:solidFill>
              </a:rPr>
              <a:t> mitzuteilen</a:t>
            </a:r>
            <a:r>
              <a:rPr lang="de-DE" sz="5500" b="1" dirty="0" smtClean="0">
                <a:solidFill>
                  <a:schemeClr val="tx2"/>
                </a:solidFill>
              </a:rPr>
              <a:t>.</a:t>
            </a:r>
          </a:p>
          <a:p>
            <a:pPr marL="0" indent="0">
              <a:buNone/>
            </a:pPr>
            <a:endParaRPr lang="de-DE" sz="5500" b="1" dirty="0" smtClean="0">
              <a:solidFill>
                <a:schemeClr val="tx2"/>
              </a:solidFill>
            </a:endParaRPr>
          </a:p>
          <a:p>
            <a:pPr marL="0" indent="0">
              <a:buNone/>
            </a:pPr>
            <a:endParaRPr lang="de-DE" sz="5500" b="1" dirty="0" smtClean="0">
              <a:solidFill>
                <a:schemeClr val="tx2"/>
              </a:solidFill>
            </a:endParaRPr>
          </a:p>
          <a:p>
            <a:pPr marL="0" indent="0">
              <a:buNone/>
            </a:pPr>
            <a:r>
              <a:rPr lang="de-DE" sz="5500" dirty="0" smtClean="0">
                <a:solidFill>
                  <a:schemeClr val="tx2"/>
                </a:solidFill>
              </a:rPr>
              <a:t>Nähere Informationen zum Einzugsgebiet finden Sie unter:</a:t>
            </a:r>
          </a:p>
          <a:p>
            <a:pPr marL="0" indent="0">
              <a:buNone/>
            </a:pPr>
            <a:r>
              <a:rPr lang="de-DE" sz="5500" dirty="0" smtClean="0">
                <a:solidFill>
                  <a:schemeClr val="tx2"/>
                </a:solidFill>
                <a:hlinkClick r:id="rId2"/>
              </a:rPr>
              <a:t>www.uni-oldenburg.de/diz/studium-und-lehre/praktika-im-ba-med/materialien-fuer-studierende/</a:t>
            </a:r>
            <a:r>
              <a:rPr lang="de-DE" sz="5500" dirty="0" smtClean="0">
                <a:solidFill>
                  <a:schemeClr val="tx2"/>
                </a:solidFill>
              </a:rPr>
              <a:t> </a:t>
            </a:r>
            <a:r>
              <a:rPr lang="de-DE" sz="2000" i="1" dirty="0">
                <a:solidFill>
                  <a:schemeClr val="tx2"/>
                </a:solidFill>
              </a:rPr>
              <a:t/>
            </a:r>
            <a:br>
              <a:rPr lang="de-DE" sz="2000" i="1" dirty="0">
                <a:solidFill>
                  <a:schemeClr val="tx2"/>
                </a:solidFill>
              </a:rPr>
            </a:br>
            <a:endParaRPr lang="de-DE" sz="2000" dirty="0"/>
          </a:p>
        </p:txBody>
      </p:sp>
      <p:sp>
        <p:nvSpPr>
          <p:cNvPr id="2" name="Titel 1"/>
          <p:cNvSpPr>
            <a:spLocks noGrp="1"/>
          </p:cNvSpPr>
          <p:nvPr>
            <p:ph type="title"/>
          </p:nvPr>
        </p:nvSpPr>
        <p:spPr>
          <a:xfrm>
            <a:off x="395536" y="980728"/>
            <a:ext cx="8229600" cy="1143000"/>
          </a:xfrm>
        </p:spPr>
        <p:txBody>
          <a:bodyPr>
            <a:normAutofit/>
          </a:bodyPr>
          <a:lstStyle/>
          <a:p>
            <a:r>
              <a:rPr lang="de-DE" sz="3000" b="1" dirty="0" smtClean="0">
                <a:solidFill>
                  <a:schemeClr val="tx2"/>
                </a:solidFill>
              </a:rPr>
              <a:t>Zusatzregelung </a:t>
            </a:r>
            <a:r>
              <a:rPr lang="de-DE" b="1" dirty="0" err="1" smtClean="0">
                <a:solidFill>
                  <a:schemeClr val="tx2"/>
                </a:solidFill>
              </a:rPr>
              <a:t>Sopäd</a:t>
            </a:r>
            <a:r>
              <a:rPr lang="de-DE" sz="3000" b="1" dirty="0" smtClean="0">
                <a:solidFill>
                  <a:schemeClr val="tx2"/>
                </a:solidFill>
              </a:rPr>
              <a:t> (Lehramt)</a:t>
            </a:r>
            <a:endParaRPr lang="de-DE" sz="3000" b="1" dirty="0">
              <a:solidFill>
                <a:schemeClr val="tx2"/>
              </a:solidFill>
            </a:endParaRPr>
          </a:p>
        </p:txBody>
      </p:sp>
    </p:spTree>
    <p:extLst>
      <p:ext uri="{BB962C8B-B14F-4D97-AF65-F5344CB8AC3E}">
        <p14:creationId xmlns:p14="http://schemas.microsoft.com/office/powerpoint/2010/main" val="3283525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11560" y="260648"/>
            <a:ext cx="7772400" cy="5904655"/>
          </a:xfrm>
        </p:spPr>
        <p:txBody>
          <a:bodyPr>
            <a:noAutofit/>
          </a:bodyPr>
          <a:lstStyle/>
          <a:p>
            <a:r>
              <a:rPr lang="de-DE" sz="2000" b="1" dirty="0" smtClean="0">
                <a:solidFill>
                  <a:schemeClr val="tx2"/>
                </a:solidFill>
              </a:rPr>
              <a:t/>
            </a:r>
            <a:br>
              <a:rPr lang="de-DE" sz="2000" b="1" dirty="0" smtClean="0">
                <a:solidFill>
                  <a:schemeClr val="tx2"/>
                </a:solidFill>
              </a:rPr>
            </a:br>
            <a:r>
              <a:rPr lang="de-DE" sz="2000" b="1" dirty="0" smtClean="0">
                <a:solidFill>
                  <a:schemeClr val="tx2"/>
                </a:solidFill>
              </a:rPr>
              <a:t/>
            </a:r>
            <a:br>
              <a:rPr lang="de-DE" sz="2000" b="1" dirty="0" smtClean="0">
                <a:solidFill>
                  <a:schemeClr val="tx2"/>
                </a:solidFill>
              </a:rPr>
            </a:br>
            <a:r>
              <a:rPr lang="de-DE" sz="2000" b="1" dirty="0">
                <a:solidFill>
                  <a:schemeClr val="tx2"/>
                </a:solidFill>
              </a:rPr>
              <a:t/>
            </a:r>
            <a:br>
              <a:rPr lang="de-DE" sz="2000" b="1" dirty="0">
                <a:solidFill>
                  <a:schemeClr val="tx2"/>
                </a:solidFill>
              </a:rPr>
            </a:br>
            <a:r>
              <a:rPr lang="de-DE" sz="2000" b="1" dirty="0" smtClean="0">
                <a:solidFill>
                  <a:schemeClr val="tx2"/>
                </a:solidFill>
              </a:rPr>
              <a:t/>
            </a:r>
            <a:br>
              <a:rPr lang="de-DE" sz="2000" b="1" dirty="0" smtClean="0">
                <a:solidFill>
                  <a:schemeClr val="tx2"/>
                </a:solidFill>
              </a:rPr>
            </a:br>
            <a:r>
              <a:rPr lang="de-DE" sz="2000" b="1" dirty="0" smtClean="0">
                <a:solidFill>
                  <a:schemeClr val="tx2"/>
                </a:solidFill>
              </a:rPr>
              <a:t/>
            </a:r>
            <a:br>
              <a:rPr lang="de-DE" sz="2000" b="1" dirty="0" smtClean="0">
                <a:solidFill>
                  <a:schemeClr val="tx2"/>
                </a:solidFill>
              </a:rPr>
            </a:br>
            <a:r>
              <a:rPr lang="de-DE" sz="2000" b="1" dirty="0">
                <a:solidFill>
                  <a:schemeClr val="tx2"/>
                </a:solidFill>
              </a:rPr>
              <a:t/>
            </a:r>
            <a:br>
              <a:rPr lang="de-DE" sz="2000" b="1" dirty="0">
                <a:solidFill>
                  <a:schemeClr val="tx2"/>
                </a:solidFill>
              </a:rPr>
            </a:br>
            <a:r>
              <a:rPr lang="de-DE" sz="2600" dirty="0" smtClean="0">
                <a:solidFill>
                  <a:schemeClr val="tx2"/>
                </a:solidFill>
              </a:rPr>
              <a:t>am Beispiel des </a:t>
            </a:r>
            <a:br>
              <a:rPr lang="de-DE" sz="2600" dirty="0" smtClean="0">
                <a:solidFill>
                  <a:schemeClr val="tx2"/>
                </a:solidFill>
              </a:rPr>
            </a:br>
            <a:r>
              <a:rPr lang="de-DE" sz="2600" b="1" dirty="0" smtClean="0">
                <a:solidFill>
                  <a:schemeClr val="tx2"/>
                </a:solidFill>
              </a:rPr>
              <a:t>Praktikums Berufsfeld Schule (prx103 / P2)</a:t>
            </a:r>
            <a:br>
              <a:rPr lang="de-DE" sz="2600" b="1" dirty="0" smtClean="0">
                <a:solidFill>
                  <a:schemeClr val="tx2"/>
                </a:solidFill>
              </a:rPr>
            </a:br>
            <a:r>
              <a:rPr lang="de-DE" sz="2600" dirty="0" smtClean="0">
                <a:solidFill>
                  <a:schemeClr val="tx2"/>
                </a:solidFill>
              </a:rPr>
              <a:t>im Zwei-Fächer-Bachelor </a:t>
            </a:r>
            <a:br>
              <a:rPr lang="de-DE" sz="2600" dirty="0" smtClean="0">
                <a:solidFill>
                  <a:schemeClr val="tx2"/>
                </a:solidFill>
              </a:rPr>
            </a:br>
            <a:r>
              <a:rPr lang="de-DE" sz="2600" dirty="0" smtClean="0">
                <a:solidFill>
                  <a:schemeClr val="tx2"/>
                </a:solidFill>
              </a:rPr>
              <a:t>(mit Ziel: M.Ed. Sonderpädagogik)</a:t>
            </a:r>
            <a:r>
              <a:rPr lang="de-DE" sz="2600" dirty="0" smtClean="0">
                <a:solidFill>
                  <a:srgbClr val="FF0000"/>
                </a:solidFill>
              </a:rPr>
              <a:t/>
            </a:r>
            <a:br>
              <a:rPr lang="de-DE" sz="2600" dirty="0" smtClean="0">
                <a:solidFill>
                  <a:srgbClr val="FF0000"/>
                </a:solidFill>
              </a:rPr>
            </a:br>
            <a:r>
              <a:rPr lang="de-DE" sz="2600" dirty="0" smtClean="0">
                <a:solidFill>
                  <a:srgbClr val="FF0000"/>
                </a:solidFill>
              </a:rPr>
              <a:t/>
            </a:r>
            <a:br>
              <a:rPr lang="de-DE" sz="2600" dirty="0" smtClean="0">
                <a:solidFill>
                  <a:srgbClr val="FF0000"/>
                </a:solidFill>
              </a:rPr>
            </a:br>
            <a:r>
              <a:rPr lang="de-DE" sz="2000" i="1" dirty="0" smtClean="0">
                <a:solidFill>
                  <a:schemeClr val="tx2"/>
                </a:solidFill>
              </a:rPr>
              <a:t/>
            </a:r>
            <a:br>
              <a:rPr lang="de-DE" sz="2000" i="1" dirty="0" smtClean="0">
                <a:solidFill>
                  <a:schemeClr val="tx2"/>
                </a:solidFill>
              </a:rPr>
            </a:br>
            <a:endParaRPr lang="de-DE" sz="2000" dirty="0">
              <a:solidFill>
                <a:schemeClr val="tx2"/>
              </a:solidFill>
            </a:endParaRPr>
          </a:p>
        </p:txBody>
      </p:sp>
      <p:sp>
        <p:nvSpPr>
          <p:cNvPr id="5" name="Titel 3"/>
          <p:cNvSpPr txBox="1">
            <a:spLocks/>
          </p:cNvSpPr>
          <p:nvPr/>
        </p:nvSpPr>
        <p:spPr>
          <a:xfrm>
            <a:off x="1144464" y="4437112"/>
            <a:ext cx="7772400" cy="59046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r>
            <a:br>
              <a:rPr lang="de-DE" sz="2000" i="1" dirty="0" smtClean="0">
                <a:solidFill>
                  <a:schemeClr val="tx2"/>
                </a:solidFill>
              </a:rPr>
            </a:br>
            <a:r>
              <a:rPr lang="de-DE" sz="2000" dirty="0" smtClean="0">
                <a:solidFill>
                  <a:schemeClr val="tx2"/>
                </a:solidFill>
              </a:rPr>
              <a:t/>
            </a:r>
            <a:br>
              <a:rPr lang="de-DE" sz="2000" dirty="0" smtClean="0">
                <a:solidFill>
                  <a:schemeClr val="tx2"/>
                </a:solidFill>
              </a:rPr>
            </a:br>
            <a:endParaRPr lang="de-DE" sz="2000" dirty="0">
              <a:solidFill>
                <a:schemeClr val="tx2"/>
              </a:solidFill>
            </a:endParaRPr>
          </a:p>
        </p:txBody>
      </p:sp>
      <p:sp>
        <p:nvSpPr>
          <p:cNvPr id="6" name="Titel 1"/>
          <p:cNvSpPr txBox="1">
            <a:spLocks/>
          </p:cNvSpPr>
          <p:nvPr/>
        </p:nvSpPr>
        <p:spPr>
          <a:xfrm>
            <a:off x="473021" y="14127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b="1" dirty="0" smtClean="0">
                <a:solidFill>
                  <a:schemeClr val="tx2"/>
                </a:solidFill>
              </a:rPr>
              <a:t>Vorgehen bei der Anmeldung über </a:t>
            </a:r>
            <a:r>
              <a:rPr lang="de-DE" sz="3000" b="1" dirty="0" err="1" smtClean="0">
                <a:solidFill>
                  <a:schemeClr val="tx2"/>
                </a:solidFill>
              </a:rPr>
              <a:t>StudIP</a:t>
            </a:r>
            <a:endParaRPr lang="de-DE" sz="3000" b="1" dirty="0">
              <a:solidFill>
                <a:schemeClr val="tx2"/>
              </a:solidFill>
            </a:endParaRPr>
          </a:p>
        </p:txBody>
      </p:sp>
    </p:spTree>
    <p:extLst>
      <p:ext uri="{BB962C8B-B14F-4D97-AF65-F5344CB8AC3E}">
        <p14:creationId xmlns:p14="http://schemas.microsoft.com/office/powerpoint/2010/main" val="1000436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2930159"/>
            <a:ext cx="4423686" cy="363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67544" y="922710"/>
            <a:ext cx="8229600" cy="850106"/>
          </a:xfrm>
        </p:spPr>
        <p:txBody>
          <a:bodyPr>
            <a:normAutofit/>
          </a:bodyPr>
          <a:lstStyle/>
          <a:p>
            <a:r>
              <a:rPr lang="de-DE" sz="3000" b="1" dirty="0" smtClean="0">
                <a:solidFill>
                  <a:schemeClr val="tx2"/>
                </a:solidFill>
              </a:rPr>
              <a:t>Informationen zu Anmeldezeiten</a:t>
            </a:r>
            <a:endParaRPr lang="de-DE" sz="3000" b="1" dirty="0">
              <a:solidFill>
                <a:schemeClr val="tx2"/>
              </a:solidFill>
            </a:endParaRPr>
          </a:p>
        </p:txBody>
      </p:sp>
      <p:sp>
        <p:nvSpPr>
          <p:cNvPr id="5" name="Ellipse 4"/>
          <p:cNvSpPr/>
          <p:nvPr/>
        </p:nvSpPr>
        <p:spPr>
          <a:xfrm>
            <a:off x="4405511" y="3722247"/>
            <a:ext cx="4205313" cy="38199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2"/>
          <p:cNvSpPr>
            <a:spLocks noGrp="1"/>
          </p:cNvSpPr>
          <p:nvPr>
            <p:ph idx="1"/>
          </p:nvPr>
        </p:nvSpPr>
        <p:spPr>
          <a:xfrm>
            <a:off x="457200" y="1772816"/>
            <a:ext cx="8229600" cy="4896544"/>
          </a:xfrm>
        </p:spPr>
        <p:txBody>
          <a:bodyPr>
            <a:normAutofit/>
          </a:bodyPr>
          <a:lstStyle/>
          <a:p>
            <a:pPr marL="0" indent="0">
              <a:buNone/>
            </a:pPr>
            <a:r>
              <a:rPr lang="de-DE" sz="2000" dirty="0" smtClean="0">
                <a:solidFill>
                  <a:schemeClr val="tx2"/>
                </a:solidFill>
              </a:rPr>
              <a:t>Die Anmeldezeiten für die Praktika findet man unter der Homepage des </a:t>
            </a:r>
          </a:p>
          <a:p>
            <a:pPr marL="0" indent="0">
              <a:buNone/>
            </a:pPr>
            <a:r>
              <a:rPr lang="de-DE" sz="2000" dirty="0" smtClean="0">
                <a:solidFill>
                  <a:schemeClr val="tx2"/>
                </a:solidFill>
              </a:rPr>
              <a:t>Didaktischen Zentrums: </a:t>
            </a:r>
          </a:p>
          <a:p>
            <a:pPr marL="0" indent="0">
              <a:buNone/>
            </a:pPr>
            <a:r>
              <a:rPr lang="de-DE" sz="2000" dirty="0" smtClean="0">
                <a:solidFill>
                  <a:schemeClr val="tx2"/>
                </a:solidFill>
                <a:hlinkClick r:id="rId3"/>
              </a:rPr>
              <a:t>https</a:t>
            </a:r>
            <a:r>
              <a:rPr lang="de-DE" sz="2000" dirty="0">
                <a:solidFill>
                  <a:schemeClr val="tx2"/>
                </a:solidFill>
                <a:hlinkClick r:id="rId3"/>
              </a:rPr>
              <a:t>://</a:t>
            </a:r>
            <a:r>
              <a:rPr lang="de-DE" sz="2000" dirty="0" smtClean="0">
                <a:solidFill>
                  <a:schemeClr val="tx2"/>
                </a:solidFill>
                <a:hlinkClick r:id="rId3"/>
              </a:rPr>
              <a:t>www.uni-oldenburg.de/diz/studium-und-lehre/praktika-im-ba-med/schulpraktika/</a:t>
            </a:r>
            <a:r>
              <a:rPr lang="de-DE" sz="2000" dirty="0" smtClean="0">
                <a:solidFill>
                  <a:schemeClr val="tx2"/>
                </a:solidFill>
              </a:rPr>
              <a:t> </a:t>
            </a:r>
          </a:p>
          <a:p>
            <a:pPr marL="0" indent="0">
              <a:buNone/>
            </a:pPr>
            <a:endParaRPr lang="de-DE" sz="2000" dirty="0" smtClean="0">
              <a:solidFill>
                <a:schemeClr val="tx2"/>
              </a:solidFill>
            </a:endParaRPr>
          </a:p>
          <a:p>
            <a:pPr marL="0" indent="0">
              <a:buNone/>
            </a:pPr>
            <a:endParaRPr lang="de-DE" sz="2000" dirty="0">
              <a:solidFill>
                <a:schemeClr val="tx2"/>
              </a:solidFill>
            </a:endParaRPr>
          </a:p>
          <a:p>
            <a:pPr marL="0" indent="0">
              <a:buNone/>
            </a:pPr>
            <a:endParaRPr lang="de-DE" sz="2000" dirty="0">
              <a:solidFill>
                <a:schemeClr val="tx2"/>
              </a:solidFill>
            </a:endParaRPr>
          </a:p>
          <a:p>
            <a:pPr marL="0" indent="0">
              <a:buNone/>
            </a:pPr>
            <a:r>
              <a:rPr lang="de-DE" sz="2000" b="1" dirty="0" smtClean="0">
                <a:solidFill>
                  <a:schemeClr val="tx2"/>
                </a:solidFill>
              </a:rPr>
              <a:t>Nachmeldungen sind grundsätzlich </a:t>
            </a:r>
          </a:p>
          <a:p>
            <a:pPr marL="0" indent="0">
              <a:buNone/>
            </a:pPr>
            <a:r>
              <a:rPr lang="de-DE" sz="2000" b="1" dirty="0" smtClean="0">
                <a:solidFill>
                  <a:schemeClr val="tx2"/>
                </a:solidFill>
              </a:rPr>
              <a:t>nur für Hochschulwechsler möglich!</a:t>
            </a:r>
          </a:p>
        </p:txBody>
      </p:sp>
    </p:spTree>
    <p:extLst>
      <p:ext uri="{BB962C8B-B14F-4D97-AF65-F5344CB8AC3E}">
        <p14:creationId xmlns:p14="http://schemas.microsoft.com/office/powerpoint/2010/main" val="38080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296" t="11636" r="747" b="32607"/>
          <a:stretch/>
        </p:blipFill>
        <p:spPr bwMode="auto">
          <a:xfrm>
            <a:off x="152894" y="1268760"/>
            <a:ext cx="8828258" cy="410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nhaltsplatzhalter 2"/>
          <p:cNvSpPr>
            <a:spLocks noGrp="1"/>
          </p:cNvSpPr>
          <p:nvPr>
            <p:ph idx="1"/>
          </p:nvPr>
        </p:nvSpPr>
        <p:spPr>
          <a:xfrm>
            <a:off x="395536" y="5733256"/>
            <a:ext cx="8229600" cy="896963"/>
          </a:xfrm>
        </p:spPr>
        <p:txBody>
          <a:bodyPr>
            <a:normAutofit fontScale="85000" lnSpcReduction="20000"/>
          </a:bodyPr>
          <a:lstStyle/>
          <a:p>
            <a:pPr marL="0" indent="0" algn="ctr">
              <a:buNone/>
            </a:pPr>
            <a:r>
              <a:rPr lang="de-DE" dirty="0" smtClean="0">
                <a:solidFill>
                  <a:schemeClr val="tx2"/>
                </a:solidFill>
              </a:rPr>
              <a:t>Suchen Sie die Veranstaltung </a:t>
            </a:r>
          </a:p>
          <a:p>
            <a:pPr marL="0" indent="0" algn="ctr">
              <a:buNone/>
            </a:pPr>
            <a:r>
              <a:rPr lang="de-DE" b="1" dirty="0" smtClean="0">
                <a:solidFill>
                  <a:schemeClr val="tx2"/>
                </a:solidFill>
              </a:rPr>
              <a:t>„Anmeldung Praktika im DIZ“ </a:t>
            </a:r>
            <a:r>
              <a:rPr lang="de-DE" dirty="0" smtClean="0">
                <a:solidFill>
                  <a:schemeClr val="tx2"/>
                </a:solidFill>
              </a:rPr>
              <a:t>über </a:t>
            </a:r>
            <a:r>
              <a:rPr lang="de-DE" dirty="0" err="1" smtClean="0">
                <a:solidFill>
                  <a:schemeClr val="tx2"/>
                </a:solidFill>
              </a:rPr>
              <a:t>Stud.IP</a:t>
            </a:r>
            <a:endParaRPr lang="de-DE" dirty="0">
              <a:solidFill>
                <a:schemeClr val="tx2"/>
              </a:solidFill>
            </a:endParaRPr>
          </a:p>
        </p:txBody>
      </p:sp>
      <p:sp>
        <p:nvSpPr>
          <p:cNvPr id="6" name="Ellipse 5"/>
          <p:cNvSpPr/>
          <p:nvPr/>
        </p:nvSpPr>
        <p:spPr>
          <a:xfrm>
            <a:off x="4663058" y="1572762"/>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2726400" y="3083494"/>
            <a:ext cx="429145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8331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60" y="1124744"/>
            <a:ext cx="8242196" cy="506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1629594" y="5373216"/>
            <a:ext cx="6048673" cy="1384995"/>
          </a:xfrm>
          <a:prstGeom prst="rect">
            <a:avLst/>
          </a:prstGeom>
          <a:noFill/>
        </p:spPr>
        <p:txBody>
          <a:bodyPr wrap="square" rtlCol="0">
            <a:spAutoFit/>
          </a:bodyPr>
          <a:lstStyle/>
          <a:p>
            <a:endParaRPr lang="de-DE" sz="2800" dirty="0" smtClean="0">
              <a:solidFill>
                <a:schemeClr val="tx2"/>
              </a:solidFill>
            </a:endParaRPr>
          </a:p>
          <a:p>
            <a:endParaRPr lang="de-DE" sz="2800" dirty="0">
              <a:solidFill>
                <a:schemeClr val="tx2"/>
              </a:solidFill>
            </a:endParaRPr>
          </a:p>
          <a:p>
            <a:r>
              <a:rPr lang="de-DE" sz="2800" b="1" dirty="0" smtClean="0">
                <a:solidFill>
                  <a:schemeClr val="tx2"/>
                </a:solidFill>
              </a:rPr>
              <a:t>Tragen Sie sich in die Veranstaltung ein.</a:t>
            </a:r>
            <a:endParaRPr lang="de-DE" sz="2800" b="1" dirty="0">
              <a:solidFill>
                <a:schemeClr val="tx2"/>
              </a:solidFill>
            </a:endParaRPr>
          </a:p>
        </p:txBody>
      </p:sp>
      <p:sp>
        <p:nvSpPr>
          <p:cNvPr id="7" name="Ellipse 6"/>
          <p:cNvSpPr/>
          <p:nvPr/>
        </p:nvSpPr>
        <p:spPr>
          <a:xfrm>
            <a:off x="413445" y="3012640"/>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81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910" y="1067897"/>
            <a:ext cx="864828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3457972" y="6004917"/>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9587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219</Words>
  <Application>Microsoft Office PowerPoint</Application>
  <PresentationFormat>Bildschirmpräsentation (4:3)</PresentationFormat>
  <Paragraphs>90</Paragraphs>
  <Slides>18</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Wingdings</vt:lpstr>
      <vt:lpstr>Wingdings 3</vt:lpstr>
      <vt:lpstr>1_Larissa</vt:lpstr>
      <vt:lpstr> Anmeldung zu Praktika über Stud.IP       G/HR/GYM: Allgemeines Schulpraktikum (prx102) G/HR: Praxisblock GHR (prx560)  GYM: Fachpraktikum sowie Forschungs- und Entwicklungspraktikum (prx530 sowie prx536)         Sopäd: Praktikum im Berufsfeld Schule (prx103) |  Förderdiagnostisches Praktikum (prx540) | Fachpraktikum Schule (prx545)     Wipäd: Allgemeines Schulpraktikum Wipäd (prx105)  |  Fachpraktikum Wipäd (prx550)  Didaktisches Zentrum | Juni 2017 </vt:lpstr>
      <vt:lpstr>Zuständigkeitsbereiche rund um die Praktika</vt:lpstr>
      <vt:lpstr>        Alle Lehramt-Studierenden müssen sich für ihre  jeweiligen Praktika in den entsprechenden  Anmeldezeiten über StudIP anmelden.    Die Anmeldung über StudIP ist die Grundlage für  die Zuweisung an eine Schule.   Nachmeldungen sind grundsätzlich nur für  Hochschulwechsler möglich!  </vt:lpstr>
      <vt:lpstr>Zusatzregelung Sopäd (Lehramt)</vt:lpstr>
      <vt:lpstr>      am Beispiel des  Praktikums Berufsfeld Schule (prx103 / P2) im Zwei-Fächer-Bachelor  (mit Ziel: M.Ed. Sonderpädagogik)   </vt:lpstr>
      <vt:lpstr>Informationen zu Anmeldezeiten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Sonstiges</vt:lpstr>
      <vt:lpstr>Ansprechpersonen im diz:</vt:lpstr>
    </vt:vector>
  </TitlesOfParts>
  <Company>Uni 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Luisa Goliasch</dc:creator>
  <cp:lastModifiedBy>Birgit Kynass</cp:lastModifiedBy>
  <cp:revision>138</cp:revision>
  <cp:lastPrinted>2016-05-11T12:23:10Z</cp:lastPrinted>
  <dcterms:created xsi:type="dcterms:W3CDTF">2012-11-13T15:01:49Z</dcterms:created>
  <dcterms:modified xsi:type="dcterms:W3CDTF">2017-06-07T12:08:47Z</dcterms:modified>
</cp:coreProperties>
</file>