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59" r:id="rId4"/>
    <p:sldId id="264" r:id="rId5"/>
    <p:sldId id="260" r:id="rId6"/>
    <p:sldId id="267" r:id="rId7"/>
    <p:sldId id="262" r:id="rId8"/>
    <p:sldId id="263" r:id="rId9"/>
    <p:sldId id="268" r:id="rId10"/>
    <p:sldId id="265" r:id="rId11"/>
    <p:sldId id="269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9EC"/>
    <a:srgbClr val="867762"/>
    <a:srgbClr val="FBF5F9"/>
    <a:srgbClr val="ED7D31"/>
    <a:srgbClr val="F8D7CD"/>
    <a:srgbClr val="D67E10"/>
    <a:srgbClr val="FFFFFF"/>
    <a:srgbClr val="954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77002" autoAdjust="0"/>
  </p:normalViewPr>
  <p:slideViewPr>
    <p:cSldViewPr snapToGrid="0">
      <p:cViewPr varScale="1">
        <p:scale>
          <a:sx n="54" d="100"/>
          <a:sy n="54" d="100"/>
        </p:scale>
        <p:origin x="4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63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709BE-98DB-40B8-AAF2-9D830CEAE44C}" type="datetimeFigureOut">
              <a:rPr lang="de-DE" smtClean="0"/>
              <a:t>24.01.2020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8935C-9370-4840-BBEB-B8CD24B222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50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8935C-9370-4840-BBEB-B8CD24B2226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09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8935C-9370-4840-BBEB-B8CD24B2226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689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8935C-9370-4840-BBEB-B8CD24B2226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256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8935C-9370-4840-BBEB-B8CD24B2226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2195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8935C-9370-4840-BBEB-B8CD24B2226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834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8935C-9370-4840-BBEB-B8CD24B2226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27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77D115-3966-45FB-A92D-944B82045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D4F74CC-662B-4F33-B191-7B2B5F77C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24E2E3-F69F-4B4F-891D-45043E0E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FD5A-573D-4ED7-92C9-AFAECF8FB6F3}" type="datetimeFigureOut">
              <a:rPr lang="de-DE" smtClean="0"/>
              <a:t>24.01.2020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183939-9D61-4DA9-AF96-F1E0A6D2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F2C4B4-D29D-41C8-BD8F-89E5C0C1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D2A-3C77-4AA7-9791-36823B8753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624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C6FCDA-A5AC-46CE-8B16-43BD6D6ED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4F9175C-30D6-48E5-84EA-FD73A1430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95AA3B-C05F-4D3D-BA86-526842AF6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FD5A-573D-4ED7-92C9-AFAECF8FB6F3}" type="datetimeFigureOut">
              <a:rPr lang="de-DE" smtClean="0"/>
              <a:t>24.01.2020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07D1EB-5369-43BD-B9FE-FE03F4F7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DC1E39-15DD-4DA5-B9A6-686F4759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D2A-3C77-4AA7-9791-36823B8753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31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BF2C382-C5D6-47C9-AE35-EBFD721886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01ED7C-76F1-459F-9227-9AE8BAB0E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4DE0A4-F531-40F6-8EED-24FA1230B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FD5A-573D-4ED7-92C9-AFAECF8FB6F3}" type="datetimeFigureOut">
              <a:rPr lang="de-DE" smtClean="0"/>
              <a:t>24.01.2020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24DF96-BD50-442F-AE06-E047E6BBA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4146DF-C4E1-465F-8AB1-5A06F093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D2A-3C77-4AA7-9791-36823B8753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39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AC5C4F-5FA9-4EF9-8238-4A51BA006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297CFD-7F5C-48FF-96EF-82CFD546D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6D1023-A8CC-4F57-AF5D-761A5941B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FD5A-573D-4ED7-92C9-AFAECF8FB6F3}" type="datetimeFigureOut">
              <a:rPr lang="de-DE" smtClean="0"/>
              <a:t>24.01.2020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AE78C7-615F-4D36-BF0F-CF89368DD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91D431-E303-4666-B7E8-E4CDD6A3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D2A-3C77-4AA7-9791-36823B8753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657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6FA5EF-F07D-4FC3-9AE9-311374A15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893E19-65F8-45A6-B5A9-C08967882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EB63D7-A22F-4210-A29A-00D312C0D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FD5A-573D-4ED7-92C9-AFAECF8FB6F3}" type="datetimeFigureOut">
              <a:rPr lang="de-DE" smtClean="0"/>
              <a:t>24.01.2020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AE2588-1291-430A-89AB-42334DC48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263F1E-D483-4D32-A16A-DE37CB09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D2A-3C77-4AA7-9791-36823B8753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2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603217-E1D3-49B2-86B2-93B667B42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715BCF-7A9A-4F3F-8A44-CFBF62AD1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15ACED9-268C-4F3D-A152-2D587C0CC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4565C6-AF3A-4060-92DE-A01322F1F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FD5A-573D-4ED7-92C9-AFAECF8FB6F3}" type="datetimeFigureOut">
              <a:rPr lang="de-DE" smtClean="0"/>
              <a:t>24.01.2020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D5D5A57-A117-4AA3-9669-38C761F3E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F50DE1-3BE8-4F64-B9A7-1F3D15BD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D2A-3C77-4AA7-9791-36823B8753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197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C8C73-EF35-4A8F-8330-8954B828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F1E0F4-817F-4554-94BF-6B89C8634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BF0C66-CB06-463A-AEA4-385AAD1D4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F21AA02-F88D-43C8-8721-644338D79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2C40BEB-45F6-4363-A88B-734AF449D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E0ECA67-58D0-4168-B584-0330570A2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FD5A-573D-4ED7-92C9-AFAECF8FB6F3}" type="datetimeFigureOut">
              <a:rPr lang="de-DE" smtClean="0"/>
              <a:t>24.01.2020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B1DE659-669D-4E7E-BE51-0EDB03957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3B96AC8-21F9-4B25-8824-60D13B2B8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D2A-3C77-4AA7-9791-36823B8753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76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5FFE7-6CAC-42FA-905F-E7F211BD1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802992B-8877-498D-977A-1ADEF42C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FD5A-573D-4ED7-92C9-AFAECF8FB6F3}" type="datetimeFigureOut">
              <a:rPr lang="de-DE" smtClean="0"/>
              <a:t>24.01.2020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A01597E-95DB-4011-83EB-8FD28EB3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4F3ACE-9CAC-47B5-BED0-90DBE452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D2A-3C77-4AA7-9791-36823B8753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62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E94A5CB-A0E9-4C8B-9C9E-D619BF888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FD5A-573D-4ED7-92C9-AFAECF8FB6F3}" type="datetimeFigureOut">
              <a:rPr lang="de-DE" smtClean="0"/>
              <a:t>24.01.2020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12A664-2798-4316-B3C6-059C4976C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F2293A-ED9E-4008-9F3E-4D9B2BC0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D2A-3C77-4AA7-9791-36823B8753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20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C9714-2556-43C1-BCC9-A05105F8C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8E544B-6B44-4996-9EE2-4C1CB1BB4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DCC458-51A5-4548-8D3E-90CBCB655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4AE1B8-6B93-4789-8330-C1FABA21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FD5A-573D-4ED7-92C9-AFAECF8FB6F3}" type="datetimeFigureOut">
              <a:rPr lang="de-DE" smtClean="0"/>
              <a:t>24.01.2020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49CCFB-753A-467E-A96E-A94A96394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389D3F-0F6F-4EC8-B24B-FBAF19F09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D2A-3C77-4AA7-9791-36823B8753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64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6E2CEE-12C6-468C-BEE9-0B738D1B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E79064B-A5DB-4221-BD99-0D4CCE380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9996B2C-5449-47B2-8DC9-594D53890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8583FCB-12C8-4DD1-89C7-CF8411F27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FD5A-573D-4ED7-92C9-AFAECF8FB6F3}" type="datetimeFigureOut">
              <a:rPr lang="de-DE" smtClean="0"/>
              <a:t>24.01.2020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7DA604D-5375-4E99-84FA-A481956FD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39F953-3564-4EDD-84DD-A071AF35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D2A-3C77-4AA7-9791-36823B8753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550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10AA9D9-DA92-4881-BF68-70C4BE4D0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520999-512E-441C-8B4B-97C34BCED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91DE81-4335-4105-92A5-70FBB3421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BFD5A-573D-4ED7-92C9-AFAECF8FB6F3}" type="datetimeFigureOut">
              <a:rPr lang="de-DE" smtClean="0"/>
              <a:t>24.01.2020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E9036F-C612-474F-A6F5-2564E6D0B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DCCDC1-0615-4716-90A1-B16C6B691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F0D2A-3C77-4AA7-9791-36823B8753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32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ebastian.schnettler@uol.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ebastian.schnettler@uol.d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mages.tandf.co.uk/common/jackets/agentjpg/978081538/9780815387084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0095C-034B-4128-9DB0-47D107EE0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441" y="-314551"/>
            <a:ext cx="10874828" cy="2387600"/>
          </a:xfrm>
        </p:spPr>
        <p:txBody>
          <a:bodyPr/>
          <a:lstStyle/>
          <a:p>
            <a:r>
              <a:rPr lang="de-DE" dirty="0"/>
              <a:t>The New </a:t>
            </a:r>
            <a:r>
              <a:rPr lang="de-DE" dirty="0" err="1"/>
              <a:t>Evolutionary</a:t>
            </a:r>
            <a:r>
              <a:rPr lang="de-DE" dirty="0"/>
              <a:t> </a:t>
            </a:r>
            <a:r>
              <a:rPr lang="de-DE" dirty="0" err="1"/>
              <a:t>Sociology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C423F1-5E3C-4BCC-B975-CF8A3C563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326502" y="2160458"/>
            <a:ext cx="9144000" cy="1655762"/>
          </a:xfrm>
        </p:spPr>
        <p:txBody>
          <a:bodyPr/>
          <a:lstStyle/>
          <a:p>
            <a:r>
              <a:rPr lang="de-DE" dirty="0"/>
              <a:t>Uni Zürich | Spring Term 2020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4F0AFA2-54A6-4347-9D03-16935ABDFB97}"/>
              </a:ext>
            </a:extLst>
          </p:cNvPr>
          <p:cNvSpPr txBox="1"/>
          <p:nvPr/>
        </p:nvSpPr>
        <p:spPr>
          <a:xfrm>
            <a:off x="6284169" y="5768465"/>
            <a:ext cx="58869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Sebastian Schnettler | Professor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Research Methods</a:t>
            </a:r>
            <a:br>
              <a:rPr lang="de-DE" dirty="0"/>
            </a:br>
            <a:r>
              <a:rPr lang="de-DE" dirty="0"/>
              <a:t>Department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Sciences | Uni Oldenburg</a:t>
            </a:r>
            <a:br>
              <a:rPr lang="de-DE" dirty="0"/>
            </a:br>
            <a:r>
              <a:rPr lang="de-DE" dirty="0"/>
              <a:t>Contact: </a:t>
            </a:r>
            <a:r>
              <a:rPr lang="de-DE" dirty="0">
                <a:hlinkClick r:id="rId2"/>
              </a:rPr>
              <a:t>sebastian.schnettler@uol.de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6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612D89-D7D0-46D8-B82B-B8617BC55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80"/>
            <a:ext cx="10515600" cy="1325563"/>
          </a:xfrm>
        </p:spPr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Stay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Loop…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761542-8DA2-4645-BE1F-3B69ECE6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894"/>
            <a:ext cx="10515600" cy="5235242"/>
          </a:xfrm>
        </p:spPr>
        <p:txBody>
          <a:bodyPr>
            <a:normAutofit lnSpcReduction="10000"/>
          </a:bodyPr>
          <a:lstStyle/>
          <a:p>
            <a:r>
              <a:rPr lang="de-DE" b="1" dirty="0"/>
              <a:t>All </a:t>
            </a:r>
            <a:r>
              <a:rPr lang="de-DE" b="1" dirty="0" err="1"/>
              <a:t>materials</a:t>
            </a:r>
            <a:r>
              <a:rPr lang="de-DE" b="1" dirty="0"/>
              <a:t> will </a:t>
            </a:r>
            <a:r>
              <a:rPr lang="de-DE" b="1" dirty="0" err="1"/>
              <a:t>be</a:t>
            </a:r>
            <a:r>
              <a:rPr lang="de-DE" b="1" dirty="0"/>
              <a:t> </a:t>
            </a:r>
            <a:r>
              <a:rPr lang="de-DE" b="1" dirty="0" err="1"/>
              <a:t>made</a:t>
            </a:r>
            <a:r>
              <a:rPr lang="de-DE" b="1" dirty="0"/>
              <a:t> </a:t>
            </a:r>
            <a:r>
              <a:rPr lang="de-DE" b="1" dirty="0" err="1"/>
              <a:t>available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>end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February</a:t>
            </a:r>
            <a:r>
              <a:rPr lang="de-DE" b="1" dirty="0"/>
              <a:t> / </a:t>
            </a:r>
            <a:r>
              <a:rPr lang="de-DE" b="1" dirty="0" err="1"/>
              <a:t>beginning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March</a:t>
            </a:r>
            <a:endParaRPr lang="de-DE" b="1" i="1" dirty="0"/>
          </a:p>
          <a:p>
            <a:pPr lvl="1"/>
            <a:r>
              <a:rPr lang="de-DE" dirty="0" err="1"/>
              <a:t>Mandatory</a:t>
            </a:r>
            <a:r>
              <a:rPr lang="de-DE" dirty="0"/>
              <a:t> </a:t>
            </a:r>
            <a:r>
              <a:rPr lang="de-DE" dirty="0" err="1"/>
              <a:t>readings</a:t>
            </a:r>
            <a:r>
              <a:rPr lang="de-DE" dirty="0"/>
              <a:t> </a:t>
            </a:r>
            <a:r>
              <a:rPr lang="de-DE" dirty="0" err="1"/>
              <a:t>prior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class</a:t>
            </a:r>
            <a:endParaRPr lang="de-DE" dirty="0"/>
          </a:p>
          <a:p>
            <a:pPr lvl="1"/>
            <a:r>
              <a:rPr lang="de-DE" dirty="0"/>
              <a:t>Details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&amp; </a:t>
            </a:r>
            <a:r>
              <a:rPr lang="de-DE" dirty="0" err="1"/>
              <a:t>paper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requirements</a:t>
            </a:r>
            <a:r>
              <a:rPr lang="de-DE" dirty="0"/>
              <a:t> (</a:t>
            </a:r>
            <a:r>
              <a:rPr lang="de-DE" dirty="0" err="1"/>
              <a:t>for</a:t>
            </a:r>
            <a:r>
              <a:rPr lang="de-DE" dirty="0"/>
              <a:t> BA &amp; MA </a:t>
            </a:r>
            <a:r>
              <a:rPr lang="de-DE" dirty="0" err="1"/>
              <a:t>students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Assignment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topics</a:t>
            </a:r>
            <a:r>
              <a:rPr lang="de-DE" dirty="0"/>
              <a:t> &amp; </a:t>
            </a:r>
            <a:r>
              <a:rPr lang="de-DE" dirty="0" err="1"/>
              <a:t>readings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student</a:t>
            </a:r>
            <a:r>
              <a:rPr lang="de-DE" dirty="0"/>
              <a:t> </a:t>
            </a:r>
            <a:r>
              <a:rPr lang="de-DE" dirty="0" err="1"/>
              <a:t>presentations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receive</a:t>
            </a:r>
            <a:r>
              <a:rPr lang="de-DE" dirty="0"/>
              <a:t> all </a:t>
            </a:r>
            <a:r>
              <a:rPr lang="de-DE" dirty="0" err="1"/>
              <a:t>materials</a:t>
            </a:r>
            <a:r>
              <a:rPr lang="de-DE" dirty="0"/>
              <a:t> and </a:t>
            </a:r>
            <a:r>
              <a:rPr lang="de-DE" dirty="0" err="1"/>
              <a:t>stay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up</a:t>
            </a:r>
            <a:r>
              <a:rPr lang="de-DE" dirty="0"/>
              <a:t>-</a:t>
            </a:r>
            <a:r>
              <a:rPr lang="de-DE" dirty="0" err="1"/>
              <a:t>to</a:t>
            </a:r>
            <a:r>
              <a:rPr lang="de-DE" dirty="0"/>
              <a:t>-date, 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b="1" dirty="0"/>
              <a:t>email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>
                <a:hlinkClick r:id="rId2"/>
              </a:rPr>
              <a:t>sebastian.schnettler@uol.de</a:t>
            </a:r>
            <a:endParaRPr lang="de-DE" dirty="0"/>
          </a:p>
          <a:p>
            <a:endParaRPr lang="de-DE" dirty="0"/>
          </a:p>
          <a:p>
            <a:r>
              <a:rPr lang="de-DE" dirty="0"/>
              <a:t>And </a:t>
            </a:r>
            <a:r>
              <a:rPr lang="de-DE" dirty="0" err="1"/>
              <a:t>register</a:t>
            </a:r>
            <a:r>
              <a:rPr lang="de-DE" dirty="0"/>
              <a:t> in </a:t>
            </a:r>
            <a:r>
              <a:rPr lang="de-DE" b="1" dirty="0"/>
              <a:t>OLAT</a:t>
            </a:r>
            <a:r>
              <a:rPr lang="de-DE" dirty="0"/>
              <a:t>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31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B0D14AE-3C8C-4C6E-A383-B8B61A26B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5070"/>
            <a:ext cx="12192000" cy="812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E740B1A-A97B-4A6C-90FB-04251FEC6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28415"/>
            <a:ext cx="3461297" cy="1325563"/>
          </a:xfrm>
        </p:spPr>
        <p:txBody>
          <a:bodyPr>
            <a:normAutofit fontScale="90000"/>
          </a:bodyPr>
          <a:lstStyle/>
          <a:p>
            <a:r>
              <a:rPr lang="de-DE" b="1" dirty="0" err="1">
                <a:solidFill>
                  <a:srgbClr val="F2E9EC"/>
                </a:solidFill>
              </a:rPr>
              <a:t>Thanks</a:t>
            </a:r>
            <a:r>
              <a:rPr lang="de-DE" b="1" dirty="0">
                <a:solidFill>
                  <a:srgbClr val="F2E9EC"/>
                </a:solidFill>
              </a:rPr>
              <a:t> </a:t>
            </a:r>
            <a:r>
              <a:rPr lang="de-DE" b="1" dirty="0" err="1">
                <a:solidFill>
                  <a:srgbClr val="F2E9EC"/>
                </a:solidFill>
              </a:rPr>
              <a:t>for</a:t>
            </a:r>
            <a:r>
              <a:rPr lang="de-DE" b="1" dirty="0">
                <a:solidFill>
                  <a:srgbClr val="F2E9EC"/>
                </a:solidFill>
              </a:rPr>
              <a:t/>
            </a:r>
            <a:br>
              <a:rPr lang="de-DE" b="1" dirty="0">
                <a:solidFill>
                  <a:srgbClr val="F2E9EC"/>
                </a:solidFill>
              </a:rPr>
            </a:br>
            <a:r>
              <a:rPr lang="de-DE" b="1" dirty="0" err="1">
                <a:solidFill>
                  <a:srgbClr val="F2E9EC"/>
                </a:solidFill>
              </a:rPr>
              <a:t>your</a:t>
            </a:r>
            <a:r>
              <a:rPr lang="de-DE" b="1" dirty="0">
                <a:solidFill>
                  <a:srgbClr val="F2E9EC"/>
                </a:solidFill>
              </a:rPr>
              <a:t> </a:t>
            </a:r>
            <a:r>
              <a:rPr lang="de-DE" b="1" dirty="0" err="1">
                <a:solidFill>
                  <a:srgbClr val="F2E9EC"/>
                </a:solidFill>
              </a:rPr>
              <a:t>interest</a:t>
            </a:r>
            <a:r>
              <a:rPr lang="de-DE" b="1" dirty="0">
                <a:solidFill>
                  <a:srgbClr val="F2E9EC"/>
                </a:solidFill>
              </a:rPr>
              <a:t>!</a:t>
            </a:r>
            <a:br>
              <a:rPr lang="de-DE" b="1" dirty="0">
                <a:solidFill>
                  <a:srgbClr val="F2E9EC"/>
                </a:solidFill>
              </a:rPr>
            </a:br>
            <a:r>
              <a:rPr lang="de-DE" b="1" dirty="0">
                <a:solidFill>
                  <a:srgbClr val="F2E9EC"/>
                </a:solidFill>
              </a:rPr>
              <a:t/>
            </a:r>
            <a:br>
              <a:rPr lang="de-DE" b="1" dirty="0">
                <a:solidFill>
                  <a:srgbClr val="F2E9EC"/>
                </a:solidFill>
              </a:rPr>
            </a:br>
            <a:r>
              <a:rPr lang="de-DE" b="1" dirty="0">
                <a:solidFill>
                  <a:srgbClr val="F2E9EC"/>
                </a:solidFill>
              </a:rPr>
              <a:t/>
            </a:r>
            <a:br>
              <a:rPr lang="de-DE" b="1" dirty="0">
                <a:solidFill>
                  <a:srgbClr val="F2E9EC"/>
                </a:solidFill>
              </a:rPr>
            </a:br>
            <a:r>
              <a:rPr lang="de-DE" b="1" dirty="0">
                <a:solidFill>
                  <a:srgbClr val="F2E9EC"/>
                </a:solidFill>
              </a:rPr>
              <a:t>Looking </a:t>
            </a:r>
            <a:r>
              <a:rPr lang="de-DE" b="1" dirty="0" err="1">
                <a:solidFill>
                  <a:srgbClr val="F2E9EC"/>
                </a:solidFill>
              </a:rPr>
              <a:t>forward</a:t>
            </a:r>
            <a:r>
              <a:rPr lang="de-DE" b="1" dirty="0">
                <a:solidFill>
                  <a:srgbClr val="F2E9EC"/>
                </a:solidFill>
              </a:rPr>
              <a:t/>
            </a:r>
            <a:br>
              <a:rPr lang="de-DE" b="1" dirty="0">
                <a:solidFill>
                  <a:srgbClr val="F2E9EC"/>
                </a:solidFill>
              </a:rPr>
            </a:br>
            <a:r>
              <a:rPr lang="de-DE" b="1" dirty="0" err="1">
                <a:solidFill>
                  <a:srgbClr val="F2E9EC"/>
                </a:solidFill>
              </a:rPr>
              <a:t>to</a:t>
            </a:r>
            <a:r>
              <a:rPr lang="de-DE" b="1" dirty="0">
                <a:solidFill>
                  <a:srgbClr val="F2E9EC"/>
                </a:solidFill>
              </a:rPr>
              <a:t> </a:t>
            </a:r>
            <a:r>
              <a:rPr lang="de-DE" b="1" dirty="0" err="1">
                <a:solidFill>
                  <a:srgbClr val="F2E9EC"/>
                </a:solidFill>
              </a:rPr>
              <a:t>seeing</a:t>
            </a:r>
            <a:r>
              <a:rPr lang="de-DE" b="1" dirty="0">
                <a:solidFill>
                  <a:srgbClr val="F2E9EC"/>
                </a:solidFill>
              </a:rPr>
              <a:t> </a:t>
            </a:r>
            <a:r>
              <a:rPr lang="de-DE" b="1" dirty="0" err="1">
                <a:solidFill>
                  <a:srgbClr val="F2E9EC"/>
                </a:solidFill>
              </a:rPr>
              <a:t>you</a:t>
            </a:r>
            <a:r>
              <a:rPr lang="de-DE" b="1" dirty="0">
                <a:solidFill>
                  <a:srgbClr val="F2E9EC"/>
                </a:solidFill>
              </a:rPr>
              <a:t/>
            </a:r>
            <a:br>
              <a:rPr lang="de-DE" b="1" dirty="0">
                <a:solidFill>
                  <a:srgbClr val="F2E9EC"/>
                </a:solidFill>
              </a:rPr>
            </a:br>
            <a:r>
              <a:rPr lang="de-DE" b="1" dirty="0">
                <a:solidFill>
                  <a:srgbClr val="F2E9EC"/>
                </a:solidFill>
              </a:rPr>
              <a:t>in </a:t>
            </a:r>
            <a:r>
              <a:rPr lang="de-DE" b="1" dirty="0" err="1">
                <a:solidFill>
                  <a:srgbClr val="F2E9EC"/>
                </a:solidFill>
              </a:rPr>
              <a:t>class</a:t>
            </a:r>
            <a:r>
              <a:rPr lang="de-DE" b="1" dirty="0">
                <a:solidFill>
                  <a:srgbClr val="F2E9EC"/>
                </a:solidFill>
              </a:rPr>
              <a:t>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833A2CA-B4B9-4D22-9377-FD3AD90D3B63}"/>
              </a:ext>
            </a:extLst>
          </p:cNvPr>
          <p:cNvSpPr txBox="1"/>
          <p:nvPr/>
        </p:nvSpPr>
        <p:spPr>
          <a:xfrm>
            <a:off x="557118" y="20346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79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D1AAAA9-757A-40F5-AD8D-3AE41C5936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296" y="4216144"/>
            <a:ext cx="2355980" cy="248087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7E8D6F9-B3C1-48B3-BF6A-80C2B0370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731"/>
            <a:ext cx="10515600" cy="1325563"/>
          </a:xfrm>
        </p:spPr>
        <p:txBody>
          <a:bodyPr/>
          <a:lstStyle/>
          <a:p>
            <a:r>
              <a:rPr lang="de-DE" b="1" dirty="0" err="1">
                <a:solidFill>
                  <a:srgbClr val="D67E10"/>
                </a:solidFill>
              </a:rPr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Course About?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4FEE8A-5B3C-41A2-8944-88815B246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60" y="1091161"/>
            <a:ext cx="5722075" cy="5939418"/>
          </a:xfrm>
        </p:spPr>
        <p:txBody>
          <a:bodyPr>
            <a:normAutofit fontScale="92500"/>
          </a:bodyPr>
          <a:lstStyle/>
          <a:p>
            <a:r>
              <a:rPr lang="en-US" dirty="0"/>
              <a:t>Sociology: explaining “social facts” by</a:t>
            </a:r>
            <a:br>
              <a:rPr lang="en-US" dirty="0"/>
            </a:br>
            <a:r>
              <a:rPr lang="en-US" dirty="0"/>
              <a:t>“social facts” alone?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Udry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1995: 1267)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/>
              <a:t>Evolved human nature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en-US" dirty="0"/>
              <a:t> social facts?</a:t>
            </a:r>
            <a:br>
              <a:rPr lang="en-US" dirty="0"/>
            </a:br>
            <a:r>
              <a:rPr lang="en-US" dirty="0"/>
              <a:t>(e.g., genes, hormones)?</a:t>
            </a:r>
          </a:p>
          <a:p>
            <a:r>
              <a:rPr lang="en-US" dirty="0"/>
              <a:t>Relevant if not “blank slate”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Locke 1849 [1690]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en-US" dirty="0"/>
              <a:t>Bringing bio explanations into soc</a:t>
            </a:r>
            <a:br>
              <a:rPr lang="en-US" dirty="0"/>
            </a:br>
            <a:r>
              <a:rPr lang="en-US" dirty="0"/>
              <a:t>(“</a:t>
            </a:r>
            <a:r>
              <a:rPr lang="en-US" dirty="0" err="1"/>
              <a:t>evol</a:t>
            </a:r>
            <a:r>
              <a:rPr lang="en-US" dirty="0"/>
              <a:t> soc”), past &amp; present:</a:t>
            </a:r>
          </a:p>
          <a:p>
            <a:pPr lvl="1"/>
            <a:r>
              <a:rPr lang="en-US" dirty="0"/>
              <a:t>Reasons for denial, engagement</a:t>
            </a:r>
          </a:p>
          <a:p>
            <a:pPr lvl="1"/>
            <a:r>
              <a:rPr lang="en-US" dirty="0"/>
              <a:t>Variety of approaches to </a:t>
            </a:r>
            <a:r>
              <a:rPr lang="en-US" dirty="0" err="1"/>
              <a:t>evol</a:t>
            </a:r>
            <a:r>
              <a:rPr lang="en-US" dirty="0"/>
              <a:t> soc</a:t>
            </a:r>
          </a:p>
          <a:p>
            <a:pPr lvl="1"/>
            <a:r>
              <a:rPr lang="en-US" dirty="0"/>
              <a:t>Interdisciplinary </a:t>
            </a:r>
            <a:r>
              <a:rPr lang="en-US" dirty="0" err="1"/>
              <a:t>biosoc</a:t>
            </a:r>
            <a:r>
              <a:rPr lang="en-US" dirty="0"/>
              <a:t> science</a:t>
            </a:r>
            <a:br>
              <a:rPr lang="en-US" dirty="0"/>
            </a:br>
            <a:r>
              <a:rPr lang="en-US" dirty="0"/>
              <a:t>of human behavior?</a:t>
            </a:r>
          </a:p>
          <a:p>
            <a:pPr lvl="1"/>
            <a:r>
              <a:rPr lang="en-US" dirty="0"/>
              <a:t>What role for sociology? </a:t>
            </a:r>
          </a:p>
          <a:p>
            <a:r>
              <a:rPr lang="en-US" dirty="0" err="1"/>
              <a:t>Evol</a:t>
            </a:r>
            <a:r>
              <a:rPr lang="en-US" dirty="0"/>
              <a:t> soc also w/ref to soc processes</a:t>
            </a:r>
            <a:br>
              <a:rPr lang="en-US" dirty="0"/>
            </a:br>
            <a:r>
              <a:rPr lang="en-US" dirty="0"/>
              <a:t>analogous to biological evolution</a:t>
            </a:r>
          </a:p>
        </p:txBody>
      </p:sp>
    </p:spTree>
    <p:extLst>
      <p:ext uri="{BB962C8B-B14F-4D97-AF65-F5344CB8AC3E}">
        <p14:creationId xmlns:p14="http://schemas.microsoft.com/office/powerpoint/2010/main" val="18543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8BAA5-A392-45CD-AFB9-80BA1B5C8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What‘s</a:t>
            </a:r>
            <a:r>
              <a:rPr lang="de-DE" dirty="0"/>
              <a:t> </a:t>
            </a:r>
            <a:r>
              <a:rPr lang="de-DE" b="1" dirty="0">
                <a:solidFill>
                  <a:srgbClr val="D67E10"/>
                </a:solidFill>
              </a:rPr>
              <a:t>„New“</a:t>
            </a:r>
            <a:r>
              <a:rPr lang="de-DE" dirty="0"/>
              <a:t> About </a:t>
            </a:r>
            <a:r>
              <a:rPr lang="de-DE" dirty="0" err="1"/>
              <a:t>Evolutionary</a:t>
            </a:r>
            <a:r>
              <a:rPr lang="de-DE" dirty="0"/>
              <a:t> </a:t>
            </a:r>
            <a:r>
              <a:rPr lang="de-DE" dirty="0" err="1"/>
              <a:t>Sociology</a:t>
            </a:r>
            <a:r>
              <a:rPr lang="de-DE" dirty="0"/>
              <a:t>?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B126FF3-17DB-4916-8D70-7D71CDF55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7" y="1813944"/>
            <a:ext cx="2695575" cy="4048125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3E0B568-8AF7-4A53-ACD6-97762409AAEF}"/>
              </a:ext>
            </a:extLst>
          </p:cNvPr>
          <p:cNvSpPr txBox="1"/>
          <p:nvPr/>
        </p:nvSpPr>
        <p:spPr>
          <a:xfrm rot="16200000">
            <a:off x="1291840" y="3339824"/>
            <a:ext cx="4940559" cy="30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de-DE" sz="105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de-DE" sz="1050" dirty="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https://images.tandf.co.uk/common/jackets/agentjpg/</a:t>
            </a:r>
            <a:r>
              <a:rPr lang="de-DE" sz="1050" dirty="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/>
            </a:r>
            <a:br>
              <a:rPr lang="de-DE" sz="1050" dirty="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</a:br>
            <a:r>
              <a:rPr lang="de-DE" sz="1050" dirty="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978081538/9780815387084.jpg</a:t>
            </a:r>
            <a:r>
              <a:rPr lang="de-DE" sz="105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sz="1050" dirty="0" err="1">
                <a:solidFill>
                  <a:schemeClr val="bg1">
                    <a:lumMod val="65000"/>
                  </a:schemeClr>
                </a:solidFill>
              </a:rPr>
              <a:t>accessed</a:t>
            </a:r>
            <a:r>
              <a:rPr lang="de-DE" sz="1050" dirty="0">
                <a:solidFill>
                  <a:schemeClr val="bg1">
                    <a:lumMod val="65000"/>
                  </a:schemeClr>
                </a:solidFill>
              </a:rPr>
              <a:t> on 22.01.2020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60D258-827E-4A5F-851B-E8224DB253AE}"/>
              </a:ext>
            </a:extLst>
          </p:cNvPr>
          <p:cNvSpPr txBox="1"/>
          <p:nvPr/>
        </p:nvSpPr>
        <p:spPr>
          <a:xfrm>
            <a:off x="838200" y="5854520"/>
            <a:ext cx="2349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schemeClr val="bg1">
                    <a:lumMod val="50000"/>
                  </a:schemeClr>
                </a:solidFill>
              </a:rPr>
              <a:t>Turner &amp; </a:t>
            </a:r>
            <a:r>
              <a:rPr lang="de-DE" sz="1200" i="1" dirty="0" err="1">
                <a:solidFill>
                  <a:schemeClr val="bg1">
                    <a:lumMod val="50000"/>
                  </a:schemeClr>
                </a:solidFill>
              </a:rPr>
              <a:t>Machalek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</a:rPr>
              <a:t> (2018)</a:t>
            </a:r>
          </a:p>
        </p:txBody>
      </p:sp>
    </p:spTree>
    <p:extLst>
      <p:ext uri="{BB962C8B-B14F-4D97-AF65-F5344CB8AC3E}">
        <p14:creationId xmlns:p14="http://schemas.microsoft.com/office/powerpoint/2010/main" val="41772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6184C-B1E2-42CA-B2BF-1E1F7CB4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>
                <a:solidFill>
                  <a:srgbClr val="D67E10"/>
                </a:solidFill>
              </a:rPr>
              <a:t>When</a:t>
            </a:r>
            <a:r>
              <a:rPr lang="de-DE" dirty="0"/>
              <a:t> Will This Class Take Place?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03267C-0D72-4EF3-AA1A-01BC279F1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Block </a:t>
            </a:r>
            <a:r>
              <a:rPr lang="de-DE" dirty="0" err="1"/>
              <a:t>seminar</a:t>
            </a:r>
            <a:endParaRPr lang="de-DE" dirty="0"/>
          </a:p>
          <a:p>
            <a:r>
              <a:rPr lang="de-DE" dirty="0"/>
              <a:t>April 14 – 17, 2020</a:t>
            </a:r>
          </a:p>
          <a:p>
            <a:r>
              <a:rPr lang="de-DE" dirty="0"/>
              <a:t>Daily </a:t>
            </a:r>
            <a:r>
              <a:rPr lang="de-DE" dirty="0" err="1"/>
              <a:t>from</a:t>
            </a:r>
            <a:r>
              <a:rPr lang="de-DE" dirty="0"/>
              <a:t> 10:15h-18:00h</a:t>
            </a:r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5B3EF9B-8DB1-4928-82DD-34B9887515BA}"/>
              </a:ext>
            </a:extLst>
          </p:cNvPr>
          <p:cNvSpPr txBox="1"/>
          <p:nvPr/>
        </p:nvSpPr>
        <p:spPr>
          <a:xfrm>
            <a:off x="1053679" y="3385097"/>
            <a:ext cx="2843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[</a:t>
            </a:r>
            <a:r>
              <a:rPr lang="de-DE" sz="2800" dirty="0" err="1"/>
              <a:t>including</a:t>
            </a:r>
            <a:r>
              <a:rPr lang="de-DE" sz="2800" dirty="0"/>
              <a:t> </a:t>
            </a:r>
            <a:r>
              <a:rPr lang="de-DE" sz="2800" dirty="0" err="1"/>
              <a:t>breaks</a:t>
            </a:r>
            <a:r>
              <a:rPr lang="de-DE" sz="28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9350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0A64B-2E0E-4DFF-999A-B5C606D7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98"/>
            <a:ext cx="10515600" cy="1325563"/>
          </a:xfrm>
        </p:spPr>
        <p:txBody>
          <a:bodyPr/>
          <a:lstStyle/>
          <a:p>
            <a:r>
              <a:rPr lang="de-DE" dirty="0" err="1"/>
              <a:t>Didactic</a:t>
            </a:r>
            <a:r>
              <a:rPr lang="de-DE" dirty="0"/>
              <a:t> Concept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01F46E1-9106-43EA-AE9F-1DAEA2D94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666926"/>
              </p:ext>
            </p:extLst>
          </p:nvPr>
        </p:nvGraphicFramePr>
        <p:xfrm>
          <a:off x="935930" y="1284957"/>
          <a:ext cx="5452759" cy="48463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618725">
                  <a:extLst>
                    <a:ext uri="{9D8B030D-6E8A-4147-A177-3AD203B41FA5}">
                      <a16:colId xmlns:a16="http://schemas.microsoft.com/office/drawing/2014/main" val="2738250607"/>
                    </a:ext>
                  </a:extLst>
                </a:gridCol>
                <a:gridCol w="2834034">
                  <a:extLst>
                    <a:ext uri="{9D8B030D-6E8A-4147-A177-3AD203B41FA5}">
                      <a16:colId xmlns:a16="http://schemas.microsoft.com/office/drawing/2014/main" val="1487004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400" cap="all" baseline="0" dirty="0"/>
                        <a:t>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kern="1200" cap="all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Goal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087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/>
                        <a:t>Lectures (1-2/</a:t>
                      </a:r>
                      <a:r>
                        <a:rPr lang="de-DE" sz="2400" dirty="0" err="1"/>
                        <a:t>day</a:t>
                      </a:r>
                      <a:r>
                        <a:rPr lang="de-DE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err="1"/>
                        <a:t>Provide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broad</a:t>
                      </a:r>
                      <a:r>
                        <a:rPr lang="de-DE" sz="2400" dirty="0"/>
                        <a:t/>
                      </a:r>
                      <a:br>
                        <a:rPr lang="de-DE" sz="2400" dirty="0"/>
                      </a:br>
                      <a:r>
                        <a:rPr lang="de-DE" sz="2400" dirty="0" err="1"/>
                        <a:t>overview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342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/>
                        <a:t>Student </a:t>
                      </a:r>
                      <a:r>
                        <a:rPr lang="de-DE" sz="2400" dirty="0" err="1"/>
                        <a:t>presentations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err="1"/>
                        <a:t>Illustrate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lecture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contents</a:t>
                      </a:r>
                      <a:r>
                        <a:rPr lang="de-DE" sz="2400" dirty="0"/>
                        <a:t> w/</a:t>
                      </a:r>
                      <a:r>
                        <a:rPr lang="de-DE" sz="2400" dirty="0" err="1"/>
                        <a:t>selected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empirical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examples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099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/>
                        <a:t>Team </a:t>
                      </a:r>
                      <a:r>
                        <a:rPr lang="de-DE" sz="2400" dirty="0" err="1"/>
                        <a:t>projects</a:t>
                      </a:r>
                      <a:endParaRPr lang="de-DE" sz="24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800" dirty="0"/>
                        <a:t>own </a:t>
                      </a:r>
                      <a:r>
                        <a:rPr lang="de-DE" sz="1800" dirty="0" err="1"/>
                        <a:t>data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collection</a:t>
                      </a:r>
                      <a:endParaRPr lang="de-DE" sz="18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800" dirty="0" err="1"/>
                        <a:t>poster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creation</a:t>
                      </a:r>
                      <a:r>
                        <a:rPr lang="de-DE" sz="1800" dirty="0"/>
                        <a:t>, </a:t>
                      </a:r>
                      <a:r>
                        <a:rPr lang="de-DE" sz="1800" dirty="0" err="1"/>
                        <a:t>presentation</a:t>
                      </a:r>
                      <a:endParaRPr lang="de-DE" sz="18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800" dirty="0" err="1"/>
                        <a:t>debate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err="1"/>
                        <a:t>Illustrate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selected</a:t>
                      </a:r>
                      <a:r>
                        <a:rPr lang="de-DE" sz="2400" dirty="0"/>
                        <a:t/>
                      </a:r>
                      <a:br>
                        <a:rPr lang="de-DE" sz="2400" dirty="0"/>
                      </a:br>
                      <a:r>
                        <a:rPr lang="de-DE" sz="2400" dirty="0" err="1"/>
                        <a:t>topics</a:t>
                      </a:r>
                      <a:r>
                        <a:rPr lang="de-DE" sz="2400" dirty="0"/>
                        <a:t> in-</a:t>
                      </a:r>
                      <a:r>
                        <a:rPr lang="de-DE" sz="2400" dirty="0" err="1"/>
                        <a:t>depth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421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2400" dirty="0" err="1"/>
                        <a:t>Discussions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Clarify, </a:t>
                      </a:r>
                      <a:r>
                        <a:rPr lang="de-DE" sz="2400" dirty="0" err="1"/>
                        <a:t>activate</a:t>
                      </a:r>
                      <a:r>
                        <a:rPr lang="de-DE" sz="2400" dirty="0"/>
                        <a:t>,</a:t>
                      </a:r>
                      <a:br>
                        <a:rPr lang="de-DE" sz="2400" dirty="0"/>
                      </a:br>
                      <a:r>
                        <a:rPr lang="de-DE" sz="2400" dirty="0" err="1"/>
                        <a:t>transfer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knowledge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466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36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6F1B66-7CDB-4301-AD1F-D47C8CF4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8073"/>
            <a:ext cx="10515600" cy="1325563"/>
          </a:xfrm>
        </p:spPr>
        <p:txBody>
          <a:bodyPr/>
          <a:lstStyle/>
          <a:p>
            <a:r>
              <a:rPr lang="de-DE" dirty="0" err="1"/>
              <a:t>Preliminary</a:t>
            </a:r>
            <a:r>
              <a:rPr lang="de-DE" dirty="0"/>
              <a:t> Course Schedule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94FBC015-0375-4AC7-983F-C7DFDD88B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271840"/>
              </p:ext>
            </p:extLst>
          </p:nvPr>
        </p:nvGraphicFramePr>
        <p:xfrm>
          <a:off x="902794" y="787233"/>
          <a:ext cx="10666660" cy="572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6665">
                  <a:extLst>
                    <a:ext uri="{9D8B030D-6E8A-4147-A177-3AD203B41FA5}">
                      <a16:colId xmlns:a16="http://schemas.microsoft.com/office/drawing/2014/main" val="2483764060"/>
                    </a:ext>
                  </a:extLst>
                </a:gridCol>
                <a:gridCol w="2666665">
                  <a:extLst>
                    <a:ext uri="{9D8B030D-6E8A-4147-A177-3AD203B41FA5}">
                      <a16:colId xmlns:a16="http://schemas.microsoft.com/office/drawing/2014/main" val="3400323098"/>
                    </a:ext>
                  </a:extLst>
                </a:gridCol>
                <a:gridCol w="2666665">
                  <a:extLst>
                    <a:ext uri="{9D8B030D-6E8A-4147-A177-3AD203B41FA5}">
                      <a16:colId xmlns:a16="http://schemas.microsoft.com/office/drawing/2014/main" val="4185636384"/>
                    </a:ext>
                  </a:extLst>
                </a:gridCol>
                <a:gridCol w="2666665">
                  <a:extLst>
                    <a:ext uri="{9D8B030D-6E8A-4147-A177-3AD203B41FA5}">
                      <a16:colId xmlns:a16="http://schemas.microsoft.com/office/drawing/2014/main" val="1402807352"/>
                    </a:ext>
                  </a:extLst>
                </a:gridCol>
              </a:tblGrid>
              <a:tr h="285604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Day 1 (Tue)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Day 2 (</a:t>
                      </a:r>
                      <a:r>
                        <a:rPr lang="de-DE" dirty="0" err="1"/>
                        <a:t>Wed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Day 3 (Thu)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Day 4 (</a:t>
                      </a:r>
                      <a:r>
                        <a:rPr lang="de-DE" dirty="0" err="1"/>
                        <a:t>Fri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917415"/>
                  </a:ext>
                </a:extLst>
              </a:tr>
              <a:tr h="761610">
                <a:tc>
                  <a:txBody>
                    <a:bodyPr/>
                    <a:lstStyle/>
                    <a:p>
                      <a:pPr algn="ctr"/>
                      <a:r>
                        <a:rPr lang="de-DE" sz="2000" b="1" cap="all" baseline="0" dirty="0" err="1"/>
                        <a:t>Introduction</a:t>
                      </a:r>
                      <a:r>
                        <a:rPr lang="de-DE" sz="2000" b="1" dirty="0"/>
                        <a:t> </a:t>
                      </a:r>
                      <a:r>
                        <a:rPr lang="de-DE" sz="2000" b="1" cap="all" baseline="0" dirty="0"/>
                        <a:t>&amp;</a:t>
                      </a:r>
                      <a:br>
                        <a:rPr lang="de-DE" sz="2000" b="1" cap="all" baseline="0" dirty="0"/>
                      </a:br>
                      <a:r>
                        <a:rPr lang="de-DE" sz="2000" b="1" cap="all" baseline="0" dirty="0" err="1"/>
                        <a:t>get-to-know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800" dirty="0"/>
                    </a:p>
                    <a:p>
                      <a:pPr algn="ctr"/>
                      <a:r>
                        <a:rPr lang="de-DE" sz="2000" b="1" cap="all" baseline="0" dirty="0" err="1"/>
                        <a:t>Lecture</a:t>
                      </a:r>
                      <a:r>
                        <a:rPr lang="de-DE" sz="2000" b="1" dirty="0"/>
                        <a:t>:</a:t>
                      </a:r>
                      <a:br>
                        <a:rPr lang="de-DE" sz="2000" b="1" dirty="0"/>
                      </a:b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Evolutionary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approaches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behavior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cap="all" baseline="0" dirty="0" err="1"/>
                        <a:t>Lecture</a:t>
                      </a:r>
                      <a:r>
                        <a:rPr lang="de-DE" sz="2000" b="1" dirty="0"/>
                        <a:t>:</a:t>
                      </a:r>
                      <a:r>
                        <a:rPr lang="de-DE" b="1" dirty="0"/>
                        <a:t/>
                      </a:r>
                      <a:br>
                        <a:rPr lang="de-DE" b="1" dirty="0"/>
                      </a:b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Hormones &amp;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behavior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cap="all" baseline="0" dirty="0" err="1"/>
                        <a:t>Lecture</a:t>
                      </a:r>
                      <a:r>
                        <a:rPr lang="de-DE" sz="2000" b="1" cap="all" baseline="0" dirty="0"/>
                        <a:t>:</a:t>
                      </a:r>
                      <a:br>
                        <a:rPr lang="de-DE" sz="2000" b="1" cap="all" baseline="0" dirty="0"/>
                      </a:b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Neurosoc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topics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8956951"/>
                  </a:ext>
                </a:extLst>
              </a:tr>
              <a:tr h="690209">
                <a:tc>
                  <a:txBody>
                    <a:bodyPr/>
                    <a:lstStyle/>
                    <a:p>
                      <a:pPr algn="ctr"/>
                      <a:r>
                        <a:rPr lang="de-DE" sz="2000" b="1" kern="1200" cap="all" baseline="0" dirty="0" err="1"/>
                        <a:t>Lecture</a:t>
                      </a:r>
                      <a:r>
                        <a:rPr lang="de-DE" sz="2000" b="1" dirty="0"/>
                        <a:t>:</a:t>
                      </a:r>
                      <a:br>
                        <a:rPr lang="de-DE" sz="2000" b="1" dirty="0"/>
                      </a:b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Evolutionary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approaches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behavior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cap="all" baseline="0" dirty="0"/>
                        <a:t>DISCUSSION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cap="all" baseline="0" dirty="0"/>
                        <a:t>DISCUSSION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cap="all" baseline="0" dirty="0"/>
                        <a:t>DISCUSSION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0019792"/>
                  </a:ext>
                </a:extLst>
              </a:tr>
              <a:tr h="690209">
                <a:tc>
                  <a:txBody>
                    <a:bodyPr/>
                    <a:lstStyle/>
                    <a:p>
                      <a:pPr algn="ctr"/>
                      <a:r>
                        <a:rPr lang="de-DE" sz="2000" b="1" cap="all" baseline="0" dirty="0"/>
                        <a:t>DISCUSSION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kern="1200" cap="all" baseline="0" dirty="0" err="1"/>
                        <a:t>Lecture</a:t>
                      </a:r>
                      <a:r>
                        <a:rPr lang="de-DE" sz="2000" b="1" dirty="0"/>
                        <a:t>:</a:t>
                      </a:r>
                      <a:br>
                        <a:rPr lang="de-DE" sz="2000" b="1" dirty="0"/>
                      </a:b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Genes,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behavior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society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cap="all" baseline="0" dirty="0"/>
                        <a:t>Team PROJECT</a:t>
                      </a:r>
                      <a:r>
                        <a:rPr lang="de-DE" sz="2000" b="1" dirty="0"/>
                        <a:t>:</a:t>
                      </a:r>
                      <a:br>
                        <a:rPr lang="de-DE" sz="2000" b="1" dirty="0"/>
                      </a:b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Poster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creation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biosoc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methods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cap="all" baseline="0" dirty="0"/>
                        <a:t>Student</a:t>
                      </a:r>
                      <a:br>
                        <a:rPr lang="de-DE" sz="2000" b="1" cap="all" baseline="0" dirty="0"/>
                      </a:br>
                      <a:r>
                        <a:rPr lang="de-DE" sz="2000" b="1" cap="all" baseline="0" dirty="0" err="1"/>
                        <a:t>Presentations</a:t>
                      </a:r>
                      <a:endParaRPr lang="de-DE" sz="2000" b="1" cap="all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1871684"/>
                  </a:ext>
                </a:extLst>
              </a:tr>
              <a:tr h="384802">
                <a:tc>
                  <a:txBody>
                    <a:bodyPr/>
                    <a:lstStyle/>
                    <a:p>
                      <a:pPr algn="ctr"/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cap="all" baseline="0" dirty="0"/>
                        <a:t>DISCUSSION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cap="all" baseline="0" dirty="0"/>
                        <a:t>DISCUSSION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cap="all" baseline="0" dirty="0"/>
                        <a:t>DISCUSSION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7486340"/>
                  </a:ext>
                </a:extLst>
              </a:tr>
              <a:tr h="6902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kern="1200" cap="all" baseline="0" dirty="0"/>
                        <a:t>Team PROJECT</a:t>
                      </a:r>
                      <a:r>
                        <a:rPr lang="de-DE" sz="2000" b="1" dirty="0"/>
                        <a:t>:</a:t>
                      </a:r>
                      <a:r>
                        <a:rPr lang="de-DE" sz="2000" dirty="0"/>
                        <a:t/>
                      </a:r>
                      <a:br>
                        <a:rPr lang="de-DE" sz="2000" dirty="0"/>
                      </a:b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analysis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cap="all" baseline="0" dirty="0"/>
                        <a:t>Student</a:t>
                      </a:r>
                      <a:br>
                        <a:rPr lang="de-DE" sz="2000" b="1" cap="all" baseline="0" dirty="0"/>
                      </a:br>
                      <a:r>
                        <a:rPr lang="de-DE" sz="2000" b="1" cap="all" baseline="0" dirty="0" err="1"/>
                        <a:t>Presentations</a:t>
                      </a:r>
                      <a:endParaRPr lang="de-DE" sz="2000" b="1" cap="all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cap="all" baseline="0" dirty="0"/>
                        <a:t>Student</a:t>
                      </a:r>
                      <a:br>
                        <a:rPr lang="de-DE" sz="2000" b="1" cap="all" baseline="0" dirty="0"/>
                      </a:br>
                      <a:r>
                        <a:rPr lang="de-DE" sz="2000" b="1" cap="all" baseline="0" dirty="0" err="1"/>
                        <a:t>Presentations</a:t>
                      </a:r>
                      <a:endParaRPr lang="de-DE" sz="2000" b="1" cap="all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kern="1200" cap="all" baseline="0" dirty="0"/>
                        <a:t>Team PROJECT</a:t>
                      </a:r>
                      <a:r>
                        <a:rPr lang="de-DE" sz="2000" b="0" kern="1200" cap="all" baseline="0" dirty="0"/>
                        <a:t>:</a:t>
                      </a:r>
                      <a:r>
                        <a:rPr lang="de-DE" sz="2000" b="1" kern="1200" cap="all" baseline="0" dirty="0"/>
                        <a:t/>
                      </a:r>
                      <a:br>
                        <a:rPr lang="de-DE" sz="2000" b="1" kern="1200" cap="all" baseline="0" dirty="0"/>
                      </a:b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Debate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about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evolutionary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4957146"/>
                  </a:ext>
                </a:extLst>
              </a:tr>
              <a:tr h="2856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b="1" cap="all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cap="all" baseline="0" dirty="0"/>
                        <a:t>DISCUSSION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cap="all" baseline="0" dirty="0"/>
                        <a:t>DISCUSSION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FINAL DISCUSSION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535518"/>
                  </a:ext>
                </a:extLst>
              </a:tr>
              <a:tr h="9045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Input &amp; </a:t>
                      </a:r>
                      <a:r>
                        <a:rPr lang="de-DE" sz="2000" dirty="0" err="1"/>
                        <a:t>discussion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for</a:t>
                      </a:r>
                      <a:r>
                        <a:rPr lang="de-DE" sz="2000" dirty="0"/>
                        <a:t> </a:t>
                      </a:r>
                      <a:r>
                        <a:rPr lang="de-DE" sz="2000" b="1" cap="all" baseline="0" dirty="0"/>
                        <a:t>final </a:t>
                      </a:r>
                      <a:r>
                        <a:rPr lang="de-DE" sz="2000" b="1" cap="all" baseline="0" dirty="0" err="1"/>
                        <a:t>paper</a:t>
                      </a:r>
                      <a:r>
                        <a:rPr lang="de-DE" sz="2000" b="1" cap="all" baseline="0" dirty="0"/>
                        <a:t> </a:t>
                      </a:r>
                      <a:r>
                        <a:rPr lang="de-DE" sz="2000" b="1" cap="all" baseline="0" dirty="0" err="1"/>
                        <a:t>projects</a:t>
                      </a:r>
                      <a:endParaRPr lang="de-DE" sz="2000" b="1" cap="all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Input &amp; </a:t>
                      </a:r>
                      <a:r>
                        <a:rPr lang="de-DE" sz="2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discussion</a:t>
                      </a:r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2000" b="1" cap="all" baseline="0" dirty="0"/>
                        <a:t>final </a:t>
                      </a:r>
                      <a:r>
                        <a:rPr lang="de-DE" sz="2000" b="1" cap="all" baseline="0" dirty="0" err="1"/>
                        <a:t>paper</a:t>
                      </a:r>
                      <a:r>
                        <a:rPr lang="de-DE" sz="2000" b="1" cap="all" baseline="0" dirty="0"/>
                        <a:t> </a:t>
                      </a:r>
                      <a:r>
                        <a:rPr lang="de-DE" sz="2000" b="1" cap="all" baseline="0" dirty="0" err="1"/>
                        <a:t>projects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Input &amp; </a:t>
                      </a:r>
                      <a:r>
                        <a:rPr lang="de-DE" sz="2000" dirty="0" err="1"/>
                        <a:t>discussion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for</a:t>
                      </a:r>
                      <a:r>
                        <a:rPr lang="de-DE" sz="2000" dirty="0"/>
                        <a:t> </a:t>
                      </a:r>
                      <a:r>
                        <a:rPr lang="de-DE" sz="2000" b="1" cap="all" baseline="0" dirty="0"/>
                        <a:t>final </a:t>
                      </a:r>
                      <a:r>
                        <a:rPr lang="de-DE" sz="2000" b="1" cap="all" baseline="0" dirty="0" err="1"/>
                        <a:t>paper</a:t>
                      </a:r>
                      <a:r>
                        <a:rPr lang="de-DE" sz="2000" b="1" cap="all" baseline="0" dirty="0"/>
                        <a:t> </a:t>
                      </a:r>
                      <a:r>
                        <a:rPr lang="de-DE" sz="2000" b="1" cap="all" baseline="0" dirty="0" err="1"/>
                        <a:t>projects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Input &amp; </a:t>
                      </a:r>
                      <a:r>
                        <a:rPr lang="de-DE" sz="2000" dirty="0" err="1"/>
                        <a:t>discussion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for</a:t>
                      </a:r>
                      <a:r>
                        <a:rPr lang="de-DE" sz="2000" dirty="0"/>
                        <a:t> </a:t>
                      </a:r>
                      <a:r>
                        <a:rPr lang="de-DE" sz="2000" b="1" cap="all" baseline="0" dirty="0"/>
                        <a:t>final </a:t>
                      </a:r>
                      <a:r>
                        <a:rPr lang="de-DE" sz="2000" b="1" cap="all" baseline="0" dirty="0" err="1"/>
                        <a:t>paper</a:t>
                      </a:r>
                      <a:r>
                        <a:rPr lang="de-DE" sz="2000" b="1" cap="all" baseline="0" dirty="0"/>
                        <a:t> </a:t>
                      </a:r>
                      <a:r>
                        <a:rPr lang="de-DE" sz="2000" b="1" cap="all" baseline="0" dirty="0" err="1"/>
                        <a:t>projects</a:t>
                      </a:r>
                      <a:endParaRPr lang="de-DE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365351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DB86CFB1-AED4-4717-9A3F-5CE3E76A47C8}"/>
              </a:ext>
            </a:extLst>
          </p:cNvPr>
          <p:cNvSpPr txBox="1"/>
          <p:nvPr/>
        </p:nvSpPr>
        <p:spPr>
          <a:xfrm>
            <a:off x="9786170" y="6488668"/>
            <a:ext cx="1847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solidFill>
                  <a:schemeClr val="bg1">
                    <a:lumMod val="50000"/>
                  </a:schemeClr>
                </a:solidFill>
              </a:rPr>
              <a:t>… </a:t>
            </a:r>
            <a:r>
              <a:rPr lang="de-DE" b="1" i="1" dirty="0" err="1">
                <a:solidFill>
                  <a:schemeClr val="bg1">
                    <a:lumMod val="50000"/>
                  </a:schemeClr>
                </a:solidFill>
              </a:rPr>
              <a:t>powered</a:t>
            </a:r>
            <a:r>
              <a:rPr lang="de-DE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b="1" i="1" dirty="0" err="1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de-DE" b="1" i="1" dirty="0">
                <a:solidFill>
                  <a:schemeClr val="bg1">
                    <a:lumMod val="50000"/>
                  </a:schemeClr>
                </a:solidFill>
              </a:rPr>
              <a:t> CG</a:t>
            </a:r>
          </a:p>
        </p:txBody>
      </p:sp>
    </p:spTree>
    <p:extLst>
      <p:ext uri="{BB962C8B-B14F-4D97-AF65-F5344CB8AC3E}">
        <p14:creationId xmlns:p14="http://schemas.microsoft.com/office/powerpoint/2010/main" val="42454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AA4E553-59C3-4A59-A72B-2854A8D47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206" y="-23928"/>
            <a:ext cx="4963093" cy="6808960"/>
          </a:xfr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3659FEB1-520C-45B7-8900-0C043D919053}"/>
              </a:ext>
            </a:extLst>
          </p:cNvPr>
          <p:cNvSpPr/>
          <p:nvPr/>
        </p:nvSpPr>
        <p:spPr>
          <a:xfrm>
            <a:off x="1029450" y="1641074"/>
            <a:ext cx="211947" cy="199836"/>
          </a:xfrm>
          <a:prstGeom prst="ellipse">
            <a:avLst/>
          </a:prstGeom>
          <a:solidFill>
            <a:srgbClr val="D67E10"/>
          </a:solidFill>
          <a:ln>
            <a:solidFill>
              <a:srgbClr val="D67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D67E10"/>
              </a:solidFill>
              <a:highlight>
                <a:srgbClr val="D67E10"/>
              </a:highlight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086121A-AF82-4451-976D-A89CA5F6678E}"/>
              </a:ext>
            </a:extLst>
          </p:cNvPr>
          <p:cNvSpPr/>
          <p:nvPr/>
        </p:nvSpPr>
        <p:spPr>
          <a:xfrm>
            <a:off x="1393797" y="6226195"/>
            <a:ext cx="211947" cy="199836"/>
          </a:xfrm>
          <a:prstGeom prst="ellipse">
            <a:avLst/>
          </a:prstGeom>
          <a:solidFill>
            <a:srgbClr val="D67E10"/>
          </a:solidFill>
          <a:ln>
            <a:solidFill>
              <a:srgbClr val="D67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D67E10"/>
              </a:solidFill>
              <a:highlight>
                <a:srgbClr val="D67E10"/>
              </a:highlight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51BE232-F06A-4A6F-801F-81F4FA018A3C}"/>
              </a:ext>
            </a:extLst>
          </p:cNvPr>
          <p:cNvSpPr/>
          <p:nvPr/>
        </p:nvSpPr>
        <p:spPr>
          <a:xfrm>
            <a:off x="1871188" y="193778"/>
            <a:ext cx="4026996" cy="6664221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4400" dirty="0">
                <a:solidFill>
                  <a:schemeClr val="tx1"/>
                </a:solidFill>
                <a:latin typeface="+mj-lt"/>
              </a:rPr>
              <a:t>About Me…</a:t>
            </a:r>
          </a:p>
          <a:p>
            <a:endParaRPr lang="de-DE" sz="20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chemeClr val="tx1"/>
                </a:solidFill>
              </a:rPr>
              <a:t>Since</a:t>
            </a:r>
            <a:r>
              <a:rPr lang="de-DE" sz="2400" b="1" dirty="0">
                <a:solidFill>
                  <a:schemeClr val="tx1"/>
                </a:solidFill>
              </a:rPr>
              <a:t> 2016</a:t>
            </a:r>
            <a:br>
              <a:rPr lang="de-DE" sz="2400" b="1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Professor </a:t>
            </a:r>
            <a:r>
              <a:rPr lang="de-DE" sz="2400" dirty="0" err="1">
                <a:solidFill>
                  <a:schemeClr val="tx1"/>
                </a:solidFill>
              </a:rPr>
              <a:t>of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Soc</a:t>
            </a:r>
            <a:r>
              <a:rPr lang="de-DE" sz="2400" dirty="0">
                <a:solidFill>
                  <a:schemeClr val="tx1"/>
                </a:solidFill>
              </a:rPr>
              <a:t> Research Methods @ U Oldenburg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1"/>
                </a:solidFill>
              </a:rPr>
              <a:t>2011-2016</a:t>
            </a:r>
            <a:br>
              <a:rPr lang="de-DE" sz="2400" b="1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Postdoc @ U Konstanz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1"/>
                </a:solidFill>
              </a:rPr>
              <a:t>Research </a:t>
            </a:r>
            <a:r>
              <a:rPr lang="de-DE" sz="2400" b="1" dirty="0" err="1">
                <a:solidFill>
                  <a:schemeClr val="tx1"/>
                </a:solidFill>
              </a:rPr>
              <a:t>areas</a:t>
            </a:r>
            <a:endParaRPr lang="de-DE" sz="2400" b="1" dirty="0">
              <a:solidFill>
                <a:schemeClr val="tx1"/>
              </a:solidFill>
            </a:endParaRP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400" dirty="0" err="1">
                <a:solidFill>
                  <a:schemeClr val="tx1"/>
                </a:solidFill>
              </a:rPr>
              <a:t>Demography</a:t>
            </a:r>
            <a:endParaRPr lang="de-DE" sz="2400" dirty="0">
              <a:solidFill>
                <a:schemeClr val="tx1"/>
              </a:solidFill>
            </a:endParaRP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400" dirty="0">
                <a:solidFill>
                  <a:schemeClr val="tx1"/>
                </a:solidFill>
              </a:rPr>
              <a:t>Family &amp; </a:t>
            </a:r>
            <a:r>
              <a:rPr lang="de-DE" sz="2400" dirty="0" err="1">
                <a:solidFill>
                  <a:schemeClr val="tx1"/>
                </a:solidFill>
              </a:rPr>
              <a:t>life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course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soc</a:t>
            </a:r>
            <a:endParaRPr lang="de-DE" sz="2400" dirty="0">
              <a:solidFill>
                <a:schemeClr val="tx1"/>
              </a:solidFill>
            </a:endParaRP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400" dirty="0">
                <a:solidFill>
                  <a:schemeClr val="tx1"/>
                </a:solidFill>
              </a:rPr>
              <a:t>Network </a:t>
            </a:r>
            <a:r>
              <a:rPr lang="de-DE" sz="2400" dirty="0" err="1">
                <a:solidFill>
                  <a:schemeClr val="tx1"/>
                </a:solidFill>
              </a:rPr>
              <a:t>science</a:t>
            </a:r>
            <a:endParaRPr lang="de-DE" sz="2400" dirty="0">
              <a:solidFill>
                <a:schemeClr val="tx1"/>
              </a:solidFill>
            </a:endParaRP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400" dirty="0" err="1">
                <a:solidFill>
                  <a:schemeClr val="tx1"/>
                </a:solidFill>
              </a:rPr>
              <a:t>Evolutionary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soc</a:t>
            </a:r>
            <a:endParaRPr lang="de-DE" sz="2400" dirty="0">
              <a:solidFill>
                <a:schemeClr val="tx1"/>
              </a:solidFill>
            </a:endParaRPr>
          </a:p>
          <a:p>
            <a:pPr lvl="1"/>
            <a:endParaRPr lang="de-DE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1"/>
                </a:solidFill>
              </a:rPr>
              <a:t>Teaching</a:t>
            </a:r>
            <a:r>
              <a:rPr lang="de-DE" sz="2400" dirty="0">
                <a:solidFill>
                  <a:schemeClr val="tx1"/>
                </a:solidFill>
              </a:rPr>
              <a:t/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 err="1">
                <a:solidFill>
                  <a:schemeClr val="tx1"/>
                </a:solidFill>
              </a:rPr>
              <a:t>mostly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statistics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methods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AA4E553-59C3-4A59-A72B-2854A8D47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206" y="-23928"/>
            <a:ext cx="4963093" cy="6808960"/>
          </a:xfr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3659FEB1-520C-45B7-8900-0C043D919053}"/>
              </a:ext>
            </a:extLst>
          </p:cNvPr>
          <p:cNvSpPr/>
          <p:nvPr/>
        </p:nvSpPr>
        <p:spPr>
          <a:xfrm>
            <a:off x="1029450" y="1641074"/>
            <a:ext cx="211947" cy="199836"/>
          </a:xfrm>
          <a:prstGeom prst="ellipse">
            <a:avLst/>
          </a:prstGeom>
          <a:solidFill>
            <a:srgbClr val="D67E10"/>
          </a:solidFill>
          <a:ln>
            <a:solidFill>
              <a:srgbClr val="D67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D67E10"/>
              </a:solidFill>
              <a:highlight>
                <a:srgbClr val="D67E10"/>
              </a:highlight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086121A-AF82-4451-976D-A89CA5F6678E}"/>
              </a:ext>
            </a:extLst>
          </p:cNvPr>
          <p:cNvSpPr/>
          <p:nvPr/>
        </p:nvSpPr>
        <p:spPr>
          <a:xfrm>
            <a:off x="1393797" y="6226195"/>
            <a:ext cx="211947" cy="199836"/>
          </a:xfrm>
          <a:prstGeom prst="ellipse">
            <a:avLst/>
          </a:prstGeom>
          <a:solidFill>
            <a:srgbClr val="D67E10"/>
          </a:solidFill>
          <a:ln>
            <a:solidFill>
              <a:srgbClr val="D67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D67E10"/>
              </a:solidFill>
              <a:highlight>
                <a:srgbClr val="D67E10"/>
              </a:highlight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51BE232-F06A-4A6F-801F-81F4FA018A3C}"/>
              </a:ext>
            </a:extLst>
          </p:cNvPr>
          <p:cNvSpPr/>
          <p:nvPr/>
        </p:nvSpPr>
        <p:spPr>
          <a:xfrm>
            <a:off x="121114" y="193778"/>
            <a:ext cx="2870368" cy="6664221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4400" dirty="0">
                <a:solidFill>
                  <a:schemeClr val="tx1"/>
                </a:solidFill>
                <a:latin typeface="+mj-lt"/>
              </a:rPr>
              <a:t>About Me…</a:t>
            </a:r>
          </a:p>
          <a:p>
            <a:endParaRPr lang="de-DE" sz="20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tx1"/>
                </a:solidFill>
              </a:rPr>
              <a:t>Married</a:t>
            </a:r>
            <a:endParaRPr lang="de-DE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tx1"/>
                </a:solidFill>
              </a:rPr>
              <a:t>Two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sons</a:t>
            </a:r>
            <a:r>
              <a:rPr lang="de-DE" sz="2400" dirty="0">
                <a:solidFill>
                  <a:schemeClr val="tx1"/>
                </a:solidFill>
              </a:rPr>
              <a:t> (1 &amp; 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tx1"/>
                </a:solidFill>
              </a:rPr>
              <a:t>Currently</a:t>
            </a:r>
            <a:r>
              <a:rPr lang="de-DE" sz="2400" dirty="0">
                <a:solidFill>
                  <a:schemeClr val="tx1"/>
                </a:solidFill>
              </a:rPr>
              <a:t> on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parental </a:t>
            </a:r>
            <a:r>
              <a:rPr lang="de-DE" sz="2400" dirty="0" err="1">
                <a:solidFill>
                  <a:schemeClr val="tx1"/>
                </a:solidFill>
              </a:rPr>
              <a:t>leave</a:t>
            </a:r>
            <a:endParaRPr lang="de-DE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Home in Berlin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5EFE620-2DA3-43F5-A135-BE7146BC9E25}"/>
              </a:ext>
            </a:extLst>
          </p:cNvPr>
          <p:cNvSpPr/>
          <p:nvPr/>
        </p:nvSpPr>
        <p:spPr>
          <a:xfrm>
            <a:off x="3718152" y="2302148"/>
            <a:ext cx="211947" cy="199836"/>
          </a:xfrm>
          <a:prstGeom prst="ellipse">
            <a:avLst/>
          </a:prstGeom>
          <a:solidFill>
            <a:srgbClr val="D67E10"/>
          </a:solidFill>
          <a:ln>
            <a:solidFill>
              <a:srgbClr val="D67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D67E10"/>
              </a:solidFill>
              <a:highlight>
                <a:srgbClr val="D67E1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779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4F3794-DBFF-44EA-A81A-08371572E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8"/>
            <a:ext cx="10515600" cy="1325563"/>
          </a:xfrm>
        </p:spPr>
        <p:txBody>
          <a:bodyPr/>
          <a:lstStyle/>
          <a:p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Class </a:t>
            </a:r>
            <a:r>
              <a:rPr lang="de-DE" dirty="0" err="1"/>
              <a:t>Credit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60209F-DE7E-4832-8CA3-63E6BC61F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174"/>
            <a:ext cx="10515600" cy="4351338"/>
          </a:xfrm>
        </p:spPr>
        <p:txBody>
          <a:bodyPr/>
          <a:lstStyle/>
          <a:p>
            <a:r>
              <a:rPr lang="de-DE" dirty="0"/>
              <a:t>Read </a:t>
            </a:r>
            <a:r>
              <a:rPr lang="de-DE" dirty="0" err="1"/>
              <a:t>assigned</a:t>
            </a:r>
            <a:r>
              <a:rPr lang="de-DE" dirty="0"/>
              <a:t> </a:t>
            </a:r>
            <a:r>
              <a:rPr lang="de-DE" dirty="0" err="1"/>
              <a:t>literature</a:t>
            </a:r>
            <a:r>
              <a:rPr lang="de-DE" dirty="0"/>
              <a:t> </a:t>
            </a:r>
            <a:r>
              <a:rPr lang="de-DE" dirty="0" err="1"/>
              <a:t>prior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class</a:t>
            </a:r>
            <a:r>
              <a:rPr lang="de-DE" dirty="0"/>
              <a:t/>
            </a:r>
            <a:br>
              <a:rPr lang="de-DE" dirty="0"/>
            </a:b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about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1-2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weeks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before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class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begins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de-DE" dirty="0" err="1"/>
              <a:t>Participate</a:t>
            </a:r>
            <a:r>
              <a:rPr lang="de-DE" dirty="0"/>
              <a:t> in </a:t>
            </a:r>
            <a:r>
              <a:rPr lang="de-DE" dirty="0" err="1"/>
              <a:t>class</a:t>
            </a:r>
            <a:r>
              <a:rPr lang="de-DE" dirty="0"/>
              <a:t> </a:t>
            </a:r>
            <a:r>
              <a:rPr lang="de-DE" dirty="0" err="1"/>
              <a:t>activities</a:t>
            </a:r>
            <a:endParaRPr lang="de-DE" dirty="0"/>
          </a:p>
          <a:p>
            <a:r>
              <a:rPr lang="de-DE" dirty="0" err="1"/>
              <a:t>Prepare</a:t>
            </a:r>
            <a:r>
              <a:rPr lang="de-DE" dirty="0"/>
              <a:t> &amp; </a:t>
            </a:r>
            <a:r>
              <a:rPr lang="de-DE" dirty="0" err="1"/>
              <a:t>give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/>
            </a:r>
            <a:br>
              <a:rPr lang="de-DE" dirty="0"/>
            </a:b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(40%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grade)</a:t>
            </a:r>
          </a:p>
          <a:p>
            <a:r>
              <a:rPr lang="de-DE" dirty="0"/>
              <a:t>Write </a:t>
            </a:r>
            <a:r>
              <a:rPr lang="de-DE" dirty="0" err="1"/>
              <a:t>paper</a:t>
            </a:r>
            <a:r>
              <a:rPr lang="de-DE" dirty="0"/>
              <a:t/>
            </a:r>
            <a:br>
              <a:rPr lang="de-DE" dirty="0"/>
            </a:b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(60%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grade)</a:t>
            </a:r>
          </a:p>
          <a:p>
            <a:pPr lvl="1">
              <a:buFont typeface="Symbol" panose="05050102010706020507" pitchFamily="18" charset="2"/>
              <a:buChar char="-"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78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Breitbild</PresentationFormat>
  <Paragraphs>108</Paragraphs>
  <Slides>11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Office</vt:lpstr>
      <vt:lpstr>The New Evolutionary Sociology</vt:lpstr>
      <vt:lpstr>What is this Course About?</vt:lpstr>
      <vt:lpstr>What‘s „New“ About Evolutionary Sociology?</vt:lpstr>
      <vt:lpstr>When Will This Class Take Place?</vt:lpstr>
      <vt:lpstr>Didactic Concept</vt:lpstr>
      <vt:lpstr>Preliminary Course Schedule</vt:lpstr>
      <vt:lpstr>PowerPoint-Präsentation</vt:lpstr>
      <vt:lpstr>PowerPoint-Präsentation</vt:lpstr>
      <vt:lpstr>Requirements for Class Credit</vt:lpstr>
      <vt:lpstr>How to Stay in the Loop…</vt:lpstr>
      <vt:lpstr>Thanks for your interest!   Looking forward to seeing you in class!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„The new evolutionary sociology“</dc:title>
  <dc:creator>Sebastian Schnettler</dc:creator>
  <cp:lastModifiedBy>Windows User</cp:lastModifiedBy>
  <cp:revision>46</cp:revision>
  <dcterms:created xsi:type="dcterms:W3CDTF">2020-01-22T10:19:17Z</dcterms:created>
  <dcterms:modified xsi:type="dcterms:W3CDTF">2020-01-24T21:35:43Z</dcterms:modified>
</cp:coreProperties>
</file>