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  <p:sldMasterId id="2147483656" r:id="rId2"/>
  </p:sldMasterIdLst>
  <p:notesMasterIdLst>
    <p:notesMasterId r:id="rId26"/>
  </p:notesMasterIdLst>
  <p:sldIdLst>
    <p:sldId id="256" r:id="rId3"/>
    <p:sldId id="274" r:id="rId4"/>
    <p:sldId id="275" r:id="rId5"/>
    <p:sldId id="276" r:id="rId6"/>
    <p:sldId id="269" r:id="rId7"/>
    <p:sldId id="270" r:id="rId8"/>
    <p:sldId id="271" r:id="rId9"/>
    <p:sldId id="265" r:id="rId10"/>
    <p:sldId id="266" r:id="rId11"/>
    <p:sldId id="267" r:id="rId12"/>
    <p:sldId id="268" r:id="rId13"/>
    <p:sldId id="272" r:id="rId14"/>
    <p:sldId id="47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474" r:id="rId23"/>
    <p:sldId id="475" r:id="rId24"/>
    <p:sldId id="27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d/18SACM9OeKVC7TiifHOj832RcZZD3LrSE/p/1Mq6YBuuAaOnr88v3IbYVjyOSYJRx8HZh/edit" TargetMode="External"/><Relationship Id="rId3" Type="http://schemas.openxmlformats.org/officeDocument/2006/relationships/hyperlink" Target="https://sites.google.com/d/18SACM9OeKVC7TiifHOj832RcZZD3LrSE/p/1CLNiHTDh4WEI05ubnm7PgEJcsE1h8fh1/edit" TargetMode="External"/><Relationship Id="rId7" Type="http://schemas.openxmlformats.org/officeDocument/2006/relationships/hyperlink" Target="https://sites.google.com/d/18SACM9OeKVC7TiifHOj832RcZZD3LrSE/p/11Xqav6Rsf-Xxm-W7A2IG2dioAlQkM2Uu/edi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ites.google.com/d/18SACM9OeKVC7TiifHOj832RcZZD3LrSE/p/1yX3QZ7hSQ5UMuW6StrHB6Gx2pky2pJKg/edit" TargetMode="External"/><Relationship Id="rId11" Type="http://schemas.openxmlformats.org/officeDocument/2006/relationships/hyperlink" Target="https://sites.google.com/d/18SACM9OeKVC7TiifHOj832RcZZD3LrSE/p/1xP7R9iG2tRj-duSz2ckZZ0cQcyM554tF/edit" TargetMode="External"/><Relationship Id="rId5" Type="http://schemas.openxmlformats.org/officeDocument/2006/relationships/hyperlink" Target="https://sites.google.com/d/18SACM9OeKVC7TiifHOj832RcZZD3LrSE/p/1k8d58GMXMg4ZS4TBin54g5KG5lKBP3jE/edit" TargetMode="External"/><Relationship Id="rId10" Type="http://schemas.openxmlformats.org/officeDocument/2006/relationships/hyperlink" Target="https://sites.google.com/d/18SACM9OeKVC7TiifHOj832RcZZD3LrSE/p/1JuFUV5Ry1JmYZAJpvx3GYTgIx0T006yr/edit" TargetMode="External"/><Relationship Id="rId4" Type="http://schemas.openxmlformats.org/officeDocument/2006/relationships/hyperlink" Target="https://sites.google.com/d/18SACM9OeKVC7TiifHOj832RcZZD3LrSE/p/1UOw3-Kg6Bwjzr2qQP3Q80L7bTwHXAIFg/edit" TargetMode="External"/><Relationship Id="rId9" Type="http://schemas.openxmlformats.org/officeDocument/2006/relationships/hyperlink" Target="https://sites.google.com/d/18SACM9OeKVC7TiifHOj832RcZZD3LrSE/p/1SmmniX5ENS6QM4B5lAOb6baTkC97atUv/edi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2f1237e0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32f1237e0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36838-5103-CC47-A7DD-0FB84C63ED3E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75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a9c19e77f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a9c19e77f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a9c19e77fd_1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1abe29a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101abe29a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01abe29a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61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1abe29a3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01abe29a3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8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abe29a3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01abe29a3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7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f2ebdf9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f2ebdf9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7f2ebdf9b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9c19e77f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9c19e77f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a9c19e77fd_1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29485bd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29485bd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a29485bd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5709476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5709476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appropriate and clear definitions of AI and digital technology</a:t>
            </a:r>
            <a:endParaRPr sz="3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a regulatory framework and enforcement mechanisms for AI</a:t>
            </a:r>
            <a:endParaRPr sz="1500" u="sng">
              <a:solidFill>
                <a:srgbClr val="0065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Establish a European Agency for Artificial Intelligence</a:t>
            </a:r>
            <a:endParaRPr sz="1500" u="sng">
              <a:solidFill>
                <a:srgbClr val="0065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Establish Role of AI (Ethics) Officer in Organisations</a:t>
            </a:r>
            <a:endParaRPr sz="3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baseline model for AI Impact Assessments</a:t>
            </a:r>
            <a:endParaRPr sz="3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Promote Ethics by Design for researchers</a:t>
            </a:r>
            <a:endParaRPr sz="3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training and education pathways that include ethics and human rights in AI</a:t>
            </a: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u="sng">
              <a:solidFill>
                <a:srgbClr val="0065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Include research findings on AI ethics in standardisation</a:t>
            </a:r>
            <a:endParaRPr sz="1500" u="sng">
              <a:solidFill>
                <a:srgbClr val="0065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rgbClr val="00658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Undertake security analysis for machine learning systems</a:t>
            </a:r>
            <a:endParaRPr/>
          </a:p>
        </p:txBody>
      </p:sp>
      <p:sp>
        <p:nvSpPr>
          <p:cNvPr id="285" name="Google Shape;285;ga57094765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7ac6f56c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d7ac6f56c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d7ac6f56c4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195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70"/>
            <a:ext cx="4629150" cy="3655219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3"/>
            </a:lvl3pPr>
            <a:lvl4pPr>
              <a:defRPr sz="1219"/>
            </a:lvl4pPr>
            <a:lvl5pPr>
              <a:defRPr sz="1219"/>
            </a:lvl5pPr>
            <a:lvl6pPr>
              <a:defRPr sz="1219"/>
            </a:lvl6pPr>
            <a:lvl7pPr>
              <a:defRPr sz="1219"/>
            </a:lvl7pPr>
            <a:lvl8pPr>
              <a:defRPr sz="1219"/>
            </a:lvl8pPr>
            <a:lvl9pPr>
              <a:defRPr sz="1219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75"/>
            </a:lvl1pPr>
            <a:lvl2pPr marL="278606" indent="0">
              <a:buNone/>
              <a:defRPr sz="854"/>
            </a:lvl2pPr>
            <a:lvl3pPr marL="557213" indent="0">
              <a:buNone/>
              <a:defRPr sz="731"/>
            </a:lvl3pPr>
            <a:lvl4pPr marL="835819" indent="0">
              <a:buNone/>
              <a:defRPr sz="610"/>
            </a:lvl4pPr>
            <a:lvl5pPr marL="1114425" indent="0">
              <a:buNone/>
              <a:defRPr sz="610"/>
            </a:lvl5pPr>
            <a:lvl6pPr marL="1393031" indent="0">
              <a:buNone/>
              <a:defRPr sz="610"/>
            </a:lvl6pPr>
            <a:lvl7pPr marL="1671638" indent="0">
              <a:buNone/>
              <a:defRPr sz="610"/>
            </a:lvl7pPr>
            <a:lvl8pPr marL="1950244" indent="0">
              <a:buNone/>
              <a:defRPr sz="610"/>
            </a:lvl8pPr>
            <a:lvl9pPr marL="2228850" indent="0">
              <a:buNone/>
              <a:defRPr sz="61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195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950"/>
            </a:lvl1pPr>
            <a:lvl2pPr marL="278606" indent="0">
              <a:buNone/>
              <a:defRPr sz="1706"/>
            </a:lvl2pPr>
            <a:lvl3pPr marL="557213" indent="0">
              <a:buNone/>
              <a:defRPr sz="1463"/>
            </a:lvl3pPr>
            <a:lvl4pPr marL="835819" indent="0">
              <a:buNone/>
              <a:defRPr sz="1219"/>
            </a:lvl4pPr>
            <a:lvl5pPr marL="1114425" indent="0">
              <a:buNone/>
              <a:defRPr sz="1219"/>
            </a:lvl5pPr>
            <a:lvl6pPr marL="1393031" indent="0">
              <a:buNone/>
              <a:defRPr sz="1219"/>
            </a:lvl6pPr>
            <a:lvl7pPr marL="1671638" indent="0">
              <a:buNone/>
              <a:defRPr sz="1219"/>
            </a:lvl7pPr>
            <a:lvl8pPr marL="1950244" indent="0">
              <a:buNone/>
              <a:defRPr sz="1219"/>
            </a:lvl8pPr>
            <a:lvl9pPr marL="2228850" indent="0">
              <a:buNone/>
              <a:defRPr sz="1219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75"/>
            </a:lvl1pPr>
            <a:lvl2pPr marL="278606" indent="0">
              <a:buNone/>
              <a:defRPr sz="854"/>
            </a:lvl2pPr>
            <a:lvl3pPr marL="557213" indent="0">
              <a:buNone/>
              <a:defRPr sz="731"/>
            </a:lvl3pPr>
            <a:lvl4pPr marL="835819" indent="0">
              <a:buNone/>
              <a:defRPr sz="610"/>
            </a:lvl4pPr>
            <a:lvl5pPr marL="1114425" indent="0">
              <a:buNone/>
              <a:defRPr sz="610"/>
            </a:lvl5pPr>
            <a:lvl6pPr marL="1393031" indent="0">
              <a:buNone/>
              <a:defRPr sz="610"/>
            </a:lvl6pPr>
            <a:lvl7pPr marL="1671638" indent="0">
              <a:buNone/>
              <a:defRPr sz="610"/>
            </a:lvl7pPr>
            <a:lvl8pPr marL="1950244" indent="0">
              <a:buNone/>
              <a:defRPr sz="610"/>
            </a:lvl8pPr>
            <a:lvl9pPr marL="2228850" indent="0">
              <a:buNone/>
              <a:defRPr sz="61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&amp; Bulle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Title"/>
          <p:cNvSpPr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Slide Title</a:t>
            </a:r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2438" y="889860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51519">
              <a:lnSpc>
                <a:spcPct val="100000"/>
              </a:lnSpc>
              <a:spcBef>
                <a:spcPts val="0"/>
              </a:spcBef>
              <a:buSzTx/>
              <a:buNone/>
              <a:defRPr sz="1676" b="1"/>
            </a:lvl1pPr>
          </a:lstStyle>
          <a:p>
            <a:pPr>
              <a:defRPr/>
            </a:pPr>
            <a:r>
              <a:t>Slide Subtitle</a:t>
            </a:r>
          </a:p>
        </p:txBody>
      </p:sp>
      <p:sp>
        <p:nvSpPr>
          <p:cNvPr id="6" name="Body Level One…"/>
          <p:cNvSpPr>
            <a:spLocks noGrp="1"/>
          </p:cNvSpPr>
          <p:nvPr>
            <p:ph type="body" idx="1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Slide bullet text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4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835696" y="205978"/>
            <a:ext cx="685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65" y="64889"/>
            <a:ext cx="77152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763688" y="205978"/>
            <a:ext cx="692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119060"/>
            <a:ext cx="77152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1284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Innehåll med bild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600"/>
              </a:buClr>
              <a:buSzPts val="1500"/>
              <a:buFont typeface="Arial"/>
              <a:buChar char="●"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-5330"/>
            <a:ext cx="4572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/>
            </a:lvl1pPr>
            <a:lvl2pPr marL="0" lvl="1" indent="0" algn="ctr" rtl="0">
              <a:spcBef>
                <a:spcPts val="0"/>
              </a:spcBef>
              <a:buNone/>
              <a:defRPr sz="1100"/>
            </a:lvl2pPr>
            <a:lvl3pPr marL="0" lvl="2" indent="0" algn="ctr" rtl="0">
              <a:spcBef>
                <a:spcPts val="0"/>
              </a:spcBef>
              <a:buNone/>
              <a:defRPr sz="1100"/>
            </a:lvl3pPr>
            <a:lvl4pPr marL="0" lvl="3" indent="0" algn="ctr" rtl="0">
              <a:spcBef>
                <a:spcPts val="0"/>
              </a:spcBef>
              <a:buNone/>
              <a:defRPr sz="1100"/>
            </a:lvl4pPr>
            <a:lvl5pPr marL="0" lvl="4" indent="0" algn="ctr" rtl="0">
              <a:spcBef>
                <a:spcPts val="0"/>
              </a:spcBef>
              <a:buNone/>
              <a:defRPr sz="1100"/>
            </a:lvl5pPr>
            <a:lvl6pPr marL="0" lvl="5" indent="0" algn="ctr" rtl="0">
              <a:spcBef>
                <a:spcPts val="0"/>
              </a:spcBef>
              <a:buNone/>
              <a:defRPr sz="1100"/>
            </a:lvl6pPr>
            <a:lvl7pPr marL="0" lvl="6" indent="0" algn="ctr" rtl="0">
              <a:spcBef>
                <a:spcPts val="0"/>
              </a:spcBef>
              <a:buNone/>
              <a:defRPr sz="1100"/>
            </a:lvl7pPr>
            <a:lvl8pPr marL="0" lvl="7" indent="0" algn="ctr" rtl="0">
              <a:spcBef>
                <a:spcPts val="0"/>
              </a:spcBef>
              <a:buNone/>
              <a:defRPr sz="1100"/>
            </a:lvl8pPr>
            <a:lvl9pPr marL="0" lvl="8" indent="0" algn="ctr" rtl="0">
              <a:spcBef>
                <a:spcPts val="0"/>
              </a:spcBef>
              <a:buNone/>
              <a:defRPr sz="11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09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Trebuchet M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28651" y="1369218"/>
            <a:ext cx="7886700" cy="2894807"/>
          </a:xfrm>
        </p:spPr>
        <p:txBody>
          <a:bodyPr/>
          <a:lstStyle>
            <a:lvl1pPr>
              <a:defRPr>
                <a:latin typeface="Trebuchet MS"/>
              </a:defRPr>
            </a:lvl1pPr>
            <a:lvl2pPr>
              <a:defRPr>
                <a:latin typeface="Trebuchet MS"/>
              </a:defRPr>
            </a:lvl2pPr>
            <a:lvl3pPr>
              <a:defRPr>
                <a:latin typeface="Trebuchet MS"/>
              </a:defRPr>
            </a:lvl3pPr>
            <a:lvl4pPr>
              <a:defRPr>
                <a:latin typeface="Trebuchet MS"/>
              </a:defRPr>
            </a:lvl4pPr>
            <a:lvl5pPr>
              <a:defRPr>
                <a:latin typeface="Trebuchet MS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13" descr="Text,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4682710"/>
            <a:ext cx="1123950" cy="440351"/>
          </a:xfrm>
          <a:prstGeom prst="rect">
            <a:avLst/>
          </a:prstGeom>
        </p:spPr>
      </p:pic>
      <p:pic>
        <p:nvPicPr>
          <p:cNvPr id="7" name="Picture 9" descr="Text&#10;&#10;Description automatically generated"/>
          <p:cNvPicPr>
            <a:picLocks noChangeAspect="1"/>
          </p:cNvPicPr>
          <p:nvPr userDrawn="1"/>
        </p:nvPicPr>
        <p:blipFill>
          <a:blip r:embed="rId3"/>
          <a:srcRect l="-5250" t="-17322" r="-5498" b="-17322"/>
          <a:stretch/>
        </p:blipFill>
        <p:spPr bwMode="auto">
          <a:xfrm>
            <a:off x="1033154" y="4682710"/>
            <a:ext cx="1914895" cy="44035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5"/>
            <a:ext cx="7886700" cy="2139553"/>
          </a:xfrm>
        </p:spPr>
        <p:txBody>
          <a:bodyPr anchor="b"/>
          <a:lstStyle>
            <a:lvl1pPr>
              <a:defRPr sz="3656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1pPr>
            <a:lvl2pPr marL="278606" indent="0">
              <a:buNone/>
              <a:defRPr sz="1219">
                <a:solidFill>
                  <a:schemeClr val="tx1">
                    <a:tint val="75000"/>
                  </a:schemeClr>
                </a:solidFill>
              </a:defRPr>
            </a:lvl2pPr>
            <a:lvl3pPr marL="557213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3pPr>
            <a:lvl4pPr marL="83581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42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303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63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244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85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9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9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2" y="273845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606" indent="0">
              <a:buNone/>
              <a:defRPr sz="1219" b="1"/>
            </a:lvl2pPr>
            <a:lvl3pPr marL="557213" indent="0">
              <a:buNone/>
              <a:defRPr sz="1097" b="1"/>
            </a:lvl3pPr>
            <a:lvl4pPr marL="835819" indent="0">
              <a:buNone/>
              <a:defRPr sz="975" b="1"/>
            </a:lvl4pPr>
            <a:lvl5pPr marL="1114425" indent="0">
              <a:buNone/>
              <a:defRPr sz="975" b="1"/>
            </a:lvl5pPr>
            <a:lvl6pPr marL="1393031" indent="0">
              <a:buNone/>
              <a:defRPr sz="975" b="1"/>
            </a:lvl6pPr>
            <a:lvl7pPr marL="1671638" indent="0">
              <a:buNone/>
              <a:defRPr sz="975" b="1"/>
            </a:lvl7pPr>
            <a:lvl8pPr marL="1950244" indent="0">
              <a:buNone/>
              <a:defRPr sz="975" b="1"/>
            </a:lvl8pPr>
            <a:lvl9pPr marL="2228850" indent="0">
              <a:buNone/>
              <a:defRPr sz="975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606" indent="0">
              <a:buNone/>
              <a:defRPr sz="1219" b="1"/>
            </a:lvl2pPr>
            <a:lvl3pPr marL="557213" indent="0">
              <a:buNone/>
              <a:defRPr sz="1097" b="1"/>
            </a:lvl3pPr>
            <a:lvl4pPr marL="835819" indent="0">
              <a:buNone/>
              <a:defRPr sz="975" b="1"/>
            </a:lvl4pPr>
            <a:lvl5pPr marL="1114425" indent="0">
              <a:buNone/>
              <a:defRPr sz="975" b="1"/>
            </a:lvl5pPr>
            <a:lvl6pPr marL="1393031" indent="0">
              <a:buNone/>
              <a:defRPr sz="975" b="1"/>
            </a:lvl6pPr>
            <a:lvl7pPr marL="1671638" indent="0">
              <a:buNone/>
              <a:defRPr sz="975" b="1"/>
            </a:lvl7pPr>
            <a:lvl8pPr marL="1950244" indent="0">
              <a:buNone/>
              <a:defRPr sz="975" b="1"/>
            </a:lvl8pPr>
            <a:lvl9pPr marL="2228850" indent="0">
              <a:buNone/>
              <a:defRPr sz="975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899520" y="4693723"/>
            <a:ext cx="2664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Union’s Horizon 2020 research and innovation programme  under grant agreement no. 786641</a:t>
            </a: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520" y="4704072"/>
            <a:ext cx="486000" cy="3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8344" y="4650141"/>
            <a:ext cx="1006502" cy="43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3551"/>
            </a:gs>
            <a:gs pos="59000">
              <a:srgbClr val="0E4441"/>
            </a:gs>
            <a:gs pos="70000">
              <a:srgbClr val="0E483D"/>
            </a:gs>
            <a:gs pos="79000">
              <a:srgbClr val="0E4D38"/>
            </a:gs>
            <a:gs pos="86000">
              <a:srgbClr val="0E5034"/>
            </a:gs>
            <a:gs pos="93000">
              <a:schemeClr val="accent4">
                <a:lumMod val="60000"/>
              </a:schemeClr>
            </a:gs>
            <a:gs pos="98000">
              <a:schemeClr val="accent4">
                <a:lumMod val="60000"/>
              </a:schemeClr>
            </a:gs>
            <a:gs pos="100000">
              <a:srgbClr val="D1F40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854">
                <a:solidFill>
                  <a:schemeClr val="bg2">
                    <a:lumMod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B4194799-2ED6-0749-A005-C4D992C7D2B9}" type="datetime3">
              <a:rPr lang="en-US"/>
              <a:t>25 October 2022</a:t>
            </a:fld>
            <a:r>
              <a:rPr lang="en-US"/>
              <a:t>           </a:t>
            </a:r>
            <a:fld id="{4854181D-6920-4594-9A5D-6CE56DC9F8B2}" type="slidenum">
              <a:rPr lang="en-US"/>
              <a:t>‹#›</a:t>
            </a:fld>
            <a:endParaRPr lang="en-US"/>
          </a:p>
        </p:txBody>
      </p:sp>
      <p:pic>
        <p:nvPicPr>
          <p:cNvPr id="7" name="Picture 7" descr="Text, logo&#10;&#10;Description automatically generated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" y="4682710"/>
            <a:ext cx="1123950" cy="440351"/>
          </a:xfrm>
          <a:prstGeom prst="rect">
            <a:avLst/>
          </a:prstGeom>
        </p:spPr>
      </p:pic>
      <p:pic>
        <p:nvPicPr>
          <p:cNvPr id="8" name="Picture 8" descr="Text&#10;&#10;Description automatically generated"/>
          <p:cNvPicPr>
            <a:picLocks noChangeAspect="1"/>
          </p:cNvPicPr>
          <p:nvPr userDrawn="1"/>
        </p:nvPicPr>
        <p:blipFill>
          <a:blip r:embed="rId14"/>
          <a:srcRect l="-5250" t="-17322" r="-5498" b="-17322"/>
          <a:stretch/>
        </p:blipFill>
        <p:spPr bwMode="auto">
          <a:xfrm>
            <a:off x="1033154" y="4682710"/>
            <a:ext cx="1914895" cy="4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557213">
        <a:lnSpc>
          <a:spcPct val="90000"/>
        </a:lnSpc>
        <a:spcBef>
          <a:spcPts val="0"/>
        </a:spcBef>
        <a:buNone/>
        <a:defRPr sz="2438">
          <a:solidFill>
            <a:schemeClr val="bg1"/>
          </a:solidFill>
          <a:latin typeface="Trebuchet MS"/>
          <a:ea typeface="+mj-ea"/>
          <a:cs typeface="+mj-cs"/>
        </a:defRPr>
      </a:lvl1pPr>
    </p:titleStyle>
    <p:bodyStyle>
      <a:lvl1pPr marL="139304" indent="-139304" algn="l" defTabSz="557213">
        <a:lnSpc>
          <a:spcPct val="90000"/>
        </a:lnSpc>
        <a:spcBef>
          <a:spcPts val="610"/>
        </a:spcBef>
        <a:buFont typeface="Arial"/>
        <a:buChar char="•"/>
        <a:defRPr sz="1706">
          <a:solidFill>
            <a:schemeClr val="bg1"/>
          </a:solidFill>
          <a:latin typeface="Trebuchet MS"/>
          <a:ea typeface="+mn-ea"/>
          <a:cs typeface="+mn-cs"/>
        </a:defRPr>
      </a:lvl1pPr>
      <a:lvl2pPr marL="417910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463">
          <a:solidFill>
            <a:schemeClr val="bg1"/>
          </a:solidFill>
          <a:latin typeface="Trebuchet MS"/>
          <a:ea typeface="+mn-ea"/>
          <a:cs typeface="+mn-cs"/>
        </a:defRPr>
      </a:lvl2pPr>
      <a:lvl3pPr marL="696516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219">
          <a:solidFill>
            <a:schemeClr val="bg1"/>
          </a:solidFill>
          <a:latin typeface="Trebuchet MS"/>
          <a:ea typeface="+mn-ea"/>
          <a:cs typeface="+mn-cs"/>
        </a:defRPr>
      </a:lvl3pPr>
      <a:lvl4pPr marL="975122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bg1"/>
          </a:solidFill>
          <a:latin typeface="Trebuchet MS"/>
          <a:ea typeface="+mn-ea"/>
          <a:cs typeface="+mn-cs"/>
        </a:defRPr>
      </a:lvl4pPr>
      <a:lvl5pPr marL="1253729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bg1"/>
          </a:solidFill>
          <a:latin typeface="Trebuchet MS"/>
          <a:ea typeface="+mn-ea"/>
          <a:cs typeface="+mn-cs"/>
        </a:defRPr>
      </a:lvl5pPr>
      <a:lvl6pPr marL="1532335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tx1"/>
          </a:solidFill>
          <a:latin typeface="+mn-lt"/>
          <a:ea typeface="+mn-ea"/>
          <a:cs typeface="+mn-cs"/>
        </a:defRPr>
      </a:lvl6pPr>
      <a:lvl7pPr marL="1810941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tx1"/>
          </a:solidFill>
          <a:latin typeface="+mn-lt"/>
          <a:ea typeface="+mn-ea"/>
          <a:cs typeface="+mn-cs"/>
        </a:defRPr>
      </a:lvl7pPr>
      <a:lvl8pPr marL="2089547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tx1"/>
          </a:solidFill>
          <a:latin typeface="+mn-lt"/>
          <a:ea typeface="+mn-ea"/>
          <a:cs typeface="+mn-cs"/>
        </a:defRPr>
      </a:lvl8pPr>
      <a:lvl9pPr marL="2368154" indent="-139304" algn="l" defTabSz="557213">
        <a:lnSpc>
          <a:spcPct val="90000"/>
        </a:lnSpc>
        <a:spcBef>
          <a:spcPts val="304"/>
        </a:spcBef>
        <a:buFont typeface="Arial"/>
        <a:buChar char="•"/>
        <a:defRPr sz="109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1pPr>
      <a:lvl2pPr marL="278606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2pPr>
      <a:lvl3pPr marL="557213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3pPr>
      <a:lvl4pPr marL="835819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5pPr>
      <a:lvl6pPr marL="1393031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6pPr>
      <a:lvl7pPr marL="1671638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7pPr>
      <a:lvl8pPr marL="1950244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7213">
        <a:defRPr sz="1097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705/1jais.0030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brainproject.eu/en/social-ethical-reflective/" TargetMode="External"/><Relationship Id="rId7" Type="http://schemas.openxmlformats.org/officeDocument/2006/relationships/hyperlink" Target="https://ebrains.eu/ethics-and-society-vision/" TargetMode="External"/><Relationship Id="rId2" Type="http://schemas.openxmlformats.org/officeDocument/2006/relationships/hyperlink" Target="https://doi.org/10.1080/23299460.2021.195561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thicsdialogues.eu/" TargetMode="External"/><Relationship Id="rId5" Type="http://schemas.openxmlformats.org/officeDocument/2006/relationships/hyperlink" Target="https://ebrains.eu/terms" TargetMode="External"/><Relationship Id="rId4" Type="http://schemas.openxmlformats.org/officeDocument/2006/relationships/hyperlink" Target="https://www.humanbrainproject.eu/en/education/participatecollaborate/curriculum/online-course/research-ethics-societal-impac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%2F978-3-030-69978-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enna-project.eu/digitalAssets/915/c_915554-l_1-k_sienna-ethics-by-design-and-ethics-of-use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/>
        </p:nvSpPr>
        <p:spPr>
          <a:xfrm>
            <a:off x="1570900" y="3947350"/>
            <a:ext cx="5633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Prof. Bernd Carsten STAHL, University of Nottingham, UK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25.10.2022; Life in Academia, Oldenburg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966050" y="2099256"/>
            <a:ext cx="6542400" cy="151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dirty="0">
                <a:solidFill>
                  <a:schemeClr val="accent1"/>
                </a:solidFill>
              </a:rPr>
              <a:t>Ethics and Reflexivity in Computing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/>
          <p:nvPr/>
        </p:nvSpPr>
        <p:spPr>
          <a:xfrm>
            <a:off x="2832925" y="357375"/>
            <a:ext cx="2080404" cy="794502"/>
          </a:xfrm>
          <a:prstGeom prst="flowChartTerminator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Delimitation of the ecosystem</a:t>
            </a:r>
            <a:endParaRPr sz="1600"/>
          </a:p>
        </p:txBody>
      </p:sp>
      <p:sp>
        <p:nvSpPr>
          <p:cNvPr id="254" name="Google Shape;254;p18"/>
          <p:cNvSpPr/>
          <p:nvPr/>
        </p:nvSpPr>
        <p:spPr>
          <a:xfrm>
            <a:off x="132100" y="2038600"/>
            <a:ext cx="2080404" cy="79450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Requirements for interventions</a:t>
            </a:r>
            <a:endParaRPr sz="1600"/>
          </a:p>
        </p:txBody>
      </p:sp>
      <p:sp>
        <p:nvSpPr>
          <p:cNvPr id="255" name="Google Shape;255;p18"/>
          <p:cNvSpPr/>
          <p:nvPr/>
        </p:nvSpPr>
        <p:spPr>
          <a:xfrm>
            <a:off x="2832925" y="2038600"/>
            <a:ext cx="2080404" cy="794502"/>
          </a:xfrm>
          <a:prstGeom prst="flowChartTermina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Knowledge base</a:t>
            </a:r>
            <a:endParaRPr sz="1600"/>
          </a:p>
        </p:txBody>
      </p:sp>
      <p:sp>
        <p:nvSpPr>
          <p:cNvPr id="256" name="Google Shape;256;p18"/>
          <p:cNvSpPr/>
          <p:nvPr/>
        </p:nvSpPr>
        <p:spPr>
          <a:xfrm>
            <a:off x="2832925" y="3719825"/>
            <a:ext cx="2080404" cy="794502"/>
          </a:xfrm>
          <a:prstGeom prst="flowChartTermina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Ecosystems governance</a:t>
            </a:r>
            <a:endParaRPr sz="1600"/>
          </a:p>
        </p:txBody>
      </p:sp>
      <p:sp>
        <p:nvSpPr>
          <p:cNvPr id="257" name="Google Shape;257;p18"/>
          <p:cNvSpPr/>
          <p:nvPr/>
        </p:nvSpPr>
        <p:spPr>
          <a:xfrm>
            <a:off x="6169025" y="75975"/>
            <a:ext cx="2080404" cy="364176"/>
          </a:xfrm>
          <a:prstGeom prst="flowChartTerminator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Geographical</a:t>
            </a:r>
            <a:endParaRPr sz="1600"/>
          </a:p>
        </p:txBody>
      </p:sp>
      <p:sp>
        <p:nvSpPr>
          <p:cNvPr id="258" name="Google Shape;258;p18"/>
          <p:cNvSpPr/>
          <p:nvPr/>
        </p:nvSpPr>
        <p:spPr>
          <a:xfrm>
            <a:off x="6169025" y="502716"/>
            <a:ext cx="2080404" cy="364176"/>
          </a:xfrm>
          <a:prstGeom prst="flowChartTerminator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Conceptual </a:t>
            </a:r>
            <a:endParaRPr sz="1600"/>
          </a:p>
        </p:txBody>
      </p:sp>
      <p:sp>
        <p:nvSpPr>
          <p:cNvPr id="259" name="Google Shape;259;p18"/>
          <p:cNvSpPr/>
          <p:nvPr/>
        </p:nvSpPr>
        <p:spPr>
          <a:xfrm>
            <a:off x="6169025" y="929456"/>
            <a:ext cx="2080404" cy="364176"/>
          </a:xfrm>
          <a:prstGeom prst="flowChartTerminator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Technical</a:t>
            </a:r>
            <a:endParaRPr sz="1600"/>
          </a:p>
        </p:txBody>
      </p:sp>
      <p:sp>
        <p:nvSpPr>
          <p:cNvPr id="260" name="Google Shape;260;p18"/>
          <p:cNvSpPr/>
          <p:nvPr/>
        </p:nvSpPr>
        <p:spPr>
          <a:xfrm>
            <a:off x="6169025" y="3361874"/>
            <a:ext cx="2080404" cy="391986"/>
          </a:xfrm>
          <a:prstGeom prst="flowChartTermina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Adaptive governance</a:t>
            </a: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6169025" y="3814092"/>
            <a:ext cx="2080404" cy="391986"/>
          </a:xfrm>
          <a:prstGeom prst="flowChartTermina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Flexibility	</a:t>
            </a:r>
            <a:endParaRPr sz="1600"/>
          </a:p>
        </p:txBody>
      </p:sp>
      <p:sp>
        <p:nvSpPr>
          <p:cNvPr id="262" name="Google Shape;262;p18"/>
          <p:cNvSpPr/>
          <p:nvPr/>
        </p:nvSpPr>
        <p:spPr>
          <a:xfrm>
            <a:off x="6169025" y="4266309"/>
            <a:ext cx="2080404" cy="391986"/>
          </a:xfrm>
          <a:prstGeom prst="flowChartTermina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Ability to learn</a:t>
            </a:r>
            <a:endParaRPr sz="1600"/>
          </a:p>
        </p:txBody>
      </p:sp>
      <p:sp>
        <p:nvSpPr>
          <p:cNvPr id="263" name="Google Shape;263;p18"/>
          <p:cNvSpPr/>
          <p:nvPr/>
        </p:nvSpPr>
        <p:spPr>
          <a:xfrm>
            <a:off x="6169025" y="4718526"/>
            <a:ext cx="2080404" cy="391986"/>
          </a:xfrm>
          <a:prstGeom prst="flowChartTermina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Meta-responsibility</a:t>
            </a:r>
            <a:endParaRPr sz="1600"/>
          </a:p>
        </p:txBody>
      </p:sp>
      <p:sp>
        <p:nvSpPr>
          <p:cNvPr id="264" name="Google Shape;264;p18"/>
          <p:cNvSpPr/>
          <p:nvPr/>
        </p:nvSpPr>
        <p:spPr>
          <a:xfrm>
            <a:off x="6169025" y="1453437"/>
            <a:ext cx="2080404" cy="391986"/>
          </a:xfrm>
          <a:prstGeom prst="flowChartTermina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Technical </a:t>
            </a:r>
            <a:endParaRPr sz="1600"/>
          </a:p>
        </p:txBody>
      </p:sp>
      <p:sp>
        <p:nvSpPr>
          <p:cNvPr id="265" name="Google Shape;265;p18"/>
          <p:cNvSpPr/>
          <p:nvPr/>
        </p:nvSpPr>
        <p:spPr>
          <a:xfrm>
            <a:off x="6169025" y="1905654"/>
            <a:ext cx="2080404" cy="391986"/>
          </a:xfrm>
          <a:prstGeom prst="flowChartTermina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Conceptual</a:t>
            </a:r>
            <a:endParaRPr sz="1600"/>
          </a:p>
        </p:txBody>
      </p:sp>
      <p:sp>
        <p:nvSpPr>
          <p:cNvPr id="266" name="Google Shape;266;p18"/>
          <p:cNvSpPr/>
          <p:nvPr/>
        </p:nvSpPr>
        <p:spPr>
          <a:xfrm>
            <a:off x="6169025" y="2357871"/>
            <a:ext cx="2080404" cy="391986"/>
          </a:xfrm>
          <a:prstGeom prst="flowChartTermina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Procedural</a:t>
            </a:r>
            <a:endParaRPr sz="1600"/>
          </a:p>
        </p:txBody>
      </p:sp>
      <p:sp>
        <p:nvSpPr>
          <p:cNvPr id="267" name="Google Shape;267;p18"/>
          <p:cNvSpPr/>
          <p:nvPr/>
        </p:nvSpPr>
        <p:spPr>
          <a:xfrm>
            <a:off x="6169025" y="2810089"/>
            <a:ext cx="2080404" cy="391986"/>
          </a:xfrm>
          <a:prstGeom prst="flowChartTermina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Capacity building</a:t>
            </a:r>
            <a:endParaRPr sz="1600"/>
          </a:p>
        </p:txBody>
      </p:sp>
      <p:cxnSp>
        <p:nvCxnSpPr>
          <p:cNvPr id="268" name="Google Shape;268;p18"/>
          <p:cNvCxnSpPr>
            <a:endCxn id="253" idx="1"/>
          </p:cNvCxnSpPr>
          <p:nvPr/>
        </p:nvCxnSpPr>
        <p:spPr>
          <a:xfrm rot="10800000" flipH="1">
            <a:off x="1961725" y="754626"/>
            <a:ext cx="871200" cy="127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18"/>
          <p:cNvCxnSpPr>
            <a:stCxn id="254" idx="3"/>
            <a:endCxn id="255" idx="1"/>
          </p:cNvCxnSpPr>
          <p:nvPr/>
        </p:nvCxnSpPr>
        <p:spPr>
          <a:xfrm>
            <a:off x="2212504" y="2435851"/>
            <a:ext cx="62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18"/>
          <p:cNvCxnSpPr>
            <a:endCxn id="256" idx="1"/>
          </p:cNvCxnSpPr>
          <p:nvPr/>
        </p:nvCxnSpPr>
        <p:spPr>
          <a:xfrm>
            <a:off x="1915225" y="2846276"/>
            <a:ext cx="917700" cy="12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18"/>
          <p:cNvCxnSpPr>
            <a:stCxn id="253" idx="3"/>
            <a:endCxn id="257" idx="1"/>
          </p:cNvCxnSpPr>
          <p:nvPr/>
        </p:nvCxnSpPr>
        <p:spPr>
          <a:xfrm rot="10800000" flipH="1">
            <a:off x="4913329" y="258126"/>
            <a:ext cx="1255800" cy="4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Google Shape;272;p18"/>
          <p:cNvCxnSpPr>
            <a:stCxn id="253" idx="3"/>
            <a:endCxn id="258" idx="1"/>
          </p:cNvCxnSpPr>
          <p:nvPr/>
        </p:nvCxnSpPr>
        <p:spPr>
          <a:xfrm rot="10800000" flipH="1">
            <a:off x="4913329" y="684726"/>
            <a:ext cx="1255800" cy="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3" name="Google Shape;273;p18"/>
          <p:cNvCxnSpPr>
            <a:stCxn id="253" idx="3"/>
            <a:endCxn id="259" idx="1"/>
          </p:cNvCxnSpPr>
          <p:nvPr/>
        </p:nvCxnSpPr>
        <p:spPr>
          <a:xfrm>
            <a:off x="4913329" y="754626"/>
            <a:ext cx="1255800" cy="3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4" name="Google Shape;274;p18"/>
          <p:cNvCxnSpPr>
            <a:endCxn id="264" idx="1"/>
          </p:cNvCxnSpPr>
          <p:nvPr/>
        </p:nvCxnSpPr>
        <p:spPr>
          <a:xfrm rot="10800000" flipH="1">
            <a:off x="4913225" y="1649430"/>
            <a:ext cx="1255800" cy="7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18"/>
          <p:cNvCxnSpPr>
            <a:endCxn id="265" idx="1"/>
          </p:cNvCxnSpPr>
          <p:nvPr/>
        </p:nvCxnSpPr>
        <p:spPr>
          <a:xfrm rot="10800000" flipH="1">
            <a:off x="4913225" y="2101647"/>
            <a:ext cx="125580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18"/>
          <p:cNvCxnSpPr>
            <a:stCxn id="255" idx="3"/>
            <a:endCxn id="266" idx="1"/>
          </p:cNvCxnSpPr>
          <p:nvPr/>
        </p:nvCxnSpPr>
        <p:spPr>
          <a:xfrm>
            <a:off x="4913329" y="2435851"/>
            <a:ext cx="1255800" cy="1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18"/>
          <p:cNvCxnSpPr>
            <a:stCxn id="255" idx="3"/>
            <a:endCxn id="267" idx="1"/>
          </p:cNvCxnSpPr>
          <p:nvPr/>
        </p:nvCxnSpPr>
        <p:spPr>
          <a:xfrm>
            <a:off x="4913329" y="2435851"/>
            <a:ext cx="1255800" cy="57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18"/>
          <p:cNvCxnSpPr>
            <a:stCxn id="256" idx="3"/>
            <a:endCxn id="260" idx="1"/>
          </p:cNvCxnSpPr>
          <p:nvPr/>
        </p:nvCxnSpPr>
        <p:spPr>
          <a:xfrm rot="10800000" flipH="1">
            <a:off x="4913329" y="3557876"/>
            <a:ext cx="12558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18"/>
          <p:cNvCxnSpPr>
            <a:endCxn id="261" idx="1"/>
          </p:cNvCxnSpPr>
          <p:nvPr/>
        </p:nvCxnSpPr>
        <p:spPr>
          <a:xfrm rot="10800000" flipH="1">
            <a:off x="4913225" y="4010085"/>
            <a:ext cx="1255800" cy="1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18"/>
          <p:cNvCxnSpPr>
            <a:stCxn id="256" idx="3"/>
            <a:endCxn id="262" idx="1"/>
          </p:cNvCxnSpPr>
          <p:nvPr/>
        </p:nvCxnSpPr>
        <p:spPr>
          <a:xfrm>
            <a:off x="4913329" y="4117076"/>
            <a:ext cx="1255800" cy="34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18"/>
          <p:cNvCxnSpPr>
            <a:stCxn id="256" idx="3"/>
            <a:endCxn id="263" idx="1"/>
          </p:cNvCxnSpPr>
          <p:nvPr/>
        </p:nvCxnSpPr>
        <p:spPr>
          <a:xfrm>
            <a:off x="4913329" y="4117076"/>
            <a:ext cx="1255800" cy="7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1361650" y="269500"/>
            <a:ext cx="3025500" cy="1890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Delimitation</a:t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2830500" y="2674300"/>
            <a:ext cx="4038000" cy="23016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</a:t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4975550" y="269500"/>
            <a:ext cx="3582300" cy="2134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Governance</a:t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2215800" y="925025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Conceptual clarity</a:t>
            </a:r>
            <a:endParaRPr sz="1200"/>
          </a:p>
        </p:txBody>
      </p:sp>
      <p:sp>
        <p:nvSpPr>
          <p:cNvPr id="291" name="Google Shape;291;p19"/>
          <p:cNvSpPr/>
          <p:nvPr/>
        </p:nvSpPr>
        <p:spPr>
          <a:xfrm>
            <a:off x="7244725" y="891400"/>
            <a:ext cx="11430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EU Agency for AI</a:t>
            </a:r>
            <a:endParaRPr sz="1200"/>
          </a:p>
        </p:txBody>
      </p:sp>
      <p:sp>
        <p:nvSpPr>
          <p:cNvPr id="292" name="Google Shape;292;p19"/>
          <p:cNvSpPr/>
          <p:nvPr/>
        </p:nvSpPr>
        <p:spPr>
          <a:xfrm>
            <a:off x="5306825" y="8914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Regulatory framework</a:t>
            </a:r>
            <a:endParaRPr sz="1200"/>
          </a:p>
        </p:txBody>
      </p:sp>
      <p:sp>
        <p:nvSpPr>
          <p:cNvPr id="293" name="Google Shape;293;p19"/>
          <p:cNvSpPr/>
          <p:nvPr/>
        </p:nvSpPr>
        <p:spPr>
          <a:xfrm>
            <a:off x="6298350" y="165845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AI ethics officer</a:t>
            </a:r>
            <a:endParaRPr sz="1200"/>
          </a:p>
        </p:txBody>
      </p:sp>
      <p:sp>
        <p:nvSpPr>
          <p:cNvPr id="294" name="Google Shape;294;p19"/>
          <p:cNvSpPr/>
          <p:nvPr/>
        </p:nvSpPr>
        <p:spPr>
          <a:xfrm>
            <a:off x="3257100" y="32323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AI impact assessment</a:t>
            </a:r>
            <a:endParaRPr sz="1200"/>
          </a:p>
        </p:txBody>
      </p:sp>
      <p:sp>
        <p:nvSpPr>
          <p:cNvPr id="295" name="Google Shape;295;p19"/>
          <p:cNvSpPr/>
          <p:nvPr/>
        </p:nvSpPr>
        <p:spPr>
          <a:xfrm>
            <a:off x="5103750" y="32323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Ethics by design</a:t>
            </a:r>
            <a:endParaRPr sz="1200"/>
          </a:p>
        </p:txBody>
      </p:sp>
      <p:sp>
        <p:nvSpPr>
          <p:cNvPr id="296" name="Google Shape;296;p19"/>
          <p:cNvSpPr/>
          <p:nvPr/>
        </p:nvSpPr>
        <p:spPr>
          <a:xfrm>
            <a:off x="2915375" y="41327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Training and education</a:t>
            </a:r>
            <a:endParaRPr sz="1200"/>
          </a:p>
        </p:txBody>
      </p:sp>
      <p:sp>
        <p:nvSpPr>
          <p:cNvPr id="297" name="Google Shape;297;p19"/>
          <p:cNvSpPr/>
          <p:nvPr/>
        </p:nvSpPr>
        <p:spPr>
          <a:xfrm>
            <a:off x="4252188" y="41327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Standardi- sation</a:t>
            </a:r>
            <a:endParaRPr sz="1200"/>
          </a:p>
        </p:txBody>
      </p:sp>
      <p:cxnSp>
        <p:nvCxnSpPr>
          <p:cNvPr id="298" name="Google Shape;298;p19"/>
          <p:cNvCxnSpPr>
            <a:endCxn id="288" idx="1"/>
          </p:cNvCxnSpPr>
          <p:nvPr/>
        </p:nvCxnSpPr>
        <p:spPr>
          <a:xfrm>
            <a:off x="1893000" y="2160400"/>
            <a:ext cx="937500" cy="166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19"/>
          <p:cNvSpPr txBox="1"/>
          <p:nvPr/>
        </p:nvSpPr>
        <p:spPr>
          <a:xfrm>
            <a:off x="1605350" y="2782400"/>
            <a:ext cx="9996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basis</a:t>
            </a:r>
            <a:endParaRPr/>
          </a:p>
        </p:txBody>
      </p:sp>
      <p:cxnSp>
        <p:nvCxnSpPr>
          <p:cNvPr id="300" name="Google Shape;300;p19"/>
          <p:cNvCxnSpPr/>
          <p:nvPr/>
        </p:nvCxnSpPr>
        <p:spPr>
          <a:xfrm flipH="1">
            <a:off x="6845775" y="2429425"/>
            <a:ext cx="1071300" cy="12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19"/>
          <p:cNvSpPr txBox="1"/>
          <p:nvPr/>
        </p:nvSpPr>
        <p:spPr>
          <a:xfrm>
            <a:off x="6630800" y="2469525"/>
            <a:ext cx="1143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incentivises</a:t>
            </a:r>
            <a:endParaRPr/>
          </a:p>
        </p:txBody>
      </p:sp>
      <p:cxnSp>
        <p:nvCxnSpPr>
          <p:cNvPr id="302" name="Google Shape;302;p19"/>
          <p:cNvCxnSpPr/>
          <p:nvPr/>
        </p:nvCxnSpPr>
        <p:spPr>
          <a:xfrm rot="10800000">
            <a:off x="2269300" y="2160375"/>
            <a:ext cx="529500" cy="9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19"/>
          <p:cNvSpPr txBox="1"/>
          <p:nvPr/>
        </p:nvSpPr>
        <p:spPr>
          <a:xfrm>
            <a:off x="2475450" y="2223525"/>
            <a:ext cx="9996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informs</a:t>
            </a:r>
            <a:endParaRPr/>
          </a:p>
        </p:txBody>
      </p:sp>
      <p:cxnSp>
        <p:nvCxnSpPr>
          <p:cNvPr id="304" name="Google Shape;304;p19"/>
          <p:cNvCxnSpPr/>
          <p:nvPr/>
        </p:nvCxnSpPr>
        <p:spPr>
          <a:xfrm rot="10800000" flipH="1">
            <a:off x="6891725" y="2425450"/>
            <a:ext cx="1344600" cy="15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19"/>
          <p:cNvSpPr txBox="1"/>
          <p:nvPr/>
        </p:nvSpPr>
        <p:spPr>
          <a:xfrm>
            <a:off x="7492950" y="3333050"/>
            <a:ext cx="1143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informs</a:t>
            </a:r>
            <a:endParaRPr/>
          </a:p>
        </p:txBody>
      </p:sp>
      <p:cxnSp>
        <p:nvCxnSpPr>
          <p:cNvPr id="306" name="Google Shape;306;p19"/>
          <p:cNvCxnSpPr/>
          <p:nvPr/>
        </p:nvCxnSpPr>
        <p:spPr>
          <a:xfrm flipH="1">
            <a:off x="4412425" y="773750"/>
            <a:ext cx="5379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19"/>
          <p:cNvSpPr txBox="1"/>
          <p:nvPr/>
        </p:nvSpPr>
        <p:spPr>
          <a:xfrm>
            <a:off x="4307225" y="849425"/>
            <a:ext cx="9996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considers</a:t>
            </a:r>
            <a:endParaRPr sz="1100"/>
          </a:p>
        </p:txBody>
      </p:sp>
      <p:cxnSp>
        <p:nvCxnSpPr>
          <p:cNvPr id="308" name="Google Shape;308;p19"/>
          <p:cNvCxnSpPr>
            <a:stCxn id="292" idx="3"/>
            <a:endCxn id="291" idx="1"/>
          </p:cNvCxnSpPr>
          <p:nvPr/>
        </p:nvCxnSpPr>
        <p:spPr>
          <a:xfrm>
            <a:off x="6501425" y="1214950"/>
            <a:ext cx="74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19"/>
          <p:cNvCxnSpPr>
            <a:stCxn id="292" idx="3"/>
            <a:endCxn id="293" idx="0"/>
          </p:cNvCxnSpPr>
          <p:nvPr/>
        </p:nvCxnSpPr>
        <p:spPr>
          <a:xfrm>
            <a:off x="6501425" y="1214950"/>
            <a:ext cx="394200" cy="4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19"/>
          <p:cNvSpPr txBox="1"/>
          <p:nvPr/>
        </p:nvSpPr>
        <p:spPr>
          <a:xfrm>
            <a:off x="6434000" y="769900"/>
            <a:ext cx="11430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mandates</a:t>
            </a:r>
            <a:endParaRPr sz="1300"/>
          </a:p>
        </p:txBody>
      </p:sp>
      <p:cxnSp>
        <p:nvCxnSpPr>
          <p:cNvPr id="311" name="Google Shape;311;p19"/>
          <p:cNvCxnSpPr>
            <a:stCxn id="295" idx="1"/>
            <a:endCxn id="294" idx="3"/>
          </p:cNvCxnSpPr>
          <p:nvPr/>
        </p:nvCxnSpPr>
        <p:spPr>
          <a:xfrm rot="10800000">
            <a:off x="4451850" y="3555850"/>
            <a:ext cx="65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19"/>
          <p:cNvSpPr txBox="1"/>
          <p:nvPr/>
        </p:nvSpPr>
        <p:spPr>
          <a:xfrm>
            <a:off x="4387150" y="3224350"/>
            <a:ext cx="1143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includes</a:t>
            </a:r>
            <a:endParaRPr sz="1300"/>
          </a:p>
        </p:txBody>
      </p:sp>
      <p:cxnSp>
        <p:nvCxnSpPr>
          <p:cNvPr id="313" name="Google Shape;313;p19"/>
          <p:cNvCxnSpPr/>
          <p:nvPr/>
        </p:nvCxnSpPr>
        <p:spPr>
          <a:xfrm>
            <a:off x="5294900" y="3883375"/>
            <a:ext cx="0" cy="26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p19"/>
          <p:cNvSpPr txBox="1"/>
          <p:nvPr/>
        </p:nvSpPr>
        <p:spPr>
          <a:xfrm>
            <a:off x="5332625" y="3825100"/>
            <a:ext cx="1143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draws on</a:t>
            </a:r>
            <a:endParaRPr sz="1300"/>
          </a:p>
        </p:txBody>
      </p:sp>
      <p:cxnSp>
        <p:nvCxnSpPr>
          <p:cNvPr id="315" name="Google Shape;315;p19"/>
          <p:cNvCxnSpPr/>
          <p:nvPr/>
        </p:nvCxnSpPr>
        <p:spPr>
          <a:xfrm flipH="1">
            <a:off x="4093025" y="3849775"/>
            <a:ext cx="10506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19"/>
          <p:cNvSpPr txBox="1"/>
          <p:nvPr/>
        </p:nvSpPr>
        <p:spPr>
          <a:xfrm>
            <a:off x="4307225" y="3678525"/>
            <a:ext cx="1143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requires</a:t>
            </a:r>
            <a:endParaRPr sz="1300"/>
          </a:p>
        </p:txBody>
      </p:sp>
      <p:cxnSp>
        <p:nvCxnSpPr>
          <p:cNvPr id="317" name="Google Shape;317;p19"/>
          <p:cNvCxnSpPr/>
          <p:nvPr/>
        </p:nvCxnSpPr>
        <p:spPr>
          <a:xfrm flipH="1">
            <a:off x="3983850" y="2286550"/>
            <a:ext cx="2361600" cy="18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19"/>
          <p:cNvSpPr txBox="1"/>
          <p:nvPr/>
        </p:nvSpPr>
        <p:spPr>
          <a:xfrm>
            <a:off x="5332625" y="2353713"/>
            <a:ext cx="1143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requires</a:t>
            </a:r>
            <a:endParaRPr sz="1300"/>
          </a:p>
        </p:txBody>
      </p:sp>
      <p:cxnSp>
        <p:nvCxnSpPr>
          <p:cNvPr id="319" name="Google Shape;319;p19"/>
          <p:cNvCxnSpPr>
            <a:stCxn id="307" idx="3"/>
            <a:endCxn id="294" idx="0"/>
          </p:cNvCxnSpPr>
          <p:nvPr/>
        </p:nvCxnSpPr>
        <p:spPr>
          <a:xfrm flipH="1">
            <a:off x="3854525" y="1248575"/>
            <a:ext cx="1452300" cy="19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" name="Google Shape;320;p19"/>
          <p:cNvSpPr txBox="1"/>
          <p:nvPr/>
        </p:nvSpPr>
        <p:spPr>
          <a:xfrm>
            <a:off x="3410400" y="2223513"/>
            <a:ext cx="1143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can include</a:t>
            </a:r>
            <a:endParaRPr sz="1300"/>
          </a:p>
        </p:txBody>
      </p:sp>
      <p:sp>
        <p:nvSpPr>
          <p:cNvPr id="321" name="Google Shape;321;p19"/>
          <p:cNvSpPr/>
          <p:nvPr/>
        </p:nvSpPr>
        <p:spPr>
          <a:xfrm>
            <a:off x="5589025" y="4132700"/>
            <a:ext cx="1194600" cy="64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Security</a:t>
            </a:r>
            <a:endParaRPr sz="1200"/>
          </a:p>
        </p:txBody>
      </p:sp>
      <p:cxnSp>
        <p:nvCxnSpPr>
          <p:cNvPr id="322" name="Google Shape;322;p19"/>
          <p:cNvCxnSpPr/>
          <p:nvPr/>
        </p:nvCxnSpPr>
        <p:spPr>
          <a:xfrm>
            <a:off x="6244600" y="3900200"/>
            <a:ext cx="53700" cy="2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01" y="479075"/>
            <a:ext cx="7232025" cy="46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2372775" y="78875"/>
            <a:ext cx="46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https://www.project-sherpa.eu/recommendations/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0C8406-7BAF-4B9E-A916-E4AF29FDFDE5}"/>
              </a:ext>
            </a:extLst>
          </p:cNvPr>
          <p:cNvSpPr/>
          <p:nvPr/>
        </p:nvSpPr>
        <p:spPr>
          <a:xfrm>
            <a:off x="1324961" y="2000593"/>
            <a:ext cx="1602585" cy="1872464"/>
          </a:xfrm>
          <a:prstGeom prst="round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7213">
              <a:buClrTx/>
            </a:pPr>
            <a:r>
              <a:rPr lang="en-GB" sz="975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EBRAINS offers the science community </a:t>
            </a:r>
            <a:r>
              <a:rPr lang="en-GB" sz="975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state-of-the art </a:t>
            </a:r>
          </a:p>
          <a:p>
            <a:pPr defTabSz="557213">
              <a:buClrTx/>
            </a:pPr>
            <a:endParaRPr lang="en-GB" sz="975" b="1">
              <a:solidFill>
                <a:srgbClr val="E8E4E2">
                  <a:lumMod val="90000"/>
                </a:srgbClr>
              </a:solidFill>
              <a:latin typeface="Trebuchet MS" panose="020B0703020202090204" pitchFamily="34" charset="0"/>
              <a:cs typeface="Arial"/>
            </a:endParaRPr>
          </a:p>
          <a:p>
            <a:pPr marL="174129" indent="-174129" defTabSz="557213">
              <a:buClrTx/>
              <a:buFont typeface="Arial" panose="020B0604020202020204" pitchFamily="34" charset="0"/>
              <a:buChar char="•"/>
            </a:pPr>
            <a:r>
              <a:rPr lang="en-GB" sz="975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Brain data</a:t>
            </a:r>
          </a:p>
          <a:p>
            <a:pPr marL="174129" indent="-174129" defTabSz="557213">
              <a:spcBef>
                <a:spcPts val="366"/>
              </a:spcBef>
              <a:buClrTx/>
              <a:buFont typeface="Arial" panose="020B0604020202020204" pitchFamily="34" charset="0"/>
              <a:buChar char="•"/>
            </a:pPr>
            <a:r>
              <a:rPr lang="en-GB" sz="975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Simulation and modelling tools</a:t>
            </a:r>
          </a:p>
          <a:p>
            <a:pPr marL="174129" indent="-174129" defTabSz="557213">
              <a:spcBef>
                <a:spcPts val="366"/>
              </a:spcBef>
              <a:buClrTx/>
              <a:buFont typeface="Arial" panose="020B0604020202020204" pitchFamily="34" charset="0"/>
              <a:buChar char="•"/>
            </a:pPr>
            <a:r>
              <a:rPr lang="en-GB" sz="975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Access to (super) computing resources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9E4D20-C0BA-4B11-9F82-048FCF1A926B}"/>
              </a:ext>
            </a:extLst>
          </p:cNvPr>
          <p:cNvSpPr/>
          <p:nvPr/>
        </p:nvSpPr>
        <p:spPr>
          <a:xfrm>
            <a:off x="3267608" y="2000594"/>
            <a:ext cx="3148397" cy="1872464"/>
          </a:xfrm>
          <a:prstGeom prst="roundRect">
            <a:avLst/>
          </a:prstGeom>
          <a:solidFill>
            <a:srgbClr val="125D4A"/>
          </a:solidFill>
          <a:ln w="3175">
            <a:noFill/>
          </a:ln>
          <a:effectLst>
            <a:outerShdw blurRad="50800" dist="38100" dir="2700000" sx="103000" sy="103000" algn="tl" rotWithShape="0">
              <a:schemeClr val="bg2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7213">
              <a:buClrTx/>
              <a:defRPr/>
            </a:pPr>
            <a:endParaRPr lang="en-BE" sz="1097" kern="1200">
              <a:solidFill>
                <a:srgbClr val="FFFFFF"/>
              </a:solidFill>
              <a:latin typeface="Trebuchet MS" panose="020B0703020202090204" pitchFamily="34" charset="0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5459-8E7E-9D44-A521-F0BB6344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28" y="682435"/>
            <a:ext cx="6700589" cy="8077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EBRAINS’ mission: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Enabling brain research advances and innovation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07FF2E-4B84-4D42-A1CB-4CC5AAC05A14}"/>
              </a:ext>
            </a:extLst>
          </p:cNvPr>
          <p:cNvSpPr/>
          <p:nvPr/>
        </p:nvSpPr>
        <p:spPr>
          <a:xfrm>
            <a:off x="3267608" y="2357496"/>
            <a:ext cx="3132995" cy="6898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7213">
              <a:buClrTx/>
              <a:defRPr/>
            </a:pPr>
            <a:r>
              <a:rPr lang="en-GB" sz="1097">
                <a:solidFill>
                  <a:srgbClr val="FFFFFF"/>
                </a:solidFill>
                <a:latin typeface="Trebuchet MS" panose="020B0703020202090204" pitchFamily="34" charset="0"/>
                <a:cs typeface="Arial"/>
              </a:rPr>
              <a:t>HBP scientific work</a:t>
            </a:r>
            <a:endParaRPr lang="en-BE" sz="1097">
              <a:solidFill>
                <a:srgbClr val="FFFFFF"/>
              </a:solidFill>
              <a:latin typeface="Trebuchet MS" panose="020B0703020202090204" pitchFamily="34" charset="0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B2E32-0136-4D9D-93F8-1B6B65EFCA83}"/>
              </a:ext>
            </a:extLst>
          </p:cNvPr>
          <p:cNvSpPr txBox="1">
            <a:spLocks/>
          </p:cNvSpPr>
          <p:nvPr/>
        </p:nvSpPr>
        <p:spPr>
          <a:xfrm>
            <a:off x="3342825" y="1608279"/>
            <a:ext cx="2997961" cy="332364"/>
          </a:xfrm>
          <a:prstGeom prst="rect">
            <a:avLst/>
          </a:prstGeom>
        </p:spPr>
        <p:txBody>
          <a:bodyPr vert="horz" lIns="55721" tIns="27861" rIns="55721" bIns="2786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7213">
              <a:lnSpc>
                <a:spcPct val="100000"/>
              </a:lnSpc>
              <a:spcBef>
                <a:spcPts val="610"/>
              </a:spcBef>
              <a:buClrTx/>
              <a:buNone/>
              <a:defRPr/>
            </a:pPr>
            <a:endParaRPr lang="en-BE" sz="854" b="1">
              <a:solidFill>
                <a:srgbClr val="E8E4E2">
                  <a:lumMod val="90000"/>
                </a:srgbClr>
              </a:solidFill>
              <a:cs typeface="Arial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E9DD99-5205-49A8-BE87-B311D0B01199}"/>
              </a:ext>
            </a:extLst>
          </p:cNvPr>
          <p:cNvSpPr/>
          <p:nvPr/>
        </p:nvSpPr>
        <p:spPr>
          <a:xfrm>
            <a:off x="4192677" y="3064042"/>
            <a:ext cx="3949539" cy="6898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7213">
              <a:buClrTx/>
              <a:defRPr/>
            </a:pPr>
            <a:r>
              <a:rPr lang="en-GB" sz="1097">
                <a:solidFill>
                  <a:srgbClr val="E8E4E2">
                    <a:lumMod val="50000"/>
                  </a:srgbClr>
                </a:solidFill>
                <a:latin typeface="Trebuchet MS" panose="020B0703020202090204" pitchFamily="34" charset="0"/>
                <a:cs typeface="Arial"/>
              </a:rPr>
              <a:t>HBP infrastructure: </a:t>
            </a:r>
            <a:r>
              <a:rPr lang="en-GB" sz="1097" b="1">
                <a:solidFill>
                  <a:srgbClr val="E8E4E2">
                    <a:lumMod val="50000"/>
                  </a:srgbClr>
                </a:solidFill>
                <a:latin typeface="Trebuchet MS" panose="020B0703020202090204" pitchFamily="34" charset="0"/>
                <a:cs typeface="Arial"/>
              </a:rPr>
              <a:t>EBRAINS</a:t>
            </a:r>
            <a:endParaRPr lang="en-BE" sz="1097" b="1">
              <a:solidFill>
                <a:srgbClr val="E8E4E2">
                  <a:lumMod val="50000"/>
                </a:srgbClr>
              </a:solidFill>
              <a:latin typeface="Trebuchet MS" panose="020B0703020202090204" pitchFamily="34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33EA5-7B52-47D4-8D94-D9C5EAFD950D}"/>
              </a:ext>
            </a:extLst>
          </p:cNvPr>
          <p:cNvSpPr txBox="1"/>
          <p:nvPr/>
        </p:nvSpPr>
        <p:spPr>
          <a:xfrm>
            <a:off x="3665740" y="2151326"/>
            <a:ext cx="189028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7213">
              <a:buClrTx/>
              <a:defRPr/>
            </a:pPr>
            <a:r>
              <a:rPr lang="en-GB" sz="975" b="1" kern="1200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</a:rPr>
              <a:t>Human Brain Project</a:t>
            </a:r>
            <a:endParaRPr lang="en-BE" sz="975" b="1" kern="1200">
              <a:solidFill>
                <a:srgbClr val="E8E4E2">
                  <a:lumMod val="90000"/>
                </a:srgbClr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61E6C-D3B1-44B8-931D-B64EBC096A12}"/>
              </a:ext>
            </a:extLst>
          </p:cNvPr>
          <p:cNvSpPr txBox="1"/>
          <p:nvPr/>
        </p:nvSpPr>
        <p:spPr>
          <a:xfrm>
            <a:off x="6292604" y="3712809"/>
            <a:ext cx="871839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7213">
              <a:buClrTx/>
              <a:defRPr/>
            </a:pPr>
            <a:r>
              <a:rPr lang="en-GB" sz="1219" kern="1200">
                <a:solidFill>
                  <a:srgbClr val="FFFFFF"/>
                </a:solidFill>
                <a:latin typeface="Trebuchet MS" panose="020B0703020202090204" pitchFamily="34" charset="0"/>
              </a:rPr>
              <a:t>2023</a:t>
            </a:r>
            <a:endParaRPr lang="en-BE" sz="1219" kern="120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0067C-C66F-4A21-998F-11C5BCE7FCC7}"/>
              </a:ext>
            </a:extLst>
          </p:cNvPr>
          <p:cNvCxnSpPr>
            <a:cxnSpLocks/>
          </p:cNvCxnSpPr>
          <p:nvPr/>
        </p:nvCxnSpPr>
        <p:spPr>
          <a:xfrm>
            <a:off x="4948708" y="2880022"/>
            <a:ext cx="5591" cy="3513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EU-funded Flagship 'The Human Brain Project' starts final phase | EURAXESS">
            <a:extLst>
              <a:ext uri="{FF2B5EF4-FFF2-40B4-BE49-F238E27FC236}">
                <a16:creationId xmlns:a16="http://schemas.microsoft.com/office/drawing/2014/main" id="{F0BDB3E2-B4A9-4B01-81AC-14FC8D12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" b="96653" l="3424" r="96497">
                        <a14:foregroundMark x1="6210" y1="32988" x2="6210" y2="32988"/>
                        <a14:foregroundMark x1="4618" y1="38805" x2="4618" y2="38805"/>
                        <a14:foregroundMark x1="3424" y1="48048" x2="3424" y2="49243"/>
                        <a14:foregroundMark x1="4140" y1="54104" x2="4140" y2="54104"/>
                        <a14:foregroundMark x1="6449" y1="61275" x2="6449" y2="61275"/>
                        <a14:foregroundMark x1="58758" y1="7570" x2="58758" y2="7570"/>
                        <a14:foregroundMark x1="46019" y1="5418" x2="46019" y2="5418"/>
                        <a14:foregroundMark x1="36067" y1="5657" x2="36067" y2="5657"/>
                        <a14:foregroundMark x1="47213" y1="3347" x2="47213" y2="3347"/>
                        <a14:foregroundMark x1="69904" y1="9880" x2="69904" y2="9880"/>
                        <a14:foregroundMark x1="75717" y1="17052" x2="76433" y2="17928"/>
                        <a14:foregroundMark x1="80096" y1="25578" x2="80573" y2="26295"/>
                        <a14:foregroundMark x1="89570" y1="37211" x2="89570" y2="37211"/>
                        <a14:foregroundMark x1="94029" y1="41833" x2="94029" y2="41833"/>
                        <a14:foregroundMark x1="95382" y1="54821" x2="95382" y2="54821"/>
                        <a14:foregroundMark x1="96576" y1="49482" x2="96576" y2="49482"/>
                        <a14:foregroundMark x1="50239" y1="46693" x2="50239" y2="46693"/>
                        <a14:foregroundMark x1="49045" y1="58247" x2="49045" y2="58247"/>
                        <a14:foregroundMark x1="48806" y1="46215" x2="48806" y2="46215"/>
                        <a14:foregroundMark x1="47213" y1="41116" x2="47213" y2="41116"/>
                        <a14:foregroundMark x1="48169" y1="41355" x2="48169" y2="42072"/>
                        <a14:foregroundMark x1="46975" y1="44861" x2="46975" y2="44861"/>
                        <a14:foregroundMark x1="46019" y1="49721" x2="46019" y2="49721"/>
                        <a14:foregroundMark x1="47691" y1="58008" x2="47691" y2="58008"/>
                        <a14:foregroundMark x1="49283" y1="58247" x2="49283" y2="58247"/>
                        <a14:foregroundMark x1="50000" y1="55936" x2="50000" y2="55936"/>
                        <a14:foregroundMark x1="47452" y1="54582" x2="47452" y2="54582"/>
                        <a14:foregroundMark x1="45860" y1="53625" x2="47930" y2="54343"/>
                        <a14:foregroundMark x1="53503" y1="55299" x2="53503" y2="55299"/>
                        <a14:foregroundMark x1="49283" y1="57131" x2="49283" y2="57131"/>
                        <a14:foregroundMark x1="49283" y1="57131" x2="49283" y2="57131"/>
                        <a14:foregroundMark x1="50478" y1="56892" x2="50478" y2="56892"/>
                        <a14:foregroundMark x1="45143" y1="54343" x2="45143" y2="54343"/>
                        <a14:foregroundMark x1="34236" y1="91155" x2="34236" y2="91155"/>
                        <a14:foregroundMark x1="39809" y1="93307" x2="39809" y2="93307"/>
                        <a14:foregroundMark x1="44427" y1="95857" x2="44427" y2="95857"/>
                        <a14:foregroundMark x1="50955" y1="96733" x2="50955" y2="96733"/>
                        <a14:foregroundMark x1="52309" y1="96733" x2="52309" y2="96733"/>
                        <a14:foregroundMark x1="53901" y1="2629" x2="53901" y2="2629"/>
                        <a14:backgroundMark x1="14570" y1="16335" x2="14570" y2="16335"/>
                        <a14:backgroundMark x1="15048" y1="16574" x2="15048" y2="16574"/>
                        <a14:backgroundMark x1="15048" y1="16574" x2="15048" y2="16574"/>
                        <a14:backgroundMark x1="15287" y1="16335" x2="15287" y2="16335"/>
                        <a14:backgroundMark x1="15287" y1="16335" x2="15287" y2="16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9438" y="2046615"/>
            <a:ext cx="402157" cy="4016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F91C48AB-FD41-4518-8D5F-94E13A0AE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053" y="3235032"/>
            <a:ext cx="345932" cy="347848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A481E13-F123-454A-8EAC-685587B24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4335" y="4355604"/>
            <a:ext cx="1671638" cy="222498"/>
          </a:xfrm>
        </p:spPr>
        <p:txBody>
          <a:bodyPr/>
          <a:lstStyle/>
          <a:p>
            <a:pPr defTabSz="557213">
              <a:buClrTx/>
            </a:pPr>
            <a:fld id="{B4194799-2ED6-0749-A005-C4D992C7D2B9}" type="datetime3">
              <a:rPr lang="en-US" sz="610">
                <a:solidFill>
                  <a:srgbClr val="E8E4E2">
                    <a:lumMod val="75000"/>
                  </a:srgbClr>
                </a:solidFill>
              </a:rPr>
              <a:pPr defTabSz="557213">
                <a:buClrTx/>
              </a:pPr>
              <a:t>25 October 2022</a:t>
            </a:fld>
            <a:r>
              <a:rPr lang="en-US" sz="610">
                <a:solidFill>
                  <a:srgbClr val="E8E4E2">
                    <a:lumMod val="75000"/>
                  </a:srgbClr>
                </a:solidFill>
              </a:rPr>
              <a:t>           </a:t>
            </a:r>
            <a:fld id="{4854181D-6920-4594-9A5D-6CE56DC9F8B2}" type="slidenum">
              <a:rPr lang="en-US" sz="610">
                <a:solidFill>
                  <a:srgbClr val="E8E4E2">
                    <a:lumMod val="75000"/>
                  </a:srgbClr>
                </a:solidFill>
              </a:rPr>
              <a:pPr defTabSz="557213">
                <a:buClrTx/>
              </a:pPr>
              <a:t>13</a:t>
            </a:fld>
            <a:endParaRPr lang="en-US" sz="610">
              <a:solidFill>
                <a:srgbClr val="E8E4E2">
                  <a:lumMod val="75000"/>
                </a:srgbClr>
              </a:solidFill>
            </a:endParaRPr>
          </a:p>
        </p:txBody>
      </p:sp>
      <p:pic>
        <p:nvPicPr>
          <p:cNvPr id="2052" name="Picture 4" descr="Forschungszentrum Jülich - Press releases - A centerpiece of EBRAINS' human brain  atlas is presented in “Science”">
            <a:extLst>
              <a:ext uri="{FF2B5EF4-FFF2-40B4-BE49-F238E27FC236}">
                <a16:creationId xmlns:a16="http://schemas.microsoft.com/office/drawing/2014/main" id="{F0C2D424-795B-C843-9874-34AF24390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2661" y="2563802"/>
            <a:ext cx="645497" cy="485670"/>
          </a:xfrm>
          <a:prstGeom prst="ellipse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nological and research Centre in Lugano - Arup">
            <a:extLst>
              <a:ext uri="{FF2B5EF4-FFF2-40B4-BE49-F238E27FC236}">
                <a16:creationId xmlns:a16="http://schemas.microsoft.com/office/drawing/2014/main" id="{EE6025AE-0BC1-3945-8B98-EE6650A1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918" y="3270076"/>
            <a:ext cx="767864" cy="430004"/>
          </a:xfrm>
          <a:prstGeom prst="round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3CB08E-2B3C-D448-ACF6-F8BBA1E66219}"/>
              </a:ext>
            </a:extLst>
          </p:cNvPr>
          <p:cNvCxnSpPr>
            <a:cxnSpLocks/>
          </p:cNvCxnSpPr>
          <p:nvPr/>
        </p:nvCxnSpPr>
        <p:spPr>
          <a:xfrm>
            <a:off x="5192133" y="2883259"/>
            <a:ext cx="5591" cy="3513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A9918AC-F993-1C44-B024-AE5B353443A7}"/>
              </a:ext>
            </a:extLst>
          </p:cNvPr>
          <p:cNvCxnSpPr>
            <a:cxnSpLocks/>
          </p:cNvCxnSpPr>
          <p:nvPr/>
        </p:nvCxnSpPr>
        <p:spPr>
          <a:xfrm>
            <a:off x="5399959" y="2882233"/>
            <a:ext cx="5591" cy="3513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13D26-0A90-2C4C-8603-98B75CBD1961}"/>
              </a:ext>
            </a:extLst>
          </p:cNvPr>
          <p:cNvCxnSpPr>
            <a:cxnSpLocks/>
          </p:cNvCxnSpPr>
          <p:nvPr/>
        </p:nvCxnSpPr>
        <p:spPr>
          <a:xfrm>
            <a:off x="5620990" y="2871661"/>
            <a:ext cx="5591" cy="3513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808CC2-91B5-A149-9A7F-71D42E3AC453}"/>
              </a:ext>
            </a:extLst>
          </p:cNvPr>
          <p:cNvCxnSpPr>
            <a:cxnSpLocks/>
          </p:cNvCxnSpPr>
          <p:nvPr/>
        </p:nvCxnSpPr>
        <p:spPr>
          <a:xfrm>
            <a:off x="5858176" y="2880022"/>
            <a:ext cx="5591" cy="3513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F1D5A9E-B265-9C45-98E4-27A3FF38E66D}"/>
              </a:ext>
            </a:extLst>
          </p:cNvPr>
          <p:cNvSpPr/>
          <p:nvPr/>
        </p:nvSpPr>
        <p:spPr>
          <a:xfrm>
            <a:off x="3267609" y="1557073"/>
            <a:ext cx="3132995" cy="383570"/>
          </a:xfrm>
          <a:prstGeom prst="roundRect">
            <a:avLst/>
          </a:prstGeom>
          <a:noFill/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7213">
              <a:buClrTx/>
              <a:defRPr/>
            </a:pPr>
            <a:r>
              <a:rPr lang="en-GB" sz="854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It builds </a:t>
            </a:r>
            <a:r>
              <a:rPr lang="en-GB" sz="854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on the work of the Human Brain Project </a:t>
            </a:r>
            <a:r>
              <a:rPr lang="en-GB" sz="854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and </a:t>
            </a:r>
          </a:p>
          <a:p>
            <a:pPr algn="ctr" defTabSz="557213">
              <a:buClrTx/>
              <a:defRPr/>
            </a:pPr>
            <a:r>
              <a:rPr lang="en-GB" sz="854" b="1">
                <a:solidFill>
                  <a:srgbClr val="E8E4E2">
                    <a:lumMod val="90000"/>
                  </a:srgbClr>
                </a:solidFill>
                <a:latin typeface="Trebuchet MS" panose="020B0703020202090204" pitchFamily="34" charset="0"/>
                <a:cs typeface="Arial"/>
              </a:rPr>
              <a:t>takes it to the next level </a:t>
            </a:r>
            <a:endParaRPr lang="en-BE" sz="854" b="1">
              <a:solidFill>
                <a:srgbClr val="E8E4E2">
                  <a:lumMod val="90000"/>
                </a:srgbClr>
              </a:solidFill>
              <a:latin typeface="Trebuchet MS" panose="020B070302020209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74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C83E-8AF1-4FEE-8C77-46B55D41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Ethical and Social Questions in the HBP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6D5-973B-4B5D-87DF-90EF3745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/>
              <a:t>Research ethics and compliance</a:t>
            </a:r>
          </a:p>
          <a:p>
            <a:pPr lvl="1"/>
            <a:r>
              <a:rPr lang="en-GB" dirty="0"/>
              <a:t>Animal research</a:t>
            </a:r>
          </a:p>
          <a:p>
            <a:pPr lvl="1"/>
            <a:r>
              <a:rPr lang="en-GB" dirty="0"/>
              <a:t>Human research</a:t>
            </a:r>
          </a:p>
          <a:p>
            <a:r>
              <a:rPr lang="en-GB" dirty="0"/>
              <a:t>Data-related</a:t>
            </a:r>
          </a:p>
          <a:p>
            <a:pPr lvl="1"/>
            <a:r>
              <a:rPr lang="en-GB" dirty="0"/>
              <a:t>Data protection</a:t>
            </a:r>
          </a:p>
          <a:p>
            <a:pPr lvl="1"/>
            <a:r>
              <a:rPr lang="en-GB" dirty="0"/>
              <a:t>Responsible data governance</a:t>
            </a:r>
          </a:p>
          <a:p>
            <a:r>
              <a:rPr lang="en-GB" dirty="0" err="1"/>
              <a:t>Neuroethics</a:t>
            </a:r>
            <a:endParaRPr lang="en-GB" dirty="0"/>
          </a:p>
          <a:p>
            <a:pPr lvl="1"/>
            <a:r>
              <a:rPr lang="en-GB" dirty="0"/>
              <a:t>Consciousness </a:t>
            </a:r>
          </a:p>
          <a:p>
            <a:r>
              <a:rPr lang="en-GB" dirty="0"/>
              <a:t>Dual use, misuse</a:t>
            </a:r>
          </a:p>
          <a:p>
            <a:r>
              <a:rPr lang="en-GB" dirty="0"/>
              <a:t>Diversity and inclusion</a:t>
            </a:r>
          </a:p>
          <a:p>
            <a:r>
              <a:rPr lang="en-GB" dirty="0"/>
              <a:t>Commercial exploitation</a:t>
            </a:r>
          </a:p>
          <a:p>
            <a:r>
              <a:rPr lang="en-GB" dirty="0"/>
              <a:t>Societal consequences</a:t>
            </a:r>
          </a:p>
          <a:p>
            <a:r>
              <a:rPr lang="en-GB" dirty="0"/>
              <a:t>Licence to operate</a:t>
            </a:r>
          </a:p>
          <a:p>
            <a:r>
              <a:rPr lang="en-GB" dirty="0"/>
              <a:t>New (since 2021): AI as an ethical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AAD14-0F01-4B6A-B3A6-DBC1BF35A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D99A1FB-0102-458D-8233-0DAF4E2D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14" y="987341"/>
            <a:ext cx="4572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1596-90FD-4A11-9B51-8C131D19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Responsible Research and Innovation in the HBP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D63D-98BB-4B83-94FD-43C8DE76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ED5B0-FF88-409A-94E2-CF64A6410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5" name="Google Shape;115;p11">
            <a:extLst>
              <a:ext uri="{FF2B5EF4-FFF2-40B4-BE49-F238E27FC236}">
                <a16:creationId xmlns:a16="http://schemas.microsoft.com/office/drawing/2014/main" id="{ABE9F6F7-8BDE-4AF1-80DF-F1FFB3C9CAA0}"/>
              </a:ext>
            </a:extLst>
          </p:cNvPr>
          <p:cNvGrpSpPr/>
          <p:nvPr/>
        </p:nvGrpSpPr>
        <p:grpSpPr>
          <a:xfrm>
            <a:off x="1982561" y="1543050"/>
            <a:ext cx="5237388" cy="3113808"/>
            <a:chOff x="0" y="0"/>
            <a:chExt cx="6983184" cy="4151744"/>
          </a:xfrm>
        </p:grpSpPr>
        <p:sp>
          <p:nvSpPr>
            <p:cNvPr id="6" name="Google Shape;116;p11">
              <a:extLst>
                <a:ext uri="{FF2B5EF4-FFF2-40B4-BE49-F238E27FC236}">
                  <a16:creationId xmlns:a16="http://schemas.microsoft.com/office/drawing/2014/main" id="{A91EDD0A-7EBD-422E-B06A-566D042B2681}"/>
                </a:ext>
              </a:extLst>
            </p:cNvPr>
            <p:cNvSpPr/>
            <p:nvPr/>
          </p:nvSpPr>
          <p:spPr>
            <a:xfrm rot="-5400000">
              <a:off x="707860" y="-707860"/>
              <a:ext cx="2075872" cy="3491592"/>
            </a:xfrm>
            <a:prstGeom prst="round1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17;p11">
              <a:extLst>
                <a:ext uri="{FF2B5EF4-FFF2-40B4-BE49-F238E27FC236}">
                  <a16:creationId xmlns:a16="http://schemas.microsoft.com/office/drawing/2014/main" id="{FEC6944A-E49D-4331-A9F0-62174ED53DA7}"/>
                </a:ext>
              </a:extLst>
            </p:cNvPr>
            <p:cNvSpPr txBox="1"/>
            <p:nvPr/>
          </p:nvSpPr>
          <p:spPr>
            <a:xfrm>
              <a:off x="0" y="0"/>
              <a:ext cx="3491592" cy="155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006" tIns="176006" rIns="176006" bIns="176006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475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Anticipate	</a:t>
              </a:r>
              <a:endParaRPr sz="247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" name="Google Shape;118;p11">
              <a:extLst>
                <a:ext uri="{FF2B5EF4-FFF2-40B4-BE49-F238E27FC236}">
                  <a16:creationId xmlns:a16="http://schemas.microsoft.com/office/drawing/2014/main" id="{E6F84FEC-B522-485A-A3BA-7EF6CDE16B30}"/>
                </a:ext>
              </a:extLst>
            </p:cNvPr>
            <p:cNvSpPr/>
            <p:nvPr/>
          </p:nvSpPr>
          <p:spPr>
            <a:xfrm>
              <a:off x="3491592" y="0"/>
              <a:ext cx="3491592" cy="2075872"/>
            </a:xfrm>
            <a:prstGeom prst="round1Rect">
              <a:avLst>
                <a:gd name="adj" fmla="val 16667"/>
              </a:avLst>
            </a:prstGeom>
            <a:solidFill>
              <a:srgbClr val="93B3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19;p11">
              <a:extLst>
                <a:ext uri="{FF2B5EF4-FFF2-40B4-BE49-F238E27FC236}">
                  <a16:creationId xmlns:a16="http://schemas.microsoft.com/office/drawing/2014/main" id="{947D971A-D12D-477B-AF3B-4F4B26CD683A}"/>
                </a:ext>
              </a:extLst>
            </p:cNvPr>
            <p:cNvSpPr txBox="1"/>
            <p:nvPr/>
          </p:nvSpPr>
          <p:spPr>
            <a:xfrm>
              <a:off x="3491592" y="0"/>
              <a:ext cx="3491592" cy="155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006" tIns="176006" rIns="176006" bIns="176006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475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Reflect </a:t>
              </a:r>
              <a:endParaRPr sz="247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" name="Google Shape;120;p11">
              <a:extLst>
                <a:ext uri="{FF2B5EF4-FFF2-40B4-BE49-F238E27FC236}">
                  <a16:creationId xmlns:a16="http://schemas.microsoft.com/office/drawing/2014/main" id="{4C76E874-737C-488A-929C-FE94D08CC37A}"/>
                </a:ext>
              </a:extLst>
            </p:cNvPr>
            <p:cNvSpPr/>
            <p:nvPr/>
          </p:nvSpPr>
          <p:spPr>
            <a:xfrm rot="10800000">
              <a:off x="0" y="2075872"/>
              <a:ext cx="3491592" cy="2075872"/>
            </a:xfrm>
            <a:prstGeom prst="round1Rect">
              <a:avLst>
                <a:gd name="adj" fmla="val 16667"/>
              </a:avLst>
            </a:prstGeom>
            <a:solidFill>
              <a:srgbClr val="B9CD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21;p11">
              <a:extLst>
                <a:ext uri="{FF2B5EF4-FFF2-40B4-BE49-F238E27FC236}">
                  <a16:creationId xmlns:a16="http://schemas.microsoft.com/office/drawing/2014/main" id="{2CD4B509-6CE8-4315-AC26-53D46DB31F08}"/>
                </a:ext>
              </a:extLst>
            </p:cNvPr>
            <p:cNvSpPr txBox="1"/>
            <p:nvPr/>
          </p:nvSpPr>
          <p:spPr>
            <a:xfrm>
              <a:off x="0" y="2594840"/>
              <a:ext cx="3491592" cy="155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006" tIns="176006" rIns="176006" bIns="17600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47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ct val="90000"/>
                </a:lnSpc>
                <a:spcBef>
                  <a:spcPts val="866"/>
                </a:spcBef>
              </a:pPr>
              <a:r>
                <a:rPr lang="en-GB" sz="2475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Engage</a:t>
              </a:r>
              <a:endParaRPr sz="247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Google Shape;122;p11">
              <a:extLst>
                <a:ext uri="{FF2B5EF4-FFF2-40B4-BE49-F238E27FC236}">
                  <a16:creationId xmlns:a16="http://schemas.microsoft.com/office/drawing/2014/main" id="{ACC551E7-F84A-4FB0-A914-63D06D8B2662}"/>
                </a:ext>
              </a:extLst>
            </p:cNvPr>
            <p:cNvSpPr/>
            <p:nvPr/>
          </p:nvSpPr>
          <p:spPr>
            <a:xfrm rot="5400000">
              <a:off x="4199452" y="1368012"/>
              <a:ext cx="2075872" cy="3491592"/>
            </a:xfrm>
            <a:prstGeom prst="round1Rect">
              <a:avLst>
                <a:gd name="adj" fmla="val 16667"/>
              </a:avLst>
            </a:prstGeom>
            <a:solidFill>
              <a:srgbClr val="24406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123;p11">
              <a:extLst>
                <a:ext uri="{FF2B5EF4-FFF2-40B4-BE49-F238E27FC236}">
                  <a16:creationId xmlns:a16="http://schemas.microsoft.com/office/drawing/2014/main" id="{B58B0C82-FEAF-4240-AE45-8F9C1BD8B640}"/>
                </a:ext>
              </a:extLst>
            </p:cNvPr>
            <p:cNvSpPr txBox="1"/>
            <p:nvPr/>
          </p:nvSpPr>
          <p:spPr>
            <a:xfrm>
              <a:off x="3491592" y="2594840"/>
              <a:ext cx="3491592" cy="155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006" tIns="176006" rIns="176006" bIns="17600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47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ct val="90000"/>
                </a:lnSpc>
                <a:spcBef>
                  <a:spcPts val="866"/>
                </a:spcBef>
              </a:pPr>
              <a:r>
                <a:rPr lang="en-GB" sz="2475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Act</a:t>
              </a:r>
              <a:endParaRPr sz="247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" name="Google Shape;124;p11">
              <a:extLst>
                <a:ext uri="{FF2B5EF4-FFF2-40B4-BE49-F238E27FC236}">
                  <a16:creationId xmlns:a16="http://schemas.microsoft.com/office/drawing/2014/main" id="{F7ED5D1A-F7D3-4E1A-A3A0-50D0CD5526CF}"/>
                </a:ext>
              </a:extLst>
            </p:cNvPr>
            <p:cNvSpPr/>
            <p:nvPr/>
          </p:nvSpPr>
          <p:spPr>
            <a:xfrm>
              <a:off x="1250838" y="1220851"/>
              <a:ext cx="4610892" cy="165390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125;p11">
              <a:extLst>
                <a:ext uri="{FF2B5EF4-FFF2-40B4-BE49-F238E27FC236}">
                  <a16:creationId xmlns:a16="http://schemas.microsoft.com/office/drawing/2014/main" id="{22436096-2A9B-4BD9-A655-F04642A81687}"/>
                </a:ext>
              </a:extLst>
            </p:cNvPr>
            <p:cNvSpPr txBox="1"/>
            <p:nvPr/>
          </p:nvSpPr>
          <p:spPr>
            <a:xfrm>
              <a:off x="1331575" y="1301588"/>
              <a:ext cx="4449418" cy="1492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50" i="1" dirty="0">
                  <a:latin typeface="Trebuchet MS"/>
                  <a:ea typeface="Trebuchet MS"/>
                  <a:cs typeface="Trebuchet MS"/>
                  <a:sym typeface="Trebuchet MS"/>
                </a:rPr>
                <a:t>Public Engagement (PE), Gender Equality, Science education, Open science, Ethics, Governance</a:t>
              </a:r>
              <a:endParaRPr sz="1050" dirty="0"/>
            </a:p>
            <a:p>
              <a:pPr algn="ctr">
                <a:lnSpc>
                  <a:spcPct val="90000"/>
                </a:lnSpc>
                <a:spcBef>
                  <a:spcPts val="472"/>
                </a:spcBef>
              </a:pPr>
              <a:r>
                <a:rPr lang="en-GB" sz="1050" u="sng" dirty="0">
                  <a:latin typeface="Trebuchet MS"/>
                  <a:ea typeface="Trebuchet MS"/>
                  <a:cs typeface="Trebuchet MS"/>
                  <a:sym typeface="Trebuchet MS"/>
                </a:rPr>
                <a:t>Science with and for society</a:t>
              </a:r>
              <a:endParaRPr sz="1050" u="sng"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75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E4B1-5DFF-45D7-A1AB-2F562F47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RRI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6BDE-8D91-41B4-9A85-7F1042D3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10" y="842135"/>
            <a:ext cx="4179009" cy="3875915"/>
          </a:xfrm>
        </p:spPr>
        <p:txBody>
          <a:bodyPr/>
          <a:lstStyle/>
          <a:p>
            <a:r>
              <a:rPr lang="en-GB" sz="2400" dirty="0"/>
              <a:t>Research on various RRI topics</a:t>
            </a:r>
          </a:p>
          <a:p>
            <a:r>
              <a:rPr lang="en-GB" sz="2400" dirty="0" err="1"/>
              <a:t>Neuroethics</a:t>
            </a:r>
            <a:r>
              <a:rPr lang="en-GB" sz="2400" dirty="0"/>
              <a:t> and philosophical reflection</a:t>
            </a:r>
          </a:p>
          <a:p>
            <a:r>
              <a:rPr lang="en-GB" sz="2400" dirty="0"/>
              <a:t>Foresight</a:t>
            </a:r>
          </a:p>
          <a:p>
            <a:r>
              <a:rPr lang="en-GB" sz="2400" dirty="0"/>
              <a:t>Public engagement</a:t>
            </a:r>
          </a:p>
          <a:p>
            <a:r>
              <a:rPr lang="en-GB" sz="2400" dirty="0"/>
              <a:t>Researcher awareness</a:t>
            </a:r>
          </a:p>
          <a:p>
            <a:r>
              <a:rPr lang="en-GB" sz="2400" dirty="0"/>
              <a:t>Ethics support</a:t>
            </a:r>
          </a:p>
          <a:p>
            <a:r>
              <a:rPr lang="en-GB" sz="2400" dirty="0"/>
              <a:t>Capacity development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0C681-2659-4438-8D90-EAA42EC0C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 descr="A picture containing gear&#10;&#10;Description automatically generated">
            <a:extLst>
              <a:ext uri="{FF2B5EF4-FFF2-40B4-BE49-F238E27FC236}">
                <a16:creationId xmlns:a16="http://schemas.microsoft.com/office/drawing/2014/main" id="{984AC09F-1908-479F-A9EC-41825360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21" y="1750093"/>
            <a:ext cx="3830841" cy="21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E4B1-5DFF-45D7-A1AB-2F562F47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RRI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6BDE-8D91-41B4-9A85-7F1042D3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11" y="842135"/>
            <a:ext cx="4724132" cy="387591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Ethics Advisory Board (external experts)</a:t>
            </a:r>
          </a:p>
          <a:p>
            <a:r>
              <a:rPr lang="en-GB" dirty="0"/>
              <a:t>Ombudsperson</a:t>
            </a:r>
          </a:p>
          <a:p>
            <a:r>
              <a:rPr lang="en-GB" dirty="0"/>
              <a:t>Ethics Rapporteur Programme</a:t>
            </a:r>
          </a:p>
          <a:p>
            <a:pPr lvl="1"/>
            <a:r>
              <a:rPr lang="en-GB" dirty="0"/>
              <a:t>Annual update (1-pager)</a:t>
            </a:r>
          </a:p>
          <a:p>
            <a:r>
              <a:rPr lang="en-GB" dirty="0"/>
              <a:t>Compliance management workflow</a:t>
            </a:r>
          </a:p>
          <a:p>
            <a:r>
              <a:rPr lang="en-GB" dirty="0"/>
              <a:t>Data Governance Working Group</a:t>
            </a:r>
          </a:p>
          <a:p>
            <a:r>
              <a:rPr lang="en-GB" dirty="0"/>
              <a:t>Dual Use Working Group</a:t>
            </a:r>
          </a:p>
          <a:p>
            <a:r>
              <a:rPr lang="en-GB" dirty="0"/>
              <a:t>Diversity and Equal Opportunities Committee</a:t>
            </a:r>
          </a:p>
          <a:p>
            <a:r>
              <a:rPr lang="en-GB" dirty="0"/>
              <a:t>Representation in project governance</a:t>
            </a:r>
          </a:p>
          <a:p>
            <a:pPr lvl="1"/>
            <a:r>
              <a:rPr lang="en-GB" dirty="0"/>
              <a:t>Ethics Director</a:t>
            </a:r>
          </a:p>
          <a:p>
            <a:pPr lvl="1"/>
            <a:r>
              <a:rPr lang="en-GB" dirty="0"/>
              <a:t>RRI WP lead in Science and Infrastructure Board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0C681-2659-4438-8D90-EAA42EC0C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8DB4A27-CFC4-4F42-9A05-6EB023CF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720" y="1169177"/>
            <a:ext cx="3107030" cy="21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887F-EA67-4C19-AD1C-9CBDAB58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 (2013-2020)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4CD0-554A-4FC8-AB9C-08E82446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11" y="842135"/>
            <a:ext cx="4149701" cy="387591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Extensive Public Engagement Can Inform Project Decisions</a:t>
            </a:r>
          </a:p>
          <a:p>
            <a:r>
              <a:rPr lang="en-US" dirty="0"/>
              <a:t>In Practice Compliance Issues Tend to Dominate the RRI Agenda</a:t>
            </a:r>
          </a:p>
          <a:p>
            <a:r>
              <a:rPr lang="en-US" dirty="0"/>
              <a:t>Interdisciplinary Collaboration is Challenging when Implementing RRI</a:t>
            </a:r>
          </a:p>
          <a:p>
            <a:r>
              <a:rPr lang="en-GB" dirty="0"/>
              <a:t>Interpretations of RRI Continue to be Subject of Debate</a:t>
            </a:r>
          </a:p>
          <a:p>
            <a:r>
              <a:rPr lang="en-GB" dirty="0"/>
              <a:t>Implementing RRI Reveals Gaps in Knowledge of Substantive Issues</a:t>
            </a:r>
          </a:p>
          <a:p>
            <a:r>
              <a:rPr lang="en-GB" dirty="0"/>
              <a:t>Success of RRI Implementation is Difficult to 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4CA08-9F6A-40D1-8D1C-0F691736D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B0225-86D8-4627-BCDC-B20CF0A6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94" y="1562374"/>
            <a:ext cx="3157956" cy="21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E3D9-90FE-4D7B-8C05-34865094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further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7251C-8E56-448A-A611-29F37472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11" y="842135"/>
            <a:ext cx="4841363" cy="3875915"/>
          </a:xfrm>
        </p:spPr>
        <p:txBody>
          <a:bodyPr/>
          <a:lstStyle/>
          <a:p>
            <a:r>
              <a:rPr lang="en-GB" sz="2400" dirty="0"/>
              <a:t>RRI remains a contested concept</a:t>
            </a:r>
          </a:p>
          <a:p>
            <a:r>
              <a:rPr lang="en-GB" sz="2400" dirty="0"/>
              <a:t>Expectation management is important</a:t>
            </a:r>
          </a:p>
          <a:p>
            <a:r>
              <a:rPr lang="en-GB" sz="2400" dirty="0"/>
              <a:t>Uncertainty and conflict remain</a:t>
            </a:r>
          </a:p>
          <a:p>
            <a:r>
              <a:rPr lang="en-GB" sz="2400" dirty="0"/>
              <a:t>RRI is not a solution, but a process</a:t>
            </a:r>
          </a:p>
          <a:p>
            <a:r>
              <a:rPr lang="en-GB" sz="2400" dirty="0"/>
              <a:t>RRI needs to co-evolve with the science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C77A2-EB2A-41F8-AA2A-A5F49CD91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E447192-7990-497F-9577-2A87D218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08" y="1153258"/>
            <a:ext cx="2656742" cy="26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D8EF-E524-BEB6-AA24-76CE6F69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ethics?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72F6A-F450-2EC4-5A1C-ED7BBDC4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5" y="1050847"/>
            <a:ext cx="6007409" cy="3041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1785F-D8B6-0DA5-720F-FE43D64625A7}"/>
              </a:ext>
            </a:extLst>
          </p:cNvPr>
          <p:cNvSpPr txBox="1"/>
          <p:nvPr/>
        </p:nvSpPr>
        <p:spPr>
          <a:xfrm>
            <a:off x="3406462" y="418939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Stahl, B. C. (2012). Morality, Ethics, and Reflection: A Categorization of Normative IS Research. </a:t>
            </a:r>
            <a:r>
              <a:rPr lang="en-GB" i="1" dirty="0">
                <a:effectLst/>
              </a:rPr>
              <a:t>Journal of the Association for Information Systems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13</a:t>
            </a:r>
            <a:r>
              <a:rPr lang="en-GB" dirty="0">
                <a:effectLst/>
              </a:rPr>
              <a:t>(8), 636–656. </a:t>
            </a:r>
            <a:r>
              <a:rPr lang="en-GB" dirty="0">
                <a:effectLst/>
                <a:hlinkClick r:id="rId3"/>
              </a:rPr>
              <a:t>https://doi.org/10.17705/1jais.00304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979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8AAB621-B482-4816-9539-8A60ED56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28" y="1804694"/>
            <a:ext cx="2945222" cy="2112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9AC1B-60F9-4B5F-9928-0AE53260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Future Plans (2022-2023): Responsibility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9A244-EA8A-4D9E-96C7-D0C242F9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052" y="1272213"/>
            <a:ext cx="4636209" cy="35810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Preparation for the transition from research project to distributed research infrastructure</a:t>
            </a:r>
          </a:p>
          <a:p>
            <a:r>
              <a:rPr lang="en-GB" dirty="0"/>
              <a:t>Organisational Integration of RRI</a:t>
            </a:r>
          </a:p>
          <a:p>
            <a:r>
              <a:rPr lang="en-GB" dirty="0"/>
              <a:t>Ethics and Society Vision</a:t>
            </a:r>
          </a:p>
          <a:p>
            <a:r>
              <a:rPr lang="en-GB" dirty="0"/>
              <a:t>EBRAINS Ethics and Society Committee</a:t>
            </a:r>
          </a:p>
          <a:p>
            <a:r>
              <a:rPr lang="en-GB" dirty="0"/>
              <a:t>Community and Capacity Building</a:t>
            </a:r>
          </a:p>
          <a:p>
            <a:r>
              <a:rPr lang="en-US" dirty="0"/>
              <a:t>From Research to Innovation and Commercial Exploitation</a:t>
            </a:r>
          </a:p>
          <a:p>
            <a:r>
              <a:rPr lang="en-GB" dirty="0"/>
              <a:t>Global RRI Engagement and ensuring societal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EAD34-EE0D-4A12-A6DD-7A9B96184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6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A1EB-7F7B-87EC-919C-C2787300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AAE71-1585-C2A4-D63F-CC7F058D3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1E50D-BCC0-C823-8A17-FFBE2073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0F802-1F21-E16A-A619-79875067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70394"/>
            <a:ext cx="7429500" cy="38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1489-031B-448B-B8F8-1919E4B1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B16A-7743-4D38-9CE7-1D537BFE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Responsibility by Design paper in JRI</a:t>
            </a:r>
            <a:br>
              <a:rPr lang="en-GB" dirty="0"/>
            </a:br>
            <a:r>
              <a:rPr lang="en-GB" dirty="0">
                <a:hlinkClick r:id="rId2"/>
              </a:rPr>
              <a:t>https://doi.org/10.1080/23299460.2021.1955613</a:t>
            </a:r>
            <a:r>
              <a:rPr lang="en-GB" dirty="0"/>
              <a:t> </a:t>
            </a:r>
          </a:p>
          <a:p>
            <a:r>
              <a:rPr lang="en-GB" dirty="0"/>
              <a:t>HBP website</a:t>
            </a:r>
            <a:br>
              <a:rPr lang="en-GB" dirty="0"/>
            </a:br>
            <a:r>
              <a:rPr lang="en-GB" dirty="0">
                <a:hlinkClick r:id="rId3"/>
              </a:rPr>
              <a:t>https://www.humanbrainproject.eu/en/social-ethical-reflective/</a:t>
            </a:r>
            <a:r>
              <a:rPr lang="en-GB" dirty="0"/>
              <a:t> </a:t>
            </a:r>
          </a:p>
          <a:p>
            <a:r>
              <a:rPr lang="en-GB" dirty="0"/>
              <a:t>HBP education</a:t>
            </a:r>
            <a:br>
              <a:rPr lang="en-GB" dirty="0"/>
            </a:br>
            <a:r>
              <a:rPr lang="en-GB" dirty="0">
                <a:hlinkClick r:id="rId4"/>
              </a:rPr>
              <a:t>https://www.humanbrainproject.eu/en/education/participatecollaborate/curriculum/online-course/research-ethics-societal-impact/</a:t>
            </a:r>
            <a:r>
              <a:rPr lang="en-GB" dirty="0"/>
              <a:t> </a:t>
            </a:r>
          </a:p>
          <a:p>
            <a:r>
              <a:rPr lang="en-GB" dirty="0"/>
              <a:t>EBRAINS data governance</a:t>
            </a:r>
            <a:br>
              <a:rPr lang="en-GB" dirty="0"/>
            </a:br>
            <a:r>
              <a:rPr lang="en-GB" dirty="0">
                <a:hlinkClick r:id="rId5"/>
              </a:rPr>
              <a:t>https://ebrains.eu/terms</a:t>
            </a:r>
            <a:r>
              <a:rPr lang="en-GB" dirty="0"/>
              <a:t> </a:t>
            </a:r>
          </a:p>
          <a:p>
            <a:r>
              <a:rPr lang="en-GB" dirty="0"/>
              <a:t>Ethics Dialogues</a:t>
            </a:r>
            <a:br>
              <a:rPr lang="en-GB" dirty="0"/>
            </a:br>
            <a:r>
              <a:rPr lang="en-GB" dirty="0">
                <a:hlinkClick r:id="rId6"/>
              </a:rPr>
              <a:t>http://www.ethicsdialogues.eu/</a:t>
            </a:r>
            <a:r>
              <a:rPr lang="en-GB" dirty="0"/>
              <a:t> </a:t>
            </a:r>
          </a:p>
          <a:p>
            <a:r>
              <a:rPr lang="en-GB" dirty="0"/>
              <a:t>EBRAINS Ethics and Society Vision</a:t>
            </a:r>
            <a:br>
              <a:rPr lang="en-GB" dirty="0"/>
            </a:br>
            <a:r>
              <a:rPr lang="en-GB" dirty="0">
                <a:hlinkClick r:id="rId7"/>
              </a:rPr>
              <a:t>https://ebrains.eu/ethics-and-society-vision/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DC96F-335B-4D03-967D-39BF7766A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4085" y="6461364"/>
            <a:ext cx="378938" cy="32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3A736-8DFA-7A45-A29E-2DADACEF879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79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1763688" y="205978"/>
            <a:ext cx="69231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Access</a:t>
            </a:r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1"/>
          </p:nvPr>
        </p:nvSpPr>
        <p:spPr>
          <a:xfrm>
            <a:off x="575438" y="3570350"/>
            <a:ext cx="3744900" cy="13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https://link.springer.com/book/10.1007%2F978-3-030-69978-9</a:t>
            </a:r>
            <a:r>
              <a:rPr lang="en-US" sz="2400"/>
              <a:t> </a:t>
            </a:r>
            <a:endParaRPr sz="2400"/>
          </a:p>
        </p:txBody>
      </p:sp>
      <p:pic>
        <p:nvPicPr>
          <p:cNvPr id="387" name="Google Shape;3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600" y="1112549"/>
            <a:ext cx="1720575" cy="260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422" y="1063376"/>
            <a:ext cx="2038225" cy="280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4"/>
          <p:cNvSpPr txBox="1"/>
          <p:nvPr/>
        </p:nvSpPr>
        <p:spPr>
          <a:xfrm>
            <a:off x="5183538" y="35703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https://sienna-project.eu/digitalAssets/915/c_915554-l_1-k_sienna-ethics-by-design-and-ethics-of-use.pdf</a:t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F2B3-290D-235F-B2EE-1E7378A5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ethics in IT / IC?T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3BD50-4AB2-AA34-D8E4-9D8A7FAA0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Speed of innovation and diffusion</a:t>
            </a:r>
          </a:p>
          <a:p>
            <a:r>
              <a:rPr lang="en-GB" dirty="0"/>
              <a:t>Ubiquity and pervasiveness</a:t>
            </a:r>
          </a:p>
          <a:p>
            <a:r>
              <a:rPr lang="en-GB" dirty="0"/>
              <a:t>Applied and fundamental research</a:t>
            </a:r>
          </a:p>
          <a:p>
            <a:r>
              <a:rPr lang="en-GB" dirty="0"/>
              <a:t>Logical malleability</a:t>
            </a:r>
          </a:p>
          <a:p>
            <a:r>
              <a:rPr lang="en-GB" dirty="0"/>
              <a:t>Problem of many hands</a:t>
            </a:r>
          </a:p>
        </p:txBody>
      </p:sp>
    </p:spTree>
    <p:extLst>
      <p:ext uri="{BB962C8B-B14F-4D97-AF65-F5344CB8AC3E}">
        <p14:creationId xmlns:p14="http://schemas.microsoft.com/office/powerpoint/2010/main" val="123209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79FA-803F-DEBA-C6B1-84CDFE31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examples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C0977E-4534-4852-6858-FA5A44B9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1" y="2571750"/>
            <a:ext cx="3565244" cy="10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ject Sherpa">
            <a:extLst>
              <a:ext uri="{FF2B5EF4-FFF2-40B4-BE49-F238E27FC236}">
                <a16:creationId xmlns:a16="http://schemas.microsoft.com/office/drawing/2014/main" id="{8E102432-8E1C-7FCE-906A-3F3592E0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15" y="1656814"/>
            <a:ext cx="4181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NNA">
            <a:extLst>
              <a:ext uri="{FF2B5EF4-FFF2-40B4-BE49-F238E27FC236}">
                <a16:creationId xmlns:a16="http://schemas.microsoft.com/office/drawing/2014/main" id="{E4C9A157-0D32-157C-CC40-AB4A665E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77" y="3365679"/>
            <a:ext cx="3577913" cy="11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9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 descr="Lonely, Man, Crying, Alone, Male, Person, Sad"/>
          <p:cNvPicPr preferRelativeResize="0"/>
          <p:nvPr/>
        </p:nvPicPr>
        <p:blipFill rotWithShape="1">
          <a:blip r:embed="rId3">
            <a:alphaModFix/>
          </a:blip>
          <a:srcRect l="18608" r="13326"/>
          <a:stretch/>
        </p:blipFill>
        <p:spPr>
          <a:xfrm>
            <a:off x="7002270" y="303498"/>
            <a:ext cx="1836203" cy="2295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>
            <a:spLocks noGrp="1"/>
          </p:cNvSpPr>
          <p:nvPr>
            <p:ph type="title"/>
          </p:nvPr>
        </p:nvSpPr>
        <p:spPr>
          <a:xfrm>
            <a:off x="1319725" y="333300"/>
            <a:ext cx="737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8600"/>
              </a:buClr>
              <a:buSzPts val="3300"/>
              <a:buFont typeface="Arial"/>
              <a:buNone/>
            </a:pPr>
            <a:r>
              <a:rPr lang="en-US" dirty="0"/>
              <a:t>Ethics  by Design - Context</a:t>
            </a:r>
            <a:endParaRPr dirty="0"/>
          </a:p>
        </p:txBody>
      </p:sp>
      <p:sp>
        <p:nvSpPr>
          <p:cNvPr id="330" name="Google Shape;330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4634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254000" lvl="0" indent="-2336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en-US">
                <a:solidFill>
                  <a:srgbClr val="FF0000"/>
                </a:solidFill>
              </a:rPr>
              <a:t>The problem:</a:t>
            </a:r>
            <a:r>
              <a:rPr lang="en-US"/>
              <a:t> AI causes problems after deployment</a:t>
            </a:r>
            <a:endParaRPr/>
          </a:p>
          <a:p>
            <a:pPr marL="254000" lvl="0" indent="-2336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en-US">
                <a:solidFill>
                  <a:srgbClr val="FF0000"/>
                </a:solidFill>
              </a:rPr>
              <a:t>The solution:</a:t>
            </a:r>
            <a:r>
              <a:rPr lang="en-US"/>
              <a:t> Impose ethical requirements on AI</a:t>
            </a:r>
            <a:endParaRPr/>
          </a:p>
          <a:p>
            <a:pPr marL="254000" lvl="0" indent="-2336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 i="1"/>
              <a:t>Ethical AI initiatives are global</a:t>
            </a:r>
            <a:endParaRPr/>
          </a:p>
          <a:p>
            <a:pPr marL="558800" lvl="1" indent="-2032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–"/>
            </a:pPr>
            <a:r>
              <a:rPr lang="en-US" sz="2000"/>
              <a:t>IEEE, ISO, IETF, WEF, UNESCO, Governments (EG: Singapore, NYC, California, White House, Australia, Denmark), Industry (FATML, XAI, CertNexus, Google, Microsoft, IBM)</a:t>
            </a:r>
            <a:endParaRPr/>
          </a:p>
          <a:p>
            <a:pPr marL="254000" lvl="0" indent="-2336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en-US">
                <a:solidFill>
                  <a:srgbClr val="FF0000"/>
                </a:solidFill>
              </a:rPr>
              <a:t>The cause:</a:t>
            </a:r>
            <a:r>
              <a:rPr lang="en-US"/>
              <a:t> Insufficient consideration of consequences during design</a:t>
            </a:r>
            <a:endParaRPr/>
          </a:p>
          <a:p>
            <a:pPr marL="254000" lvl="0" indent="-2336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en-US">
                <a:solidFill>
                  <a:srgbClr val="FF0000"/>
                </a:solidFill>
              </a:rPr>
              <a:t>Our solution:</a:t>
            </a:r>
            <a:r>
              <a:rPr lang="en-US"/>
              <a:t> Ethics by design (EbD), i.e. during, throughout</a:t>
            </a:r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ldNum" idx="12"/>
          </p:nvPr>
        </p:nvSpPr>
        <p:spPr>
          <a:xfrm>
            <a:off x="0" y="-5330"/>
            <a:ext cx="4572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/>
              <a:t>5</a:t>
            </a:fld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9590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1"/>
          <p:cNvPicPr preferRelativeResize="0"/>
          <p:nvPr/>
        </p:nvPicPr>
        <p:blipFill rotWithShape="1">
          <a:blip r:embed="rId3">
            <a:alphaModFix/>
          </a:blip>
          <a:srcRect l="16596" r="15218"/>
          <a:stretch/>
        </p:blipFill>
        <p:spPr>
          <a:xfrm>
            <a:off x="6310536" y="1707654"/>
            <a:ext cx="2602634" cy="256093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6580566" y="519522"/>
            <a:ext cx="2062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8600"/>
              </a:buClr>
              <a:buSzPts val="3300"/>
              <a:buFont typeface="Arial"/>
              <a:buNone/>
            </a:pPr>
            <a:r>
              <a:rPr lang="en-US"/>
              <a:t>Values</a:t>
            </a:r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1144799" y="749750"/>
            <a:ext cx="5587500" cy="3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254000" lvl="0" indent="-2311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/>
              <a:t>As universal as possible:</a:t>
            </a:r>
            <a:endParaRPr/>
          </a:p>
          <a:p>
            <a:pPr marL="558800" lvl="1" indent="-189547" algn="l" rtl="0">
              <a:spcBef>
                <a:spcPts val="400"/>
              </a:spcBef>
              <a:spcAft>
                <a:spcPts val="0"/>
              </a:spcAft>
              <a:buSzPct val="75000"/>
              <a:buChar char="–"/>
            </a:pPr>
            <a:r>
              <a:rPr lang="en-US"/>
              <a:t>EU principles, UN Charter on Human Rights</a:t>
            </a:r>
            <a:endParaRPr/>
          </a:p>
          <a:p>
            <a:pPr marL="254000" lvl="0" indent="-23114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/>
              <a:t>Unethical AI violates values</a:t>
            </a:r>
            <a:endParaRPr/>
          </a:p>
          <a:p>
            <a:pPr marL="254000" lvl="0" indent="-23114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/>
              <a:t>Incorporate detailed ethical values</a:t>
            </a:r>
            <a:endParaRPr/>
          </a:p>
          <a:p>
            <a:pPr marL="558800" lvl="1" indent="-189547" algn="l" rtl="0">
              <a:spcBef>
                <a:spcPts val="400"/>
              </a:spcBef>
              <a:spcAft>
                <a:spcPts val="0"/>
              </a:spcAft>
              <a:buSzPct val="75000"/>
              <a:buChar char="–"/>
            </a:pPr>
            <a:r>
              <a:rPr lang="en-US"/>
              <a:t>e.g. Human Agency = autonomy, dignity, freedom</a:t>
            </a:r>
            <a:endParaRPr/>
          </a:p>
          <a:p>
            <a:pPr marL="254000" lvl="0" indent="-23114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/>
              <a:t>Values lead to “ethical requisites”</a:t>
            </a:r>
            <a:endParaRPr/>
          </a:p>
          <a:p>
            <a:pPr marL="254000" lvl="0" indent="-23114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Char char="•"/>
            </a:pPr>
            <a:r>
              <a:rPr lang="en-US"/>
              <a:t>6 categories of values:</a:t>
            </a:r>
            <a:endParaRPr/>
          </a:p>
          <a:p>
            <a:pPr marL="25400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4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sldNum" idx="12"/>
          </p:nvPr>
        </p:nvSpPr>
        <p:spPr>
          <a:xfrm>
            <a:off x="-299658" y="-5330"/>
            <a:ext cx="4572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344" name="Google Shape;344;p22"/>
          <p:cNvGrpSpPr/>
          <p:nvPr/>
        </p:nvGrpSpPr>
        <p:grpSpPr>
          <a:xfrm>
            <a:off x="2130922" y="524933"/>
            <a:ext cx="5111775" cy="4379011"/>
            <a:chOff x="0" y="7215"/>
            <a:chExt cx="6815700" cy="5838682"/>
          </a:xfrm>
        </p:grpSpPr>
        <p:sp>
          <p:nvSpPr>
            <p:cNvPr id="345" name="Google Shape;345;p22"/>
            <p:cNvSpPr/>
            <p:nvPr/>
          </p:nvSpPr>
          <p:spPr>
            <a:xfrm>
              <a:off x="0" y="7215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30842" y="38057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Specification of objectives 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0" y="639015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 txBox="1"/>
            <p:nvPr/>
          </p:nvSpPr>
          <p:spPr>
            <a:xfrm>
              <a:off x="0" y="639015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75" tIns="25700" rIns="144000" bIns="25700" anchor="t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is the system for, what will it do?  </a:t>
              </a:r>
              <a:endPara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0" y="1086135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30842" y="1116977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Specification of requirements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0" y="1717935"/>
              <a:ext cx="6815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 txBox="1"/>
            <p:nvPr/>
          </p:nvSpPr>
          <p:spPr>
            <a:xfrm>
              <a:off x="0" y="1717935"/>
              <a:ext cx="6815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75" tIns="25700" rIns="144000" bIns="25700" anchor="t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do we need to build it? Resources, risks, impact analysis, etc.</a:t>
              </a:r>
              <a:endPara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0" y="2346697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 txBox="1"/>
            <p:nvPr/>
          </p:nvSpPr>
          <p:spPr>
            <a:xfrm>
              <a:off x="30842" y="2377539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High-level design 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0" y="2978497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 txBox="1"/>
            <p:nvPr/>
          </p:nvSpPr>
          <p:spPr>
            <a:xfrm>
              <a:off x="0" y="2978497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75" tIns="25700" rIns="144000" bIns="25700" anchor="t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High-level system architecture</a:t>
              </a:r>
              <a:endPara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0" y="3425617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 txBox="1"/>
            <p:nvPr/>
          </p:nvSpPr>
          <p:spPr>
            <a:xfrm>
              <a:off x="30842" y="3456459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collection and preparation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0" y="4135177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 txBox="1"/>
            <p:nvPr/>
          </p:nvSpPr>
          <p:spPr>
            <a:xfrm>
              <a:off x="30842" y="4166019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Detailed design and development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0" y="4766977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 txBox="1"/>
            <p:nvPr/>
          </p:nvSpPr>
          <p:spPr>
            <a:xfrm>
              <a:off x="0" y="4766977"/>
              <a:ext cx="68157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275" tIns="25700" rIns="144000" bIns="25700" anchor="t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Actual construction of the system</a:t>
              </a:r>
              <a:endPara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0" y="5214097"/>
              <a:ext cx="6815700" cy="631800"/>
            </a:xfrm>
            <a:prstGeom prst="roundRect">
              <a:avLst>
                <a:gd name="adj" fmla="val 16667"/>
              </a:avLst>
            </a:prstGeom>
            <a:solidFill>
              <a:srgbClr val="D25F0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 txBox="1"/>
            <p:nvPr/>
          </p:nvSpPr>
          <p:spPr>
            <a:xfrm>
              <a:off x="30842" y="5244939"/>
              <a:ext cx="6753900" cy="5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Testing and evaluation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2"/>
          <p:cNvSpPr/>
          <p:nvPr/>
        </p:nvSpPr>
        <p:spPr>
          <a:xfrm>
            <a:off x="7242672" y="681540"/>
            <a:ext cx="548400" cy="810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5F6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7241081" y="1540947"/>
            <a:ext cx="548400" cy="9123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5F6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7220032" y="2453061"/>
            <a:ext cx="548400" cy="7845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5F6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7290064" y="3250235"/>
            <a:ext cx="548400" cy="758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5F6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7241081" y="4021579"/>
            <a:ext cx="548400" cy="602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5F6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140236" y="678480"/>
            <a:ext cx="19434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8600"/>
                </a:solidFill>
                <a:latin typeface="Arial"/>
                <a:ea typeface="Arial"/>
                <a:cs typeface="Arial"/>
                <a:sym typeface="Arial"/>
              </a:rPr>
              <a:t>Generic Development Model</a:t>
            </a:r>
            <a:endParaRPr sz="2400">
              <a:solidFill>
                <a:srgbClr val="F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140236" y="2263612"/>
            <a:ext cx="1743900" cy="1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Requisites mapped onto development as concrete tasks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6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88" y="242225"/>
            <a:ext cx="5662987" cy="37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1339526" y="205975"/>
            <a:ext cx="73473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Towards an Ecosystem of Artificial Intelligence for Human Flourishing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>
            <a:off x="2854625" y="1452575"/>
            <a:ext cx="2960700" cy="194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Characteristics of Ecosystems</a:t>
            </a:r>
            <a:endParaRPr sz="1900"/>
          </a:p>
        </p:txBody>
      </p:sp>
      <p:sp>
        <p:nvSpPr>
          <p:cNvPr id="242" name="Google Shape;242;p17"/>
          <p:cNvSpPr/>
          <p:nvPr/>
        </p:nvSpPr>
        <p:spPr>
          <a:xfrm>
            <a:off x="2157700" y="454050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Complex relationships between actors</a:t>
            </a:r>
            <a:endParaRPr sz="1700"/>
          </a:p>
        </p:txBody>
      </p:sp>
      <p:sp>
        <p:nvSpPr>
          <p:cNvPr id="243" name="Google Shape;243;p17"/>
          <p:cNvSpPr/>
          <p:nvPr/>
        </p:nvSpPr>
        <p:spPr>
          <a:xfrm>
            <a:off x="2472025" y="2863875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Co-evolution and mutual learning</a:t>
            </a:r>
            <a:endParaRPr sz="1700"/>
          </a:p>
        </p:txBody>
      </p:sp>
      <p:sp>
        <p:nvSpPr>
          <p:cNvPr id="244" name="Google Shape;244;p17"/>
          <p:cNvSpPr/>
          <p:nvPr/>
        </p:nvSpPr>
        <p:spPr>
          <a:xfrm>
            <a:off x="4054775" y="366725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Unclear boundaries</a:t>
            </a:r>
            <a:endParaRPr sz="1700"/>
          </a:p>
        </p:txBody>
      </p:sp>
      <p:sp>
        <p:nvSpPr>
          <p:cNvPr id="245" name="Google Shape;245;p17"/>
          <p:cNvSpPr/>
          <p:nvPr/>
        </p:nvSpPr>
        <p:spPr>
          <a:xfrm>
            <a:off x="5223175" y="1543075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Openness</a:t>
            </a:r>
            <a:endParaRPr sz="1700"/>
          </a:p>
        </p:txBody>
      </p:sp>
      <p:sp>
        <p:nvSpPr>
          <p:cNvPr id="246" name="Google Shape;246;p17"/>
          <p:cNvSpPr/>
          <p:nvPr/>
        </p:nvSpPr>
        <p:spPr>
          <a:xfrm>
            <a:off x="4145275" y="2719425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Evolution as driver of change</a:t>
            </a:r>
            <a:endParaRPr sz="1700"/>
          </a:p>
        </p:txBody>
      </p:sp>
      <p:sp>
        <p:nvSpPr>
          <p:cNvPr id="247" name="Google Shape;247;p17"/>
          <p:cNvSpPr/>
          <p:nvPr/>
        </p:nvSpPr>
        <p:spPr>
          <a:xfrm>
            <a:off x="1148075" y="1798650"/>
            <a:ext cx="2213100" cy="1546200"/>
          </a:xfrm>
          <a:prstGeom prst="ellipse">
            <a:avLst/>
          </a:prstGeom>
          <a:solidFill>
            <a:srgbClr val="EEECE1">
              <a:alpha val="43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Interdepen- dence of actors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4E2"/>
      </a:lt2>
      <a:accent1>
        <a:srgbClr val="26ACE2"/>
      </a:accent1>
      <a:accent2>
        <a:srgbClr val="17B49F"/>
      </a:accent2>
      <a:accent3>
        <a:srgbClr val="24B968"/>
      </a:accent3>
      <a:accent4>
        <a:srgbClr val="18B91E"/>
      </a:accent4>
      <a:accent5>
        <a:srgbClr val="5BB624"/>
      </a:accent5>
      <a:accent6>
        <a:srgbClr val="8EAC16"/>
      </a:accent6>
      <a:hlink>
        <a:srgbClr val="459130"/>
      </a:hlink>
      <a:folHlink>
        <a:srgbClr val="7F7F7F"/>
      </a:folHlink>
    </a:clrScheme>
    <a:fontScheme name="Festival">
      <a:majorFont>
        <a:latin typeface="Aharoni"/>
        <a:ea typeface="Arial"/>
        <a:cs typeface="Arial"/>
      </a:majorFont>
      <a:minorFont>
        <a:latin typeface="Avenir Next LT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976</Words>
  <Application>Microsoft Office PowerPoint</Application>
  <PresentationFormat>On-screen Show (16:9)</PresentationFormat>
  <Paragraphs>204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Trebuchet MS</vt:lpstr>
      <vt:lpstr>Office Theme</vt:lpstr>
      <vt:lpstr>ShapesVTI</vt:lpstr>
      <vt:lpstr>Ethics and Reflexivity in Computing </vt:lpstr>
      <vt:lpstr>What is ethics?</vt:lpstr>
      <vt:lpstr>Why ethics in IT / IC?T</vt:lpstr>
      <vt:lpstr>Three examples</vt:lpstr>
      <vt:lpstr>Ethics  by Design - Context</vt:lpstr>
      <vt:lpstr>Values</vt:lpstr>
      <vt:lpstr>PowerPoint Presentation</vt:lpstr>
      <vt:lpstr>Towards an Ecosystem of Artificial Intelligence for Human Flourishing</vt:lpstr>
      <vt:lpstr>PowerPoint Presentation</vt:lpstr>
      <vt:lpstr>PowerPoint Presentation</vt:lpstr>
      <vt:lpstr>PowerPoint Presentation</vt:lpstr>
      <vt:lpstr>PowerPoint Presentation</vt:lpstr>
      <vt:lpstr>EBRAINS’ mission:   Enabling brain research advances and innovation</vt:lpstr>
      <vt:lpstr>Ethical and Social Questions in the HBP</vt:lpstr>
      <vt:lpstr>Responsible Research and Innovation in the HBP</vt:lpstr>
      <vt:lpstr>RRI Activities</vt:lpstr>
      <vt:lpstr>RRI Structures</vt:lpstr>
      <vt:lpstr>Lessons Learned (2013-2020)</vt:lpstr>
      <vt:lpstr>Some further insights</vt:lpstr>
      <vt:lpstr>Future Plans (2022-2023): Responsibility by Design</vt:lpstr>
      <vt:lpstr>PowerPoint Presentation</vt:lpstr>
      <vt:lpstr>Resources</vt:lpstr>
      <vt:lpstr>Open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Putting AI ethics into action   The current state of the art and recommendations for the future </dc:title>
  <cp:lastModifiedBy>Bernd Stahl</cp:lastModifiedBy>
  <cp:revision>5</cp:revision>
  <dcterms:modified xsi:type="dcterms:W3CDTF">2022-10-25T14:59:22Z</dcterms:modified>
</cp:coreProperties>
</file>