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81" r:id="rId3"/>
    <p:sldId id="288" r:id="rId4"/>
    <p:sldId id="289" r:id="rId5"/>
    <p:sldId id="319" r:id="rId6"/>
    <p:sldId id="285" r:id="rId7"/>
    <p:sldId id="320" r:id="rId8"/>
    <p:sldId id="307" r:id="rId9"/>
    <p:sldId id="325" r:id="rId10"/>
    <p:sldId id="321" r:id="rId11"/>
    <p:sldId id="293" r:id="rId12"/>
    <p:sldId id="326" r:id="rId13"/>
    <p:sldId id="295" r:id="rId14"/>
    <p:sldId id="327" r:id="rId15"/>
    <p:sldId id="299" r:id="rId16"/>
    <p:sldId id="328" r:id="rId17"/>
    <p:sldId id="344" r:id="rId18"/>
    <p:sldId id="329" r:id="rId19"/>
    <p:sldId id="303" r:id="rId20"/>
    <p:sldId id="330" r:id="rId21"/>
    <p:sldId id="286" r:id="rId22"/>
    <p:sldId id="331" r:id="rId23"/>
    <p:sldId id="339" r:id="rId24"/>
    <p:sldId id="343" r:id="rId25"/>
    <p:sldId id="322" r:id="rId26"/>
    <p:sldId id="323" r:id="rId27"/>
    <p:sldId id="310" r:id="rId28"/>
    <p:sldId id="332" r:id="rId29"/>
    <p:sldId id="333" r:id="rId30"/>
    <p:sldId id="338" r:id="rId31"/>
    <p:sldId id="334" r:id="rId32"/>
    <p:sldId id="312" r:id="rId33"/>
    <p:sldId id="324" r:id="rId34"/>
    <p:sldId id="335" r:id="rId35"/>
    <p:sldId id="336" r:id="rId36"/>
    <p:sldId id="345" r:id="rId37"/>
    <p:sldId id="318" r:id="rId38"/>
    <p:sldId id="342" r:id="rId39"/>
    <p:sldId id="256" r:id="rId40"/>
    <p:sldId id="258" r:id="rId41"/>
    <p:sldId id="292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55D87"/>
    <a:srgbClr val="0A7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2"/>
    <p:restoredTop sz="94218"/>
  </p:normalViewPr>
  <p:slideViewPr>
    <p:cSldViewPr snapToGrid="0" snapToObjects="1">
      <p:cViewPr varScale="1">
        <p:scale>
          <a:sx n="263" d="100"/>
          <a:sy n="263" d="100"/>
        </p:scale>
        <p:origin x="181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wim/working-hours-physical-scienc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Working hours for Physical</a:t>
            </a:r>
            <a:r>
              <a:rPr lang="en-US" sz="2000" b="1" baseline="0" dirty="0"/>
              <a:t> Sciences researchers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618-7D41-A480-1B42FEEC4805}"/>
              </c:ext>
            </c:extLst>
          </c:dPt>
          <c:cat>
            <c:strRef>
              <c:f>Sheet1!$A$2:$A$10</c:f>
              <c:strCache>
                <c:ptCount val="9"/>
                <c:pt idx="0">
                  <c:v>&lt;11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&gt;80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102</c:v>
                </c:pt>
                <c:pt idx="4">
                  <c:v>134</c:v>
                </c:pt>
                <c:pt idx="5">
                  <c:v>53</c:v>
                </c:pt>
                <c:pt idx="6">
                  <c:v>17</c:v>
                </c:pt>
                <c:pt idx="7">
                  <c:v>23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8-7D41-A480-1B42FEEC4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axId val="1423744960"/>
        <c:axId val="1423746592"/>
      </c:barChart>
      <c:catAx>
        <c:axId val="1423744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/>
                  <a:t>Hours worked per 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746592"/>
        <c:crosses val="autoZero"/>
        <c:auto val="1"/>
        <c:lblAlgn val="ctr"/>
        <c:lblOffset val="100"/>
        <c:noMultiLvlLbl val="0"/>
      </c:catAx>
      <c:valAx>
        <c:axId val="142374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74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Working hours (academics, no PhD or postdocs)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4C-B143-8B1F-E5913C8B207B}"/>
              </c:ext>
            </c:extLst>
          </c:dPt>
          <c:cat>
            <c:strRef>
              <c:f>Sheet1!$A$2:$A$10</c:f>
              <c:strCache>
                <c:ptCount val="9"/>
                <c:pt idx="0">
                  <c:v>&lt;11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&gt;80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34</c:v>
                </c:pt>
                <c:pt idx="4">
                  <c:v>40</c:v>
                </c:pt>
                <c:pt idx="5">
                  <c:v>30</c:v>
                </c:pt>
                <c:pt idx="6">
                  <c:v>7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C-B143-8B1F-E5913C8B2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-27"/>
        <c:axId val="1424447776"/>
        <c:axId val="1424397120"/>
      </c:barChart>
      <c:catAx>
        <c:axId val="1424447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 worked per week</a:t>
                </a:r>
              </a:p>
              <a:p>
                <a:pPr>
                  <a:defRPr/>
                </a:pPr>
                <a:endParaRPr lang="en-US" sz="105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397120"/>
        <c:crosses val="autoZero"/>
        <c:auto val="1"/>
        <c:lblAlgn val="ctr"/>
        <c:lblOffset val="100"/>
        <c:noMultiLvlLbl val="0"/>
      </c:catAx>
      <c:valAx>
        <c:axId val="142439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4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1:29:40.755"/>
    </inkml:context>
    <inkml:brush xml:id="br0">
      <inkml:brushProperty name="width" value="0.05" units="cm"/>
      <inkml:brushProperty name="height" value="0.05" units="cm"/>
      <inkml:brushProperty name="color" value="#92D050"/>
    </inkml:brush>
  </inkml:definitions>
  <inkml:trace contextRef="#ctx0" brushRef="#br0">1 2812 24575,'2'-5'0,"2"-2"0,2 2 0,6-6 0,-5 3 0,9-4 0,-2-4 0,-1 3 0,4-3 0,-7 0 0,7-1 0,-6-5 0,4-1 0,2-5 0,-6 5 0,11-5 0,-11 6 0,5-7 0,-1 6 0,-2-11 0,6 10 0,-5-10 0,5 10 0,-7-4 0,4 0 0,-1 4 0,-7-4 0,12 0 0,-13 5 0,10-5 0,-6-1 0,-1 6 0,8-11 0,-11 10 0,13-4 0,-13 6 0,3-6 0,-2 9 0,-2-8 0,-2 9 0,10-4 0,-7 0 0,6 5 0,-3-4 0,-1 4 0,-3-1 0,8-3 0,-8 4 0,8 0 0,-4-4 0,-1 3 0,1-4 0,5 0 0,-4 0 0,15-16 0,-13 12 0,15-18 0,-17 21 0,13-11 0,-12 4 0,10 0 0,-8-12 0,6 17 0,0-17 0,-3 13 0,6-7 0,-3 0 0,-1 0 0,4 1 0,-10 5 0,12-12 0,-13 17 0,13-17 0,-13 18 0,11-10 0,-11 11 0,6-12 0,-8 12 0,6-15 0,-2 18 0,1-11 0,-2 14 0,-4 0 0,1-4 0,-2 8 0,-2-3 0,1 4 0,-3 1 0,4-1 0,0 1 0,-1 2 0,-3-1 0,2 1 0,-1-2 0,2 2 0,-3-1 0,2 1 0,-3 1 0,5-3 0,-4 3 0,3-3 0,-4 2 0,8-7 0,-3 7 0,5-13 0,-4 5 0,1-5 0,5 0 0,-4 0 0,10-6 0,-8-2 0,8 0 0,-2-4 0,4 5 0,2-7 0,-2 6 0,1-4 0,-3 10 0,1-4 0,-1 6 0,-1 0 0,-5 5 0,-2 1 0,-6 7 0,0 2 0,-1 3 0,-1-1 0,1 3 0,5 0 0,0 2 0,5 0 0,-5 0 0,4 3 0,-3 0 0,4 5 0,-5-2 0,0 5 0,0-6 0,1 6 0,0-5 0,-1 5 0,-5-6 0,1 2 0,0 0 0,0 2 0,-3-1 0,3 3 0,-6-6 0,10 5 0,-10-1 0,6 2 0,-3 1 0,0-1 0,3-3 0,2 8 0,-5-7 0,4 7 0,-7 0 0,2 2 0,1-1 0,-3 4 0,2-4 0,3 11 0,1 2 0,-1 0 0,0-2 0,-6 0 0,0 1 0,4 1 0,-2 4 0,2-4 0,-4 5 0,0-5 0,0 4 0,0-4 0,0 6 0,0-1 0,0-5 0,0-2 0,-4 10 0,-2-12 0,0 18 0,-3-21 0,8 12 0,-4-6 0,5 7 0,-4-7 0,3 6 0,-9-6 0,8 7 0,-3-6 0,5 11 0,-5-15 0,4 15 0,-8-17 0,8 10 0,-4-4 0,5 5 0,0 1 0,0-6 0,0 4 0,0-1 0,6 4 0,-5-4 0,5-5 0,-6-10 0,0 2 0,3-7 0,-2 8 0,3-8 0,-4 3 0,3-5 0,-2 1 0,3 4 0,-4-3 0,4 7 0,-3-7 0,8 8 0,-8-4 0,4 1 0,-1 3 0,-2-9 0,2 9 0,0-8 0,-3 3 0,2-5 0,1 1 0,0 9 0,0-7 0,0 7 0,0-9 0,-4-1 0,4 1 0,-4 0 0,4-1 0,-4 5 0,4-3 0,-1 3 0,-2-4 0,3 4 0,-1-4 0,-2 5 0,3-1 0,-1-4 0,-2 9 0,7-3 0,-7-1 0,4-1 0,-5-4 0,4 4 0,-4 2 0,7 0 0,-3-6 0,0-1 0,-1 2 0,-1-4 0,-1 7 0,5-8 0,-2 4 0,1-1 0,2 1 0,-6-4 0,6 3 0,-3-3 0,1 0 0,1-1 0,-3-2 0,0 2 0,7 1 0,-1 1 0,13 4 0,-8-4 0,3 0 0,-10-1 0,-1-4 0,0 0 0,-1 0 0,1 1 0,0-1 0,4 1 0,-6-1 0,11 1 0,-11 0 0,7 3 0,-5-3 0,6 3 0,-6-4 0,5 1 0,-1 0 0,2 0 0,-1 0 0,0 3 0,0-2 0,1 2 0,11-1 0,-6-1 0,2 3 0,-4-3 0,-2 2 0,3-2 0,-5-1 0,4 3 0,-4-2 0,5 2 0,0-2 0,-4-1 0,3 0 0,-4 0 0,5 1 0,0 0 0,-5-3 0,4 0 0,-3-3 0,10 3 0,-4 0 0,4 1 0,-6-1 0,0-3 0,0 2 0,0-1 0,0 1 0,0-2 0,-4 0 0,2 3 0,-2-2 0,4 1 0,0-2 0,0 3 0,0-3 0,-5 3 0,4-3 0,-4 2 0,5-1 0,0 2 0,0-3 0,-4 0 0,3 0 0,3 3 0,-1-2 0,6 2 0,-1-3 0,-4 3 0,4-3 0,-6 3 0,0-3 0,-4 0 0,-2 0 0,0 0 0,-3 0 0,3 0 0,1 0 0,-4 0 0,7 0 0,-7 2 0,8-2 0,-8 2 0,14-2 0,-8 0 0,10 2 0,-7-1 0,6 2 0,-4-1 0,4-1 0,1 1 0,-6-2 0,6 0 0,-12 0 0,4 0 0,-3 0 0,4 0 0,0 0 0,-5 0 0,-1 0 0,1 0 0,0 0 0,1 0 0,-2 0 0,-4 0 0,4 0 0,-3 0 0,8 0 0,-4 0 0,5-2 0,0 1 0,7-1 0,-10 2 0,8 0 0,-3 0 0,-1 0 0,1 0 0,-7 0 0,-6 0 0,1 0 0,0 0 0,0 0 0,-1 0 0,6 0 0,-4 0 0,7 0 0,-7 0 0,8 0 0,-8 0 0,3 0 0,-4 0 0,4 0 0,2 0 0,4 0 0,-5 0 0,0 0 0,-1 2 0,1-1 0,1 1 0,-2-2 0,-4 0 0,0 0 0,-1 0 0,6 0 0,-4 0 0,3 0 0,-4-2 0,-1 2 0,1-4 0,5-1 0,0-1 0,5-2 0,-4-1 0,-1 4 0,0-6 0,1 2 0,4-2 0,-4-1 0,3 1 0,-5-5 0,5 3 0,-4-8 0,6 4 0,-10-5 0,11 0 0,-11-1 0,8 1 0,-1 0 0,-7 0 0,7 0 0,-4 0 0,-3 0 0,6 0 0,-7 0 0,0 0 0,3 0 0,1 0 0,0 5 0,5-4 0,-11 8 0,10-8 0,-8 8 0,7-3 0,-8 5 0,7-6 0,-10 5 0,11-5 0,-3 1 0,-4 3 0,5 1 0,-10 1 0,5 3 0,0-14 0,2 8 0,0-4 0,-1 7 0,-3 3 0,4-8 0,-3 3 0,4-3 0,-2 4 0,2-4 0,1-1 0,-1-1 0,1-3 0,-2 9 0,3-15 0,1 13 0,-5-9 0,5 7 0,-2-1 0,1-5 0,-1 0 0,-1-1 0,-3 1 0,3 5 0,-3-4 0,2 4 0,-3-15 0,10 7 0,-5-2 0,0 6 0,-3 9 0,-1-9 0,2 8 0,2-8 0,-2 8 0,2-7 0,-5 7 0,6-3 0,-5 4 0,2 1 0,-1-1 0,-3 0 0,4 1 0,1-5 0,-2 6 0,2-5 0,-1 2 0,0 0 0,1-3 0,-1 4 0,4-9 0,-7 7 0,5-7 0,-5 9 0,2 4 0,1-3 0,2 3 0,-5-4 0,5 4 0,-9 0 0,4 4 0,-4 0 0,4 0 0,-2 0 0,3-1 0,-1 1 0,1 2 0,0-2 0,4 4 0,2-5 0,-1 3 0,-1-1 0,-4 1 0,0 4 0,0 0 0,4 5 0,-2 2 0,9 7 0,-8-3 0,8 3 0,-8-5 0,3 1 0,-4-1 0,0 1 0,0-1 0,0 1 0,-4-1 0,3 1 0,-3-1 0,5 6 0,0-5 0,0 4 0,-5 1 0,4 0 0,-7 0 0,4 10 0,-2-13 0,-2 19 0,7-14 0,-7 9 0,8-6 0,-8 0 0,4 6 0,-5-4 0,5 10 0,-3-10 0,3 10 0,-5-5 0,6 7 0,-5-6 0,10 4 0,-10-4 0,5-1 0,-6 5 0,0-10 0,0 4 0,0-11 0,0 4 0,-5-3 0,0 4 0,-1 0 0,2-5 0,-1 4 0,4-4 0,-4 0 0,5 0 0,-4-1 0,3-7 0,-8 11 0,7-14 0,-2 10 0,4-8 0,0 0 0,0 3 0,0-3 0,-4 4 0,3-4 0,-2 3 0,3 1 0,3 1 0,-2 3 0,3-4 0,-1-1 0,-2 6 0,3-5 0,0 9 0,-3-8 0,4 8 0,-5-9 0,3 4 0,-2-4 0,3-1 0,-2-2 0,-1-2 0,2-3 0,-3 0 0,2 1 0,-1 2 0,1 1 0,1 0 0,-2 3 0,1-3 0,1 1 0,-3-2 0,6-3 0,-3 0 0,0 4 0,3 0 0,-5 0 0,5 0 0,-3-4 0,3 0 0,-3 0 0,2 0 0,-4 4 0,4-3 0,-2 2 0,0-3 0,3 0 0,-6 1 0,6 2 0,-2-2 0,3 2 0,3 1 0,-3-3 0,0 2 0,-1-3 0,-2 4 0,6-3 0,-2 3 0,3-3 0,-6-1 0,6 1 0,-5-1 0,6 4 0,-2-2 0,9 0 0,-6-2 0,4-1 0,-7 1 0,-3-1 0,8 2 0,-8-3 0,8 1 0,-4-1 0,12 2 0,-6-4 0,12 4 0,-5-4 0,0 0 0,5 3 0,-5-2 0,7 2 0,-1 0 0,-6-2 0,14 6 0,-12-6 0,7 3 0,4 0 0,-17-3 0,25 7 0,-10-7 0,15 7 0,-9-7 0,6 7 0,-6-7 0,9 7 0,10-7 0,-16 6 0,24-6 0,-33 5 0,23-5 0,-17 2 0,-6-3 0,-4 0 0,-9 0 0,5 0 0,-3 0 0,1 0 0,-13 0 0,3 0 0,-8 0 0,3 0 0,0-2 0,-3 1 0,8-1 0,-4 2 0,12-4 0,-5 3 0,19-2 0,-17 3 0,25-4 0,-18 3 0,20-3 0,-14 4 0,14-4 0,-14 3 0,6-3 0,10 4 0,-20 0 0,27 0 0,-21 0 0,0 0 0,-9 0 0,-11 0 0,-4 0 0,1 0 0,-2 0 0,-4-2 0,-1 2 0,6-2 0,0 2 0,5 0 0,0 0 0,-4 0 0,-2 0 0,-4 0 0,4 0 0,1 0 0,1 0 0,3 0 0,-4 0 0,12 3 0,-10-2 0,3 2 0,-5 0 0,-4-2 0,7 1 0,-2-2 0,10 3 0,-4-2 0,0 2 0,-3-3 0,-8 0 0,7 3 0,-2-2 0,4 1 0,-5-2 0,0 0 0,5 0 0,-3 0 0,5 2 0,-3-1 0,-3 0 0,4-1 0,-5 0 0,4 3 0,3-2 0,-5 1 0,8-2 0,-9 3 0,4-3 0,0 5 0,0-4 0,6 5 0,-4-5 0,0 2 0,-8-3 0,-4 0 0,4 0 0,1 2 0,5-1 0,-4 2 0,-2-3 0,-4 0 0,0 0 0,-1-2 0,6-1 0,-4 0 0,3 1 0,0-1 0,-3 1 0,3-3 0,-4 0 0,4 1 0,-3-1 0,4 0 0,-6 1 0,6-3 0,-4 2 0,4-6 0,-5 6 0,2-6 0,2 5 0,-1-4 0,3 1 0,-4-3 0,0 0 0,3 1 0,-1-5 0,-2 3 0,6-8 0,-8 4 0,9-5 0,-5 0 0,15-9 0,-11 6 0,18-12 0,-19 8 0,8-1 0,-8-4 0,7 10 0,-8-4 0,3 6 0,0 0 0,-9 0 0,11 4 0,-12 2 0,3 8 0,2-3 0,-8 3 0,9-4 0,-8 4 0,2-3 0,0 6 0,-5-2 0,3 3 0,-1-1 0,3-2 0,1 2 0,-2-2 0,2-1 0,-2 0 0,1-4 0,1 4 0,-2-3 0,3 3 0,-3-4 0,3 1 0,-1-5 0,2 3 0,2-8 0,-2 8 0,1-3 0,-1 4 0,1-4 0,-1 4 0,1-5 0,1-5 0,2 8 0,-1-9 0,-3 7 0,3 4 0,-6-5 0,3 6 0,-1-1 0,-3 1 0,1 2 0,2-1 0,-6 1 0,9 0 0,-8 2 0,5 2 0,-4 1 0,-3-1 0,3 1 0,0 0 0,-3 0 0,5 0 0,-4-1 0,4 1 0,-4 0 0,4 0 0,-2 0 0,0-1 0,2 1 0,-1 0 0,6 2 0,1 0 0,1 4 0,-2 0 0,0 3 0,-3-1 0,5 4 0,-6-3 0,1 6 0,0-3 0,0 0 0,1 3 0,-1-3 0,-3 4 0,3-1 0,-3-2 0,5 6 0,-2-6 0,2 8 0,-1-6 0,1 5 0,0 2 0,0-1 0,-4 10 0,3-13 0,-8 19 0,4-19 0,0 13 0,2-9 0,0 4 0,-2 0 0,0-5 0,-3 4 0,6-9 0,-6 9 0,6-8 0,-6 3 0,2-4 0,-3-1 0,4 1 0,-3 4 0,2 2 0,1 0 0,-3-2 0,2-5 0,1 1 0,-4-1 0,9 5 0,-8-3 0,8 8 0,-8-4 0,3 5 0,1 0 0,0 0 0,1-4 0,-1 3 0,-2-9 0,-2 4 0,16-6 0,-11-2 0,8-3 0,-11 0 0,4-3 0,-3 2 0,4 1 0,-3 0 0,-1 6 0,2-6 0,-1 2 0,-3 1 0,1-5 0,-3 4 0,3-5 0,-1 0 0,-1 2 0,4-2 0,-4 6 0,9-5 0,-9 4 0,6-5 0,-7 2 0,0 4 0,0 0 0,3 0 0,-2 0 0,4-4 0,-5 0 0,6 3 0,-1 2 0,2-1 0,-3-1 0,2 1 0,-2-3 0,2 2 0,5-2 0,0-3 0,1 3 0,-2-5 0,0 2 0,2-2 0,-1 0 0,4 3 0,3-3 0,14 3 0,-6-1 0,20-1 0,-20 5 0,22-1 0,-7-1 0,0 3 0,7-6 0,-7 6 0,8-6 0,-8 3 0,17 1 0,-23-4 0,23 4 0,-25-2 0,0-2 0,-5 2 0,-3-3 0,-1 2 0,-2-1 0,-6 2 0,0-3 0,6 0 0,-8 0 0,7 0 0,-10 0 0,5 0 0,0 0 0,-4 0 0,3 0 0,-4 0 0,5 0 0,0 2 0,0-1 0,0 1 0,0 1 0,6-2 0,2 1 0,0 1 0,5-3 0,-5 3 0,7 0 0,0-2 0,8 6 0,-7-6 0,16 3 0,-16-1 0,16-2 0,-16 2 0,7-3 0,-8 0 0,-1 0 0,1 0 0,-1 0 0,1 0 0,18 0 0,-5 0 0,8-3 0,-5 2 0,-6-6 0,9 6 0,-1-7 0,-8 7 0,-2-6 0,-8 6 0,8-6 0,-13 6 0,12-3 0,-14 1 0,6 2 0,-6-3 0,14 4 0,-19 0 0,12-2 0,-15 1 0,7-1 0,-6 2 0,12 0 0,2-3 0,-5 2 0,4-1 0,-14 2 0,0 0 0,0 0 0,6-3 0,-4 2 0,11-2 0,-5 3 0,15 0 0,-7 0 0,16-4 0,-7 3 0,19-3 0,15-2 0,1 5 0,22-5 0,-22 6 0,22 0 0,-22 0 0,22 0 0,-21 5 0,-2-4 0,9 7 0,-37-7 0,9 2 0,-33-3 0,-12 0 0,-1 0 0,-4 0 0,0 0 0,0 0 0,0 0 0,-1 0 0,1 0 0,0-2 0,0 2 0,-1-2 0,2-3 0,0-1 0,-2-3 0,1 2 0,-2-1 0,3 0 0,-3 0 0,3-3 0,-6 6 0,3-6 0,-4 3 0,3-4 0,-2 4 0,3-3 0,-2 6 0,-1-5 0,1 1 0,-2 1 0,0-3 0,3 6 0,-2-5 0,1 1 0,-2-2 0,0-1 0,3 4 0,-3-3 0,3 3 0,-3-4 0,3 4 0,-3-3 0,3 3 0,0-4 0,-2 1 0,3-1 0,-1 1 0,-2-1 0,3 1 0,-1-1 0,3-4 0,2 3 0,-3-3 0,10-6 0,-8 3 0,10-9 0,-7 6 0,6-7 0,-4 6 0,9-5 0,-9 6 0,5-1 0,-7 6 0,0 3 0,-3 7 0,-1 4 0,0 0 0,-1 2 0,1-1 0,4 0 0,2-1 0,-1-3 0,0 2 0,-8-1 0,2 1 0,-2 2 0,8-3 0,-5 3 0,5-1 0,-6 1 0,1 0 0,0 2 0,0-2 0,4 4 0,2 4 0,-1 0 0,0 4 0,-4-1 0,1 2 0,0 1 0,1 4 0,-1-3 0,5 3 0,-8 0 0,6-3 0,-7 3 0,4-5 0,0 1 0,-3-1 0,2 1 0,-7-1 0,8 1 0,-8-1 0,8 1 0,-4-1 0,3-2 0,-3 1 0,2-1 0,-5 2 0,10 1 0,-6-1 0,3 1 0,-1-1 0,-2 1 0,2-1 0,-2 5 0,6-3 0,-10 14 0,11-8 0,-6 9 0,8-6 0,-2 0 0,5-5 0,-2 4 0,-1-3 0,0-1 0,-5-1 0,-5-4 0,2-6 0,-3 1 0,3-5 0,5 3 0,0 0 0,5 1 0,0 0 0,6 0 0,2-3 0,1 3 0,3-2 0,-14 1 0,7 2 0,-10-2 0,5-2 0,7 3 0,-6-3 0,12 1 0,-11 1 0,4-4 0,-6 1 0,7-2 0,-10 0 0,8 3 0,-3-3 0,0 3 0,4-3 0,1 0 0,-6 0 0,12 0 0,-5 0 0,7-3 0,-7 2 0,5-3 0,-12 4 0,12 0 0,-5 0 0,0 3 0,5-2 0,-5 1 0,7-2 0,-7 0 0,-2 0 0,9 0 0,-11 0 0,17 0 0,-19 0 0,11 0 0,-5 0 0,0 0 0,5 0 0,9 0 0,-5 0 0,12 0 0,-6 0 0,-7 0 0,16 0 0,-16 0 0,7 0 0,0-4 0,-6 3 0,-1-3 0,-3 1 0,4 2 0,0-2 0,6 0 0,-9 2 0,-6-2 0,-1 0 0,-1 2 0,-9-1 0,15-2 0,-9 4 0,5-4 0,-1 4 0,-1 0 0,-4 0 0,2 0 0,2-3 0,-6 2 0,2-2 0,-3 3 0,-8 0 0,8 0 0,2 0 0,1 0 0,4 0 0,-6 0 0,7 0 0,-5 0 0,4 0 0,0-3 0,2 2 0,1-2 0,3 3 0,-10 0 0,11 0 0,-11 0 0,-1 0 0,-2 0 0,3 0 0,-5 0 0,4 0 0,-11 0 0,4 0 0,2 0 0,4 0 0,0 0 0,0 0 0,0 0 0,-5 2 0,4-2 0,-4 2 0,5-2 0,0 2 0,0-1 0,0 2 0,7-3 0,-10 1 0,8 0 0,-3 1 0,-5 0 0,8-2 0,-3 2 0,-5-2 0,9 0 0,-5 0 0,1 0 0,11 0 0,-5 0 0,7 0 0,8-4 0,2 3 0,0-3 0,-2 1 0,-15 2 0,-2-2 0,-6 3 0,0-3 0,-4 2 0,-2-1 0,-4 2 0,4 0 0,2 0 0,-1 0 0,-1 0 0,-4 0 0,4 2 0,2-1 0,4 2 0,0-3 0,-5 0 0,4 0 0,-8 0 0,8 2 0,-8-1 0,8 1 0,-4-2 0,0 0 0,0 2 0,-6-1 0,1 0 0,0-1 0,4 0 0,2 0 0,-3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1:29:40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5962 24575,'3'-6'0,"0"1"0,3-1 0,0 0 0,-1 3 0,1-2 0,0 4 0,4-5 0,2-2 0,4-1 0,-5 1 0,-1 2 0,1 1 0,0-2 0,1 0 0,-2 3 0,0-2 0,2 2 0,-1-1 0,-1-1 0,-4 5 0,0-1 0,0-1 0,4-1 0,1-3 0,5 2 0,0 2 0,0-1 0,0 0 0,-4-3 0,3 3 0,-4-3 0,1 7 0,2-8 0,-7 8 0,8-8 0,-3 7 0,4-6 0,-5 6 0,4-6 0,-8 6 0,8-6 0,3 6 0,-1-6 0,1 6 0,-3-2 0,-4-1 0,5 3 0,-4-2 0,3-1 0,-4 3 0,5-2 0,0-1 0,-5 3 0,4-2 0,-3-1 0,-1 3 0,4-2 0,-4 3 0,5-4 0,-4 3 0,3-2 0,-4-1 0,5 3 0,-4-2 0,2-1 0,-2 3 0,4-2 0,0-1 0,0 3 0,0-2 0,0-1 0,0 3 0,0-6 0,0 6 0,0-2 0,-5 0 0,4 2 0,3-6 0,6 2 0,0-1 0,5-3 0,-11 4 0,-1 0 0,-6-1 0,-5 5 0,10-6 0,4 6 0,4-7 0,-2 7 0,1-7 0,-10 4 0,8-5 0,-9 6 0,4-1 0,0 0 0,-5 1 0,4-5 0,-4 5 0,12-5 0,-10 4 0,8-1 0,-14 0 0,8 0 0,-4 2 0,1-3 0,-2 2 0,-4 1 0,0 1 0,4-2 0,1 0 0,1-1 0,-2-1 0,0 5 0,2-5 0,-1 3 0,0-2 0,-6 3 0,6-2 0,-4 3 0,7-6 0,-7 6 0,4-2 0,-6 0 0,1 3 0,4-3 0,2-1 0,4 4 0,0-4 0,0 4 0,0 0 0,-5-3 0,4 3 0,-4-3 0,5 3 0,0-3 0,0 2 0,0-3 0,7 4 0,-6-3 0,12 2 0,-5-3 0,7 0 0,8 2 0,-6-7 0,14 8 0,-14-8 0,25 8 0,-15-9 0,17 9 0,-10-10 0,-1 9 0,11-10 0,3 11 0,10-13 0,-10 13 0,20-13 0,-18 12 0,21-12 0,-13 12 0,-10-4 0,7-1 0,-7 6 0,-1-11 0,9 4 0,-28 1 0,15-6 0,-18 8 0,-6-2 0,-4-1 0,-14 7 0,0-6 0,-5 6 0,4-6 0,-8 6 0,8-6 0,-8 6 0,8-6 0,3 1 0,-5-1 0,14-3 0,-13 7 0,8-6 0,9 3 0,-5-3 0,22-9 0,-7 11 0,8-10 0,1 5 0,-1-2 0,1-4 0,-1 5 0,-8 2 0,-2 4 0,-8-2 0,-7 8 0,-6-6 0,-3 6 0,-8-1 0,3-1 0,-4 3 0,4-3 0,-3 3 0,8 0 0,-8 0 0,14-5 0,-12 4 0,7-3 0,1-1 0,3 4 0,-1-6 0,2 6 0,-9-1 0,19-4 0,-5 0 0,7-4 0,-11 5 0,9-5 0,3 4 0,8-6 0,-3 1 0,0 0 0,-7 0 0,7 0 0,-15 5 0,-6 2 0,-3 0 0,-4 3 0,1-2 0,3-1 0,-8 3 0,3-2 0,-4 0 0,-1 3 0,6-3 0,0 3 0,1-3 0,3 3 0,-4-3 0,5 0 0,0 2 0,6-3 0,2 0 0,7-2 0,0-4 0,-1 0 0,1 4 0,8-4 0,-7 4 0,16-6 0,-22 2 0,20-2 0,-20 3 0,6 2 0,-9 3 0,-7 0 0,0 3 0,0-6 0,-5 6 0,4-2 0,-4-1 0,12 3 0,-10-2 0,15 3 0,-15-4 0,9 3 0,1-2 0,-6-1 0,6 3 0,-1-3 0,2 0 0,0 3 0,14-15 0,-12 13 0,13-8 0,-15 8 0,5-3 0,3-4 0,-5 4 0,4-3 0,-15 8 0,-1-2 0,-3 3 0,-2-3 0,-4 3 0,4-3 0,8-2 0,-5 4 0,9-3 0,-11 4 0,5-4 0,0 3 0,6-2 0,3-2 0,-1 4 0,-2-4 0,0 1 0,3-2 0,14-10 0,-7 4 0,1 0 0,15-6 0,-11 4 0,14-7 0,-12 5 0,-8 5 0,8 0 0,-7 1 0,7-6 0,-8 5 0,-11 0 0,-4 7 0,-5 0 0,0 3 0,5-2 0,6-2 0,-4 4 0,5-3 0,-7 4 0,6-5 0,-4 0 0,11 0 0,-12 1 0,6 1 0,-1 2 0,-4-6 0,4 6 0,1-7 0,1 7 0,0-7 0,5 7 0,3-8 0,9 2 0,9 0 0,-9-3 0,6 9 0,-14-8 0,-1 7 0,-3-2 0,-5-1 0,7 4 0,-7-3 0,5 4 0,-11 0 0,4 0 0,-6 0 0,0 0 0,6 0 0,-9 0 0,24-6 0,-22 5 0,22-5 0,-19 6 0,4 0 0,-6-3 0,0 2 0,0-3 0,3 4 0,-3-3 0,-2 2 0,8-3 0,-9 4 0,16 0 0,-12-3 0,6 2 0,-1-3 0,-4 1 0,4 2 0,-6-3 0,0 4 0,0-3 0,7 2 0,1-3 0,6 0 0,1 2 0,-1-7 0,1 8 0,-1-8 0,1 8 0,-1-8 0,9 2 0,25-4 0,-18-1 0,24 0 0,-29 1 0,8-7 0,1 4 0,-9-3 0,6-1 0,-14 2 0,6-2 0,-8 3 0,-12 7 0,9-2 0,-15 0 0,9 0 0,-6-2 0,0 4 0,-3-4 0,2 4 0,-7-3 0,2 7 0,-4-1 0,4 0 0,-3 2 0,3-3 0,1 2 0,-4 0 0,7-3 0,4-3 0,-5 4 0,4-6 0,-7 12 0,-3-5 0,8 0 0,-8 2 0,8-4 0,-4 6 0,12-7 0,-6 3 0,6-4 0,-7 1 0,0 4 0,6-9 0,11 5 0,-1-11 0,16 5 0,-15-1 0,24-11 0,-28 17 0,27-22 0,-21 17 0,25-6 0,-8-4 0,19 2 0,-28 3 0,15 0 0,-25 4 0,14 1 0,-14-1 0,0 5 0,-11 5 0,-6-3 0,-5 5 0,4-5 0,-3 5 0,4-1 0,0 1 0,0 2 0,6-3 0,-4 1 0,0 2 0,3-3 0,-1 4 0,4-3 0,5 2 0,-5-3 0,0 1 0,5 2 0,-12-6 0,21 0 0,-4-3 0,16-3 0,-1 1 0,11-2 0,3-6 0,10 4 0,-10-4 0,7-1 0,-26 8 0,5-6 0,-10 8 0,-6 0 0,-1 1 0,-9 1 0,-12 4 0,4-2 0,-3 6 0,-1-5 0,-1 6 0,-4-6 0,0 6 0,0-3 0,4 0 0,1 2 0,1-3 0,3 4 0,-4-3 0,5 2 0,0-3 0,-5 2 0,4 1 0,-3-2 0,10-1 0,2-2 0,26 0 0,-7-4 0,17 4 0,0-8 0,3-6 0,0 5 0,7-13 0,-18 8 0,0 0 0,-5-3 0,-14 7 0,6-2 0,0-4 0,-13 12 0,11-7 0,-23 10 0,7-2 0,-10 2 0,1 3 0,-2 0 0,7-1 0,-4 4 0,16-3 0,-5 4 0,0 0 0,5-5 0,-12 4 0,6-3 0,-7 0 0,-5 3 0,0-2 0,-6 3 0,12-5 0,-4 0 0,25-6 0,-12 2 0,21-3 0,5-7 0,-9 5 0,7 0 0,-1-10 0,-13 15 0,22-17 0,-26 11 0,1 3 0,4-9 0,-17 11 0,6-2 0,-11 5 0,-4 3 0,5-4 0,0 0 0,-4 3 0,-2-1 0,-4 6 0,0-6 0,4 6 0,-3-5 0,8 4 0,-4-5 0,1 2 0,9-5 0,-2-3 0,20-6 0,-6-3 0,15-3 0,-7 1 0,19-11 0,-8 7 0,12-21 0,-14 20 0,8-21 0,-16 24 0,13-16 0,-28 23 0,23-13 0,-21 8 0,5 4 0,-3-3 0,-13 14 0,0 3 0,-8-1 0,-4 5 0,0-2 0,4 3 0,2-3 0,-1 2 0,-1-5 0,1 5 0,-5-2 0,16-1 0,-14 3 0,14-4 0,-11 5 0,1 0 0,-2 0 0,0-3 0,2 2 0,-1-3 0,4 4 0,3 0 0,-1 0 0,6 0 0,-7-3 0,-5 2 0,4-3 0,3 4 0,0 0 0,4-3 0,0 2 0,-8-3 0,7 1 0,-3 2 0,-1-3 0,6 1 0,-7 2 0,0-6 0,6 6 0,11-14 0,-1 8 0,16-16 0,-7 4 0,8-6 0,1 6 0,10-13 0,3 9 0,-9-9 0,-5 8 0,1-7 0,-7 6 0,21-17 0,-9 6 0,-9 3 0,-3 2 0,-13 11 0,-9 1 0,1 5 0,-15 3 0,4 4 0,-1 1 0,-3 2 0,3 0 0,-4 4 0,0-2 0,-1 1 0,1-1 0,0 2 0,4-4 0,-3 3 0,8-2 0,-3 3 0,10 0 0,-9 0 0,8-4 0,-9 3 0,4-2 0,-5 3 0,-1 0 0,1-4 0,0 3 0,5-2 0,-4 3 0,3 0 0,-4-4 0,11 3 0,-4-2 0,4-1 0,-6 3 0,0-2 0,0-1 0,0 3 0,7-7 0,-6 3 0,12-5 0,4 0 0,-11 4 0,22-10 0,-22 8 0,6-6 0,-7 5 0,-9 2 0,4 2 0,-5-1 0,4 2 0,-4-3 0,5-1 0,-4 3 0,9-7 0,-1 5 0,19-14 0,-7 9 0,1-4 0,-4 2 0,-5 3 0,6-8 0,9 7 0,-6-8 0,-1 5 0,6-7 0,-19 9 0,19-4 0,-21 5 0,1 6 0,-3-5 0,-3 3 0,4 0 0,-5-3 0,-1 7 0,-4-1 0,4 4 0,2-5 0,-1 2 0,0 0 0,-6-1 0,6 4 0,0-8 0,5 3 0,7-11 0,1 7 0,19-20 0,-10 11 0,19-8 0,-11 6 0,12-7 0,-2 1 0,6-15 0,-1 8 0,-10 1 0,-8 5 0,-9 8 0,-5 2 0,0 3 0,-2-2 0,-10 9 0,3-3 0,-8 5 0,3 1 0,-4 0 0,-1 4 0,1-1 0,4-2 0,-3 1 0,4-1 0,-6 1 0,1 3 0,4-4 0,-3 4 0,8-8 0,-8 8 0,3-4 0,-4 4 0,0 0 0,0 0 0,-1-3 0,1 3 0,5-3 0,0 3 0,5 0 0,-5-2 0,4 1 0,-3-5 0,4 5 0,-5-3 0,10 0 0,-7-1 0,3-3 0,-2 0 0,3-4 0,6 1 0,-4-1 0,8-3 0,-9 1 0,5-4 0,-1 3 0,8-4 0,-12 9 0,8-4 0,-6 5 0,-13 3 0,9-2 0,-11 2 0,0 3 0,0-7 0,5 9 0,-6-9 0,5 7 0,-7-1 0,7-2 0,-3 3 0,4-1 0,-6-2 0,6 6 0,7-12 0,6 5 0,0-7 0,5 0 0,3-3 0,9 0 0,13-15 0,-4 16 0,4-16 0,-5 13 0,-7 0 0,-3 3 0,-15 3 0,-2 3 0,-6-2 0,-5 8 0,0-2 0,-5 2 0,-1 1 0,1-2 0,4 1 0,-3 0 0,4-2 0,-6 6 0,1-3 0,0 0 0,4 3 0,-3-5 0,3 1 0,-6 1 0,-2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889DC-C69E-B145-8A5B-C1DB0D5B3B68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DA2328-62AB-5344-A4C5-1D40ABE3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889DC-C69E-B145-8A5B-C1DB0D5B3B68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DA2328-62AB-5344-A4C5-1D40ABE3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889DC-C69E-B145-8A5B-C1DB0D5B3B68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DA2328-62AB-5344-A4C5-1D40ABE3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CD9782-1D26-B144-9315-26BF401904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FFFFFF"/>
                </a:solidFill>
                <a:latin typeface="Calibri"/>
              </a:rPr>
              <a:t>19/01/20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4C29A8-B87A-BA4E-A64A-E6DC1DB426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23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55" y="206010"/>
            <a:ext cx="8229268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6923" y="1203390"/>
            <a:ext cx="8229268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8476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55" y="206010"/>
            <a:ext cx="8229268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6923" y="1203390"/>
            <a:ext cx="8229268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78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55" y="206010"/>
            <a:ext cx="8229268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6923" y="1203390"/>
            <a:ext cx="4015606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75" y="1203390"/>
            <a:ext cx="4015606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99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55" y="206010"/>
            <a:ext cx="8229268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65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55" y="206010"/>
            <a:ext cx="8229268" cy="3973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7013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55" y="206010"/>
            <a:ext cx="8229268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6923" y="1203390"/>
            <a:ext cx="4015606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6923" y="2761560"/>
            <a:ext cx="4015606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75" y="1203390"/>
            <a:ext cx="4015606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640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55" y="206010"/>
            <a:ext cx="8229268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6923" y="1203390"/>
            <a:ext cx="4015606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75" y="1203390"/>
            <a:ext cx="4015606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75" y="2761560"/>
            <a:ext cx="4015606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18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911222"/>
          </a:xfrm>
        </p:spPr>
        <p:txBody>
          <a:bodyPr/>
          <a:lstStyle>
            <a:lvl1pPr marL="4763" indent="352425">
              <a:tabLst>
                <a:tab pos="176213" algn="l"/>
              </a:tabLst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889DC-C69E-B145-8A5B-C1DB0D5B3B68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DA2328-62AB-5344-A4C5-1D40ABE3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55" y="206010"/>
            <a:ext cx="8229268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6923" y="1203390"/>
            <a:ext cx="4015606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75" y="1203390"/>
            <a:ext cx="4015606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6923" y="2761560"/>
            <a:ext cx="8229268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493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55" y="206010"/>
            <a:ext cx="8229268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6923" y="1203390"/>
            <a:ext cx="8229268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6923" y="2761560"/>
            <a:ext cx="8229268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454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55" y="206010"/>
            <a:ext cx="8229268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6923" y="1203390"/>
            <a:ext cx="4015606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75" y="1203390"/>
            <a:ext cx="4015606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75" y="2761560"/>
            <a:ext cx="4015606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6923" y="2761560"/>
            <a:ext cx="4015606" cy="142263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07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55" y="206010"/>
            <a:ext cx="8229268" cy="8569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6923" y="1203390"/>
            <a:ext cx="8229268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6923" y="1203390"/>
            <a:ext cx="8229268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70326" y="1203390"/>
            <a:ext cx="4602129" cy="29829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70326" y="1203390"/>
            <a:ext cx="4602129" cy="2982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27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889DC-C69E-B145-8A5B-C1DB0D5B3B68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DA2328-62AB-5344-A4C5-1D40ABE3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889DC-C69E-B145-8A5B-C1DB0D5B3B68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DA2328-62AB-5344-A4C5-1D40ABE3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889DC-C69E-B145-8A5B-C1DB0D5B3B68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DA2328-62AB-5344-A4C5-1D40ABE3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889DC-C69E-B145-8A5B-C1DB0D5B3B68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DA2328-62AB-5344-A4C5-1D40ABE3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889DC-C69E-B145-8A5B-C1DB0D5B3B68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DA2328-62AB-5344-A4C5-1D40ABE3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889DC-C69E-B145-8A5B-C1DB0D5B3B68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DA2328-62AB-5344-A4C5-1D40ABE3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2889DC-C69E-B145-8A5B-C1DB0D5B3B68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DA2328-62AB-5344-A4C5-1D40ABE36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5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559"/>
            <a:ext cx="8229600" cy="4756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/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0" y="4760370"/>
            <a:ext cx="9143778" cy="38286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55" y="206010"/>
            <a:ext cx="8229268" cy="856980"/>
          </a:xfrm>
          <a:prstGeom prst="rect">
            <a:avLst/>
          </a:prstGeom>
        </p:spPr>
        <p:txBody>
          <a:bodyPr lIns="78480" tIns="39240" rIns="78480" bIns="3924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56" y="4767390"/>
            <a:ext cx="2133415" cy="273510"/>
          </a:xfrm>
          <a:prstGeom prst="rect">
            <a:avLst/>
          </a:prstGeom>
        </p:spPr>
        <p:txBody>
          <a:bodyPr lIns="78480" tIns="39240" rIns="78480" bIns="3924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>
                <a:solidFill>
                  <a:srgbClr val="FFFFFF"/>
                </a:solidFill>
                <a:latin typeface="Calibri"/>
              </a:rPr>
              <a:t>19/01/20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357" y="4767390"/>
            <a:ext cx="2895397" cy="273510"/>
          </a:xfrm>
          <a:prstGeom prst="rect">
            <a:avLst/>
          </a:prstGeom>
        </p:spPr>
        <p:txBody>
          <a:bodyPr lIns="78480" tIns="39240" rIns="78480" bIns="39240"/>
          <a:lstStyle/>
          <a:p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6923" y="1203390"/>
            <a:ext cx="8229268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063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545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9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9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5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5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1500">
                <a:latin typeface="Calibri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786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.ac.uk/reports/what-researchers-think-about-research-culture" TargetMode="External"/><Relationship Id="rId2" Type="http://schemas.openxmlformats.org/officeDocument/2006/relationships/hyperlink" Target="https://www.theguardian.com/education/2020/jan/15/universities-must-overhaul-the-toxic-working-culture-for-academic-research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dtools.com/pages/article/newHTE_93.htm" TargetMode="External"/><Relationship Id="rId5" Type="http://schemas.openxmlformats.org/officeDocument/2006/relationships/hyperlink" Target="https://www.franklincovey.com/the-7-habits.html" TargetMode="External"/><Relationship Id="rId4" Type="http://schemas.openxmlformats.org/officeDocument/2006/relationships/hyperlink" Target="https://simonsinek.com/discover/why-leaders-eat-las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7323" y="104525"/>
            <a:ext cx="4393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cs typeface="Helvetica"/>
              </a:rPr>
              <a:t>School of Computing Science</a:t>
            </a:r>
          </a:p>
          <a:p>
            <a:pPr algn="ctr"/>
            <a:endParaRPr lang="en-US" sz="2800" dirty="0">
              <a:latin typeface="Futura Condensed"/>
              <a:cs typeface="Futura Condensed"/>
            </a:endParaRPr>
          </a:p>
        </p:txBody>
      </p:sp>
      <p:pic>
        <p:nvPicPr>
          <p:cNvPr id="3" name="Picture 2" descr="logo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1" y="104526"/>
            <a:ext cx="2620740" cy="822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1471" y="1326654"/>
            <a:ext cx="517231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B7DEE8"/>
                </a:solidFill>
                <a:latin typeface="Futura Condensed"/>
                <a:cs typeface="Futura Condensed"/>
              </a:rPr>
              <a:t>A few thoughts on </a:t>
            </a:r>
          </a:p>
          <a:p>
            <a:pPr algn="ctr"/>
            <a:r>
              <a:rPr lang="en-US" sz="6600" b="1" dirty="0">
                <a:solidFill>
                  <a:srgbClr val="B7DEE8"/>
                </a:solidFill>
                <a:latin typeface="Futura Condensed"/>
                <a:cs typeface="Futura Condensed"/>
              </a:rPr>
              <a:t>work-life balance</a:t>
            </a:r>
            <a:endParaRPr lang="en-US" sz="4400" b="1" dirty="0">
              <a:latin typeface="Futura Condensed"/>
              <a:cs typeface="Futura Condensed"/>
            </a:endParaRPr>
          </a:p>
          <a:p>
            <a:pPr algn="ctr"/>
            <a:r>
              <a:rPr lang="en-US" sz="3200" dirty="0">
                <a:latin typeface="Futura Condensed"/>
                <a:cs typeface="Futura Condensed"/>
              </a:rPr>
              <a:t>3 May 2022</a:t>
            </a:r>
            <a:endParaRPr lang="en-US" sz="4400" dirty="0">
              <a:latin typeface="Futura Condensed"/>
              <a:cs typeface="Futura Condensed"/>
            </a:endParaRPr>
          </a:p>
          <a:p>
            <a:pPr algn="ctr"/>
            <a:r>
              <a:rPr lang="en-US" sz="3200" dirty="0">
                <a:latin typeface="Futura Condensed"/>
                <a:cs typeface="Futura Condensed"/>
              </a:rPr>
              <a:t>Wim Vanderbauwhede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485" y="1024262"/>
            <a:ext cx="529542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atin typeface="Futura Condensed"/>
                <a:cs typeface="Futura Condensed"/>
              </a:rPr>
              <a:t>The biology</a:t>
            </a:r>
          </a:p>
          <a:p>
            <a:pPr algn="ctr"/>
            <a:r>
              <a:rPr lang="en-US" sz="9600" dirty="0">
                <a:latin typeface="Futura Condensed"/>
                <a:cs typeface="Futura Condensed"/>
              </a:rPr>
              <a:t>of happiness</a:t>
            </a:r>
          </a:p>
        </p:txBody>
      </p:sp>
    </p:spTree>
    <p:extLst>
      <p:ext uri="{BB962C8B-B14F-4D97-AF65-F5344CB8AC3E}">
        <p14:creationId xmlns:p14="http://schemas.microsoft.com/office/powerpoint/2010/main" val="308627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3810-1878-ED42-96AE-93F3A9E3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chemicals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A6C83-2F74-C347-A2BD-D185A41D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Neurotransmitters affecting happiness</a:t>
            </a:r>
          </a:p>
          <a:p>
            <a:pPr lvl="1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dopamine</a:t>
            </a:r>
            <a:r>
              <a:rPr lang="en-US" dirty="0"/>
              <a:t> makes you do things: short-term reward, highly addictive</a:t>
            </a:r>
          </a:p>
          <a:p>
            <a:pPr lvl="1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serotonin</a:t>
            </a:r>
            <a:r>
              <a:rPr lang="en-US" dirty="0"/>
              <a:t> is related to pride, feeling important, joint achievement</a:t>
            </a:r>
          </a:p>
          <a:p>
            <a:pPr lvl="1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oxytocin </a:t>
            </a:r>
            <a:r>
              <a:rPr lang="en-US" dirty="0"/>
              <a:t> relates to trust, kindness</a:t>
            </a:r>
          </a:p>
          <a:p>
            <a:r>
              <a:rPr lang="en-US" dirty="0"/>
              <a:t>Stress hormone: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cortisol</a:t>
            </a:r>
          </a:p>
          <a:p>
            <a:pPr lvl="1"/>
            <a:r>
              <a:rPr lang="en-US" dirty="0"/>
              <a:t>inhibits oxytocin</a:t>
            </a:r>
          </a:p>
          <a:p>
            <a:pPr lvl="1"/>
            <a:r>
              <a:rPr lang="en-US" dirty="0"/>
              <a:t>is bad for your body, physically as well as mentally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0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9566" y="1024262"/>
            <a:ext cx="60632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atin typeface="Futura Condensed"/>
                <a:cs typeface="Futura Condensed"/>
              </a:rPr>
              <a:t>The psychology</a:t>
            </a:r>
          </a:p>
          <a:p>
            <a:pPr algn="ctr"/>
            <a:r>
              <a:rPr lang="en-US" sz="9600" dirty="0">
                <a:latin typeface="Futura Condensed"/>
                <a:cs typeface="Futura Condensed"/>
              </a:rPr>
              <a:t>of happiness</a:t>
            </a:r>
          </a:p>
        </p:txBody>
      </p:sp>
    </p:spTree>
    <p:extLst>
      <p:ext uri="{BB962C8B-B14F-4D97-AF65-F5344CB8AC3E}">
        <p14:creationId xmlns:p14="http://schemas.microsoft.com/office/powerpoint/2010/main" val="70107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9F3E-0D9E-A743-9D58-8A184D2A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Happiness from without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6AB5-8D6E-6443-BA80-B139F5D7C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63230"/>
            <a:ext cx="8577696" cy="3911222"/>
          </a:xfrm>
        </p:spPr>
        <p:txBody>
          <a:bodyPr>
            <a:normAutofit/>
          </a:bodyPr>
          <a:lstStyle/>
          <a:p>
            <a:r>
              <a:rPr lang="en-US" sz="3100" dirty="0"/>
              <a:t>“Doing/achieving/eating X will make me happy” </a:t>
            </a:r>
          </a:p>
          <a:p>
            <a:r>
              <a:rPr lang="en-US" sz="3100" dirty="0"/>
              <a:t>Reward from </a:t>
            </a:r>
            <a:r>
              <a:rPr lang="en-US" sz="31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external</a:t>
            </a:r>
            <a:r>
              <a:rPr lang="en-US" sz="3100" dirty="0"/>
              <a:t> sources: the </a:t>
            </a:r>
            <a:r>
              <a:rPr lang="en-US" sz="31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dopamine</a:t>
            </a:r>
            <a:r>
              <a:rPr lang="en-US" sz="3100" dirty="0"/>
              <a:t> hit</a:t>
            </a:r>
          </a:p>
          <a:p>
            <a:r>
              <a:rPr lang="en-US" sz="3100" dirty="0"/>
              <a:t>It works but only briefly, not long term</a:t>
            </a:r>
          </a:p>
          <a:p>
            <a:r>
              <a:rPr lang="en-US" sz="3100" dirty="0"/>
              <a:t>Can be compulsive</a:t>
            </a:r>
          </a:p>
          <a:p>
            <a:r>
              <a:rPr lang="en-US" sz="3100" dirty="0"/>
              <a:t>Watch out for the patterns</a:t>
            </a:r>
          </a:p>
        </p:txBody>
      </p:sp>
    </p:spTree>
    <p:extLst>
      <p:ext uri="{BB962C8B-B14F-4D97-AF65-F5344CB8AC3E}">
        <p14:creationId xmlns:p14="http://schemas.microsoft.com/office/powerpoint/2010/main" val="207753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6216" y="1048256"/>
            <a:ext cx="65517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atin typeface="Futura Condensed"/>
                <a:cs typeface="Futura Condensed"/>
              </a:rPr>
              <a:t>Goals, ambition </a:t>
            </a:r>
          </a:p>
          <a:p>
            <a:pPr algn="ctr"/>
            <a:r>
              <a:rPr lang="en-US" sz="9600" dirty="0">
                <a:latin typeface="Futura Condensed"/>
                <a:cs typeface="Futura Condensed"/>
              </a:rPr>
              <a:t>and success</a:t>
            </a:r>
          </a:p>
        </p:txBody>
      </p:sp>
    </p:spTree>
    <p:extLst>
      <p:ext uri="{BB962C8B-B14F-4D97-AF65-F5344CB8AC3E}">
        <p14:creationId xmlns:p14="http://schemas.microsoft.com/office/powerpoint/2010/main" val="56342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60B2-D0F5-CF4C-8338-A2E4905A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Goals, ambition,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34DBE-BA09-1944-A878-D472D78E4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and ambition are positive. </a:t>
            </a:r>
          </a:p>
          <a:p>
            <a:r>
              <a:rPr lang="en-US" dirty="0"/>
              <a:t>But you need to ask yourself why:</a:t>
            </a:r>
          </a:p>
          <a:p>
            <a:pPr lvl="1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Why</a:t>
            </a:r>
            <a:r>
              <a:rPr lang="en-US" dirty="0"/>
              <a:t> do I pursue this particular goal/ambition?</a:t>
            </a:r>
          </a:p>
          <a:p>
            <a:pPr lvl="1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What does success mean to me?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And what will it bring me? </a:t>
            </a:r>
          </a:p>
          <a:p>
            <a:pPr lvl="2"/>
            <a:r>
              <a:rPr lang="en-US" dirty="0"/>
              <a:t>If you don’t define success, then success will not make you happy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4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6882" y="1672534"/>
            <a:ext cx="3067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atin typeface="Futura Condensed"/>
                <a:cs typeface="Futura Condensed"/>
              </a:rPr>
              <a:t>Respect</a:t>
            </a:r>
          </a:p>
        </p:txBody>
      </p:sp>
    </p:spTree>
    <p:extLst>
      <p:ext uri="{BB962C8B-B14F-4D97-AF65-F5344CB8AC3E}">
        <p14:creationId xmlns:p14="http://schemas.microsoft.com/office/powerpoint/2010/main" val="31108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E06AC6-2DE2-1543-889A-5835BE58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B5F67D-D2D2-9240-B725-079217418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Everybody wants to be respected </a:t>
            </a:r>
          </a:p>
          <a:p>
            <a:pPr lvl="1"/>
            <a:r>
              <a:rPr lang="en-US" dirty="0"/>
              <a:t>But the people who know you and like you already respect you. </a:t>
            </a:r>
          </a:p>
          <a:p>
            <a:pPr lvl="1"/>
            <a:r>
              <a:rPr lang="en-US" dirty="0"/>
              <a:t>Why does the respect of strangers matter to you?</a:t>
            </a:r>
          </a:p>
          <a:p>
            <a:pPr lvl="1"/>
            <a:r>
              <a:rPr lang="en-US" dirty="0"/>
              <a:t>It’s an imposed model of success: social hierarchy</a:t>
            </a:r>
          </a:p>
          <a:p>
            <a:pPr lvl="1"/>
            <a:r>
              <a:rPr lang="en-US" dirty="0"/>
              <a:t>Careful, it’s a trap! </a:t>
            </a:r>
          </a:p>
          <a:p>
            <a:pPr indent="0" algn="ctr">
              <a:buNone/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“Those who matter don’t mind and </a:t>
            </a:r>
          </a:p>
          <a:p>
            <a:pPr indent="0" algn="ctr">
              <a:buNone/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those who mind don’t matter”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0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153" y="1672534"/>
            <a:ext cx="5672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atin typeface="Futura Condensed"/>
                <a:cs typeface="Futura Condensed"/>
              </a:rPr>
              <a:t>Peace of mind</a:t>
            </a:r>
          </a:p>
        </p:txBody>
      </p:sp>
    </p:spTree>
    <p:extLst>
      <p:ext uri="{BB962C8B-B14F-4D97-AF65-F5344CB8AC3E}">
        <p14:creationId xmlns:p14="http://schemas.microsoft.com/office/powerpoint/2010/main" val="144131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5578-8CEE-8245-9532-41EAEA4C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Happiness from within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D6063-E27F-7042-AABF-40AA2506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your reaction to a situation that determines your state of mind</a:t>
            </a:r>
          </a:p>
          <a:p>
            <a:r>
              <a:rPr lang="en-US" dirty="0"/>
              <a:t>Self-awareness, mindfulness</a:t>
            </a:r>
          </a:p>
          <a:p>
            <a:r>
              <a:rPr lang="en-US" dirty="0"/>
              <a:t>Calm and fulfillment: serotonin</a:t>
            </a:r>
          </a:p>
          <a:p>
            <a:r>
              <a:rPr lang="en-US" dirty="0"/>
              <a:t>Practicing kindness: oxytocin (social reward)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9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“Universities must overhaul the toxic working culture for academic researchers” &#10;Article in The Guardian of 145 January 2020 by Anton Muscatelli, principal and vice-chancellor of the University of Glasgow ">
            <a:extLst>
              <a:ext uri="{FF2B5EF4-FFF2-40B4-BE49-F238E27FC236}">
                <a16:creationId xmlns:a16="http://schemas.microsoft.com/office/drawing/2014/main" id="{9081B858-27E1-024B-913B-CD14FDC2B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4" y="338262"/>
            <a:ext cx="6044184" cy="4514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6E522-BED0-3249-A07C-A11733A96C16}"/>
              </a:ext>
            </a:extLst>
          </p:cNvPr>
          <p:cNvSpPr txBox="1"/>
          <p:nvPr/>
        </p:nvSpPr>
        <p:spPr>
          <a:xfrm>
            <a:off x="1454285" y="4805238"/>
            <a:ext cx="3851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Screenshot from The Guardian web site, taken 20 Jan 2020</a:t>
            </a:r>
          </a:p>
        </p:txBody>
      </p:sp>
    </p:spTree>
    <p:extLst>
      <p:ext uri="{BB962C8B-B14F-4D97-AF65-F5344CB8AC3E}">
        <p14:creationId xmlns:p14="http://schemas.microsoft.com/office/powerpoint/2010/main" val="98141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1692" y="1686192"/>
            <a:ext cx="3469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atin typeface="Futura Condensed"/>
                <a:cs typeface="Futura Condensed"/>
              </a:rPr>
              <a:t>Pressure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302C-6417-0D47-B4F1-C296829C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6950-BF1E-ED47-BE03-1781943D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feel under pressure to work long hours</a:t>
            </a:r>
          </a:p>
          <a:p>
            <a:pPr lvl="1"/>
            <a:r>
              <a:rPr lang="en-US" dirty="0"/>
              <a:t>Why is that?</a:t>
            </a:r>
          </a:p>
          <a:p>
            <a:pPr lvl="1"/>
            <a:r>
              <a:rPr lang="en-US" dirty="0"/>
              <a:t>Remember the contract!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A6F4D5-0F87-3A4B-B80F-F3B6B9DF5264}"/>
              </a:ext>
            </a:extLst>
          </p:cNvPr>
          <p:cNvSpPr txBox="1"/>
          <p:nvPr/>
        </p:nvSpPr>
        <p:spPr>
          <a:xfrm>
            <a:off x="462396" y="208370"/>
            <a:ext cx="463998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What are your reasons?</a:t>
            </a:r>
          </a:p>
          <a:p>
            <a:r>
              <a:rPr lang="en-US" sz="3200" dirty="0">
                <a:solidFill>
                  <a:srgbClr val="FFC000"/>
                </a:solidFill>
              </a:rPr>
              <a:t>Any of these?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9A23AF-FD6B-D64B-B4AC-3B1FA86C116C}"/>
              </a:ext>
            </a:extLst>
          </p:cNvPr>
          <p:cNvSpPr txBox="1"/>
          <p:nvPr/>
        </p:nvSpPr>
        <p:spPr>
          <a:xfrm>
            <a:off x="106223" y="1325256"/>
            <a:ext cx="43812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hard to say no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perceived expectations</a:t>
            </a:r>
          </a:p>
          <a:p>
            <a:pPr algn="ctr"/>
            <a:r>
              <a:rPr lang="en-GB" sz="2800" dirty="0"/>
              <a:t>thinking that you’re not efficient enough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everything seems urgent</a:t>
            </a:r>
          </a:p>
          <a:p>
            <a:pPr algn="ctr"/>
            <a:r>
              <a:rPr lang="en-GB" sz="2800" dirty="0"/>
              <a:t>perfectionism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habit</a:t>
            </a:r>
          </a:p>
          <a:p>
            <a:pPr algn="ctr"/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A52AB-3906-A74E-B7AB-526D04C5305C}"/>
              </a:ext>
            </a:extLst>
          </p:cNvPr>
          <p:cNvSpPr txBox="1"/>
          <p:nvPr/>
        </p:nvSpPr>
        <p:spPr>
          <a:xfrm>
            <a:off x="4487493" y="904034"/>
            <a:ext cx="48249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peer pressure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working against your rhythm</a:t>
            </a:r>
          </a:p>
          <a:p>
            <a:pPr algn="ctr"/>
            <a:r>
              <a:rPr lang="en-GB" sz="2800" dirty="0"/>
              <a:t>difficulty focusing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too many distractions</a:t>
            </a:r>
          </a:p>
          <a:p>
            <a:pPr algn="ctr"/>
            <a:r>
              <a:rPr lang="en-GB" sz="2800" dirty="0"/>
              <a:t>everything is a priority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feeling pressurised</a:t>
            </a:r>
          </a:p>
          <a:p>
            <a:pPr algn="ctr"/>
            <a:r>
              <a:rPr lang="en-GB" sz="2800" dirty="0"/>
              <a:t>daunting goals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few other interests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/>
              <a:t>feeling overwhelmed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endParaRPr lang="en-GB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27C0A-D2DF-F640-A509-1B4A2B96845F}"/>
              </a:ext>
            </a:extLst>
          </p:cNvPr>
          <p:cNvSpPr txBox="1"/>
          <p:nvPr/>
        </p:nvSpPr>
        <p:spPr>
          <a:xfrm>
            <a:off x="180797" y="4473465"/>
            <a:ext cx="491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Or others? Put them in the chat!</a:t>
            </a:r>
          </a:p>
        </p:txBody>
      </p:sp>
    </p:spTree>
    <p:extLst>
      <p:ext uri="{BB962C8B-B14F-4D97-AF65-F5344CB8AC3E}">
        <p14:creationId xmlns:p14="http://schemas.microsoft.com/office/powerpoint/2010/main" val="1848678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A23AF-FD6B-D64B-B4AC-3B1FA86C116C}"/>
              </a:ext>
            </a:extLst>
          </p:cNvPr>
          <p:cNvSpPr txBox="1"/>
          <p:nvPr/>
        </p:nvSpPr>
        <p:spPr>
          <a:xfrm>
            <a:off x="106223" y="1325256"/>
            <a:ext cx="43812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hard to say no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perceived expectations</a:t>
            </a:r>
          </a:p>
          <a:p>
            <a:pPr algn="ctr"/>
            <a:r>
              <a:rPr lang="en-GB" sz="2800" dirty="0"/>
              <a:t>thinking that you’re not efficient enough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everything seems urgent</a:t>
            </a:r>
          </a:p>
          <a:p>
            <a:pPr algn="ctr"/>
            <a:r>
              <a:rPr lang="en-GB" sz="2800" dirty="0"/>
              <a:t>perfectionism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habit</a:t>
            </a:r>
          </a:p>
          <a:p>
            <a:pPr algn="ctr"/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A52AB-3906-A74E-B7AB-526D04C5305C}"/>
              </a:ext>
            </a:extLst>
          </p:cNvPr>
          <p:cNvSpPr txBox="1"/>
          <p:nvPr/>
        </p:nvSpPr>
        <p:spPr>
          <a:xfrm>
            <a:off x="4319016" y="971767"/>
            <a:ext cx="48249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peer pressure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working against your rhythm</a:t>
            </a:r>
          </a:p>
          <a:p>
            <a:pPr algn="ctr"/>
            <a:r>
              <a:rPr lang="en-GB" sz="2800" dirty="0"/>
              <a:t>difficulty focusing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too many distractions</a:t>
            </a:r>
          </a:p>
          <a:p>
            <a:pPr algn="ctr"/>
            <a:r>
              <a:rPr lang="en-GB" sz="2800" dirty="0"/>
              <a:t>everything is a priority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feeling pressurised</a:t>
            </a:r>
          </a:p>
          <a:p>
            <a:pPr algn="ctr"/>
            <a:r>
              <a:rPr lang="en-GB" sz="2800" dirty="0"/>
              <a:t>daunting goals</a:t>
            </a:r>
          </a:p>
          <a:p>
            <a:pPr algn="ctr"/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few other interests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/>
              <a:t>feeling overwhelmed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endParaRPr lang="en-GB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27C0A-D2DF-F640-A509-1B4A2B96845F}"/>
              </a:ext>
            </a:extLst>
          </p:cNvPr>
          <p:cNvSpPr txBox="1"/>
          <p:nvPr/>
        </p:nvSpPr>
        <p:spPr>
          <a:xfrm>
            <a:off x="462396" y="4350355"/>
            <a:ext cx="1953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Or others?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DC028-07BE-1C44-B8AC-9BB618CF0F34}"/>
              </a:ext>
            </a:extLst>
          </p:cNvPr>
          <p:cNvSpPr txBox="1"/>
          <p:nvPr/>
        </p:nvSpPr>
        <p:spPr>
          <a:xfrm>
            <a:off x="462396" y="208370"/>
            <a:ext cx="7984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Discuss your reasons with your </a:t>
            </a:r>
            <a:r>
              <a:rPr lang="en-US" sz="3600" dirty="0" err="1">
                <a:solidFill>
                  <a:srgbClr val="FFC000"/>
                </a:solidFill>
              </a:rPr>
              <a:t>neighbour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7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084F6-4515-A848-9A93-A9573B00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3672"/>
            <a:ext cx="9144000" cy="6750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0365" y="1213449"/>
            <a:ext cx="542167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rgbClr val="92D050"/>
                </a:solidFill>
                <a:latin typeface="Futura Condensed"/>
                <a:cs typeface="Futura Condensed"/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3184881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E7FD1-DF50-DA4F-92A2-5A354DBD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3900"/>
            <a:ext cx="91440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2110" y="1213449"/>
            <a:ext cx="463819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>
                <a:solidFill>
                  <a:srgbClr val="FFC000"/>
                </a:solidFill>
                <a:latin typeface="Futura Condensed"/>
                <a:cs typeface="Futura Condensed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08288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holding bows and arrows&#10;">
            <a:extLst>
              <a:ext uri="{FF2B5EF4-FFF2-40B4-BE49-F238E27FC236}">
                <a16:creationId xmlns:a16="http://schemas.microsoft.com/office/drawing/2014/main" id="{E0DBFD87-60C0-5448-98EA-317A8361D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09"/>
                    </a14:imgEffect>
                    <a14:imgEffect>
                      <a14:saturation sa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830" y="228600"/>
            <a:ext cx="6424340" cy="42762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92DFF0-2EA6-0A4B-BD80-BB9864D2A825}"/>
              </a:ext>
            </a:extLst>
          </p:cNvPr>
          <p:cNvSpPr/>
          <p:nvPr/>
        </p:nvSpPr>
        <p:spPr>
          <a:xfrm>
            <a:off x="1078992" y="4504801"/>
            <a:ext cx="8065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“de boog </a:t>
            </a:r>
            <a:r>
              <a:rPr lang="en-GB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kan</a:t>
            </a:r>
            <a:r>
              <a:rPr lang="en-GB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niet</a:t>
            </a:r>
            <a:r>
              <a:rPr lang="en-GB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altijd</a:t>
            </a:r>
            <a:r>
              <a:rPr lang="en-GB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gespannen</a:t>
            </a:r>
            <a:r>
              <a:rPr lang="en-GB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staan</a:t>
            </a:r>
            <a:r>
              <a:rPr lang="en-GB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9880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62D3-8068-E04B-B076-C63A733B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CB94-17B8-964C-B6D4-CDA6DDDF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Resilience is a key characteristic for academics</a:t>
            </a:r>
          </a:p>
          <a:p>
            <a:r>
              <a:rPr lang="en-US" dirty="0"/>
              <a:t>To be resilient you need to recharge</a:t>
            </a:r>
          </a:p>
          <a:p>
            <a:r>
              <a:rPr lang="en-US" dirty="0"/>
              <a:t>To recharge you need downtime</a:t>
            </a:r>
          </a:p>
        </p:txBody>
      </p:sp>
    </p:spTree>
    <p:extLst>
      <p:ext uri="{BB962C8B-B14F-4D97-AF65-F5344CB8AC3E}">
        <p14:creationId xmlns:p14="http://schemas.microsoft.com/office/powerpoint/2010/main" val="2520291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62D3-8068-E04B-B076-C63A733B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CB94-17B8-964C-B6D4-CDA6DDDF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long hours is not productive</a:t>
            </a:r>
          </a:p>
          <a:p>
            <a:pPr lvl="1"/>
            <a:r>
              <a:rPr lang="en-US" dirty="0"/>
              <a:t>Long hours destroy concentration</a:t>
            </a:r>
          </a:p>
          <a:p>
            <a:pPr lvl="1"/>
            <a:r>
              <a:rPr lang="en-US" dirty="0"/>
              <a:t>Need for unconscious processing time, essential for problem solving and creativity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94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F33D-274A-EF40-A996-5DB6822E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C632-0299-F24D-B3C9-1830FB271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your own life: personal development</a:t>
            </a:r>
          </a:p>
          <a:p>
            <a:r>
              <a:rPr lang="en-US" dirty="0"/>
              <a:t>to other people’s lives</a:t>
            </a:r>
          </a:p>
        </p:txBody>
      </p:sp>
    </p:spTree>
    <p:extLst>
      <p:ext uri="{BB962C8B-B14F-4D97-AF65-F5344CB8AC3E}">
        <p14:creationId xmlns:p14="http://schemas.microsoft.com/office/powerpoint/2010/main" val="175629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49762BE-8C9F-5143-901A-738BD00B0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98835"/>
              </p:ext>
            </p:extLst>
          </p:nvPr>
        </p:nvGraphicFramePr>
        <p:xfrm>
          <a:off x="1124923" y="533400"/>
          <a:ext cx="676275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5BDF6C-3524-4A49-9DA7-3C455B315585}"/>
              </a:ext>
            </a:extLst>
          </p:cNvPr>
          <p:cNvSpPr txBox="1"/>
          <p:nvPr/>
        </p:nvSpPr>
        <p:spPr>
          <a:xfrm>
            <a:off x="689906" y="4497169"/>
            <a:ext cx="6758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from the survey “What researchers think about the culture they work in”, </a:t>
            </a:r>
          </a:p>
          <a:p>
            <a:r>
              <a:rPr lang="en-US" sz="1600" dirty="0" err="1"/>
              <a:t>Wellcome</a:t>
            </a:r>
            <a:r>
              <a:rPr lang="en-US" sz="1600" dirty="0"/>
              <a:t> Trust, Jan 2020 </a:t>
            </a:r>
          </a:p>
        </p:txBody>
      </p:sp>
    </p:spTree>
    <p:extLst>
      <p:ext uri="{BB962C8B-B14F-4D97-AF65-F5344CB8AC3E}">
        <p14:creationId xmlns:p14="http://schemas.microsoft.com/office/powerpoint/2010/main" val="2006051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62D3-8068-E04B-B076-C63A733B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CB94-17B8-964C-B6D4-CDA6DDDF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all the time is dangerous:</a:t>
            </a:r>
          </a:p>
          <a:p>
            <a:pPr lvl="1"/>
            <a:r>
              <a:rPr lang="en-US" dirty="0"/>
              <a:t>If you live for your work and your work goes badly, it is very hard to keep your peace of mind. </a:t>
            </a:r>
          </a:p>
          <a:p>
            <a:pPr lvl="1"/>
            <a:r>
              <a:rPr lang="en-US" dirty="0"/>
              <a:t>Risk of burnout</a:t>
            </a:r>
          </a:p>
          <a:p>
            <a:pPr lvl="1"/>
            <a:r>
              <a:rPr lang="en-US" dirty="0" err="1"/>
              <a:t>Karōshi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31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1123DA-03CA-DF4A-BFF2-0C0931D626C0}"/>
              </a:ext>
            </a:extLst>
          </p:cNvPr>
          <p:cNvSpPr/>
          <p:nvPr/>
        </p:nvSpPr>
        <p:spPr>
          <a:xfrm>
            <a:off x="2241527" y="181987"/>
            <a:ext cx="4736592" cy="4443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gn saying &quot;STOP! 過労死&quot;, inside the O the silhouettes of three people, two adults and a child, holding hands.&#10;">
            <a:extLst>
              <a:ext uri="{FF2B5EF4-FFF2-40B4-BE49-F238E27FC236}">
                <a16:creationId xmlns:a16="http://schemas.microsoft.com/office/drawing/2014/main" id="{03027C6E-B567-4A4B-83D0-A0716641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99" y="459071"/>
            <a:ext cx="3869402" cy="37993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5BC537-93BF-4C4F-AC5A-5ED04B1E9DD0}"/>
              </a:ext>
            </a:extLst>
          </p:cNvPr>
          <p:cNvSpPr txBox="1"/>
          <p:nvPr/>
        </p:nvSpPr>
        <p:spPr>
          <a:xfrm>
            <a:off x="1241713" y="4684429"/>
            <a:ext cx="7008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From the yearly campaign by the Japanese Ministry of Health, </a:t>
            </a:r>
            <a:r>
              <a:rPr lang="en-US" sz="1600" dirty="0" err="1"/>
              <a:t>Labour</a:t>
            </a:r>
            <a:r>
              <a:rPr lang="en-US" sz="1600" dirty="0"/>
              <a:t> and Welfare</a:t>
            </a:r>
          </a:p>
        </p:txBody>
      </p:sp>
    </p:spTree>
    <p:extLst>
      <p:ext uri="{BB962C8B-B14F-4D97-AF65-F5344CB8AC3E}">
        <p14:creationId xmlns:p14="http://schemas.microsoft.com/office/powerpoint/2010/main" val="2972953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1F5AE-E0DB-FA45-A768-4EC6A8B21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216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3674" y="1213449"/>
            <a:ext cx="44750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>
                <a:solidFill>
                  <a:srgbClr val="FFC000"/>
                </a:solidFill>
                <a:latin typeface="Futura Condensed"/>
                <a:cs typeface="Futura Condensed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33629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B662-0019-6145-BABE-5A7991EE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pressure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3536C2-2CBF-8946-92A6-9599362D3DAF}"/>
              </a:ext>
            </a:extLst>
          </p:cNvPr>
          <p:cNvGrpSpPr/>
          <p:nvPr/>
        </p:nvGrpSpPr>
        <p:grpSpPr>
          <a:xfrm>
            <a:off x="534424" y="1366907"/>
            <a:ext cx="8152376" cy="3163876"/>
            <a:chOff x="257914" y="1002007"/>
            <a:chExt cx="8152376" cy="31638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C8F978B-5A10-9A42-8493-177393F3BB62}"/>
                    </a:ext>
                  </a:extLst>
                </p14:cNvPr>
                <p14:cNvContentPartPr/>
                <p14:nvPr/>
              </p14:nvContentPartPr>
              <p14:xfrm>
                <a:off x="1182839" y="2235554"/>
                <a:ext cx="6385320" cy="1079542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BE5975-607F-534A-B4A5-2BC41A6FFB4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4199" y="2226555"/>
                  <a:ext cx="6402960" cy="1097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D0657B-ACD8-924D-BB79-65ED405C166F}"/>
                    </a:ext>
                  </a:extLst>
                </p14:cNvPr>
                <p14:cNvContentPartPr/>
                <p14:nvPr/>
              </p14:nvContentPartPr>
              <p14:xfrm>
                <a:off x="1170599" y="1158336"/>
                <a:ext cx="6748920" cy="2146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3447EA8-1832-3844-905F-BEC44888BD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1599" y="1149336"/>
                  <a:ext cx="6766560" cy="216432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D2E677-0D6C-9D47-BC75-E5B855E2FEC4}"/>
                </a:ext>
              </a:extLst>
            </p:cNvPr>
            <p:cNvCxnSpPr/>
            <p:nvPr/>
          </p:nvCxnSpPr>
          <p:spPr>
            <a:xfrm>
              <a:off x="777514" y="1571454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55E8288-251E-B141-926A-7A9DE21AEABF}"/>
                </a:ext>
              </a:extLst>
            </p:cNvPr>
            <p:cNvCxnSpPr/>
            <p:nvPr/>
          </p:nvCxnSpPr>
          <p:spPr>
            <a:xfrm flipV="1">
              <a:off x="793940" y="1002007"/>
              <a:ext cx="0" cy="28089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B774E-20D5-4142-8FA9-0D684BDDFCFC}"/>
                </a:ext>
              </a:extLst>
            </p:cNvPr>
            <p:cNvCxnSpPr/>
            <p:nvPr/>
          </p:nvCxnSpPr>
          <p:spPr>
            <a:xfrm>
              <a:off x="591349" y="3559042"/>
              <a:ext cx="78189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2BBF9A-EE01-3247-A452-7B10523A7C5E}"/>
                </a:ext>
              </a:extLst>
            </p:cNvPr>
            <p:cNvSpPr txBox="1"/>
            <p:nvPr/>
          </p:nvSpPr>
          <p:spPr>
            <a:xfrm rot="16200000">
              <a:off x="-172332" y="1885099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Stress level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69918B-9C1E-3643-9F60-612563C2E9A8}"/>
                </a:ext>
              </a:extLst>
            </p:cNvPr>
            <p:cNvSpPr txBox="1"/>
            <p:nvPr/>
          </p:nvSpPr>
          <p:spPr>
            <a:xfrm>
              <a:off x="2912939" y="3796551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314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695E-4DD8-774A-9444-C0A75AEB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for help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59C18-158C-AE40-90CE-17902B12A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with a task or help with your situation</a:t>
            </a:r>
          </a:p>
          <a:p>
            <a:r>
              <a:rPr lang="en-US" dirty="0"/>
              <a:t>Helps you</a:t>
            </a:r>
          </a:p>
          <a:p>
            <a:r>
              <a:rPr lang="en-US" dirty="0"/>
              <a:t>Makes the person asked feel good! (oxytocin!)</a:t>
            </a:r>
          </a:p>
          <a:p>
            <a:r>
              <a:rPr lang="en-US" dirty="0"/>
              <a:t>Provides opportunity for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28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232CFF-A339-A24C-B61C-388073C1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5713-1060-C145-9D74-75AAD25CF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Medium term (semester)</a:t>
            </a:r>
          </a:p>
          <a:p>
            <a:r>
              <a:rPr lang="en-US" dirty="0"/>
              <a:t>Short term (week)</a:t>
            </a:r>
          </a:p>
          <a:p>
            <a:r>
              <a:rPr lang="en-US" dirty="0"/>
              <a:t>E.g. ”7 habits of highly effective people”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00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232CFF-A339-A24C-B61C-388073C1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stock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5713-1060-C145-9D74-75AAD25CF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How’s my life going?</a:t>
            </a:r>
          </a:p>
          <a:p>
            <a:r>
              <a:rPr lang="en-US" dirty="0"/>
              <a:t>How’s my work going?</a:t>
            </a:r>
          </a:p>
          <a:p>
            <a:r>
              <a:rPr lang="en-US" dirty="0"/>
              <a:t>E.g. ”Wheel of life” tool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74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683E1E-A6D6-1A47-BE8B-49C0BFAC2284}"/>
              </a:ext>
            </a:extLst>
          </p:cNvPr>
          <p:cNvSpPr txBox="1"/>
          <p:nvPr/>
        </p:nvSpPr>
        <p:spPr>
          <a:xfrm>
            <a:off x="1215273" y="1213449"/>
            <a:ext cx="63918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>
                <a:solidFill>
                  <a:srgbClr val="FFC000"/>
                </a:solidFill>
                <a:latin typeface="Futura Condensed"/>
                <a:cs typeface="Futura Condensed"/>
              </a:rPr>
              <a:t>Action plan</a:t>
            </a:r>
          </a:p>
        </p:txBody>
      </p:sp>
    </p:spTree>
    <p:extLst>
      <p:ext uri="{BB962C8B-B14F-4D97-AF65-F5344CB8AC3E}">
        <p14:creationId xmlns:p14="http://schemas.microsoft.com/office/powerpoint/2010/main" val="2596973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187190" y="194400"/>
            <a:ext cx="6769170" cy="4371840"/>
          </a:xfrm>
          <a:prstGeom prst="roundRect">
            <a:avLst>
              <a:gd name="adj" fmla="val 14146"/>
            </a:avLst>
          </a:prstGeom>
          <a:noFill/>
          <a:ln w="98280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1427490" y="655830"/>
            <a:ext cx="6704640" cy="342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defTabSz="685800"/>
            <a:r>
              <a:rPr lang="en-GB" sz="21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I will:</a:t>
            </a:r>
            <a:endParaRPr sz="1500" dirty="0">
              <a:solidFill>
                <a:srgbClr val="4BACC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3132540" y="276210"/>
            <a:ext cx="2552040" cy="38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 defTabSz="685800"/>
            <a:r>
              <a:rPr lang="en-GB" sz="24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Individual Action Plan</a:t>
            </a:r>
            <a:endParaRPr sz="1500" dirty="0">
              <a:solidFill>
                <a:srgbClr val="4BACC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1429650" y="1278990"/>
            <a:ext cx="1541700" cy="38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 defTabSz="685800"/>
            <a:r>
              <a:rPr lang="en-GB" sz="21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Start doing…</a:t>
            </a:r>
            <a:endParaRPr sz="1350" dirty="0">
              <a:solidFill>
                <a:srgbClr val="4BACC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1444770" y="2297160"/>
            <a:ext cx="827280" cy="38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 defTabSz="685800"/>
            <a:r>
              <a:rPr lang="en-GB" sz="2100" b="1">
                <a:solidFill>
                  <a:srgbClr val="4BACC6">
                    <a:lumMod val="75000"/>
                  </a:srgbClr>
                </a:solidFill>
                <a:latin typeface="Calibri"/>
              </a:rPr>
              <a:t>Stop…</a:t>
            </a:r>
            <a:endParaRPr sz="1350">
              <a:solidFill>
                <a:srgbClr val="4BACC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4" name="CustomShape 6"/>
          <p:cNvSpPr/>
          <p:nvPr/>
        </p:nvSpPr>
        <p:spPr>
          <a:xfrm>
            <a:off x="1390230" y="3315060"/>
            <a:ext cx="1620540" cy="38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 defTabSz="685800"/>
            <a:r>
              <a:rPr lang="en-GB" sz="2100" b="1">
                <a:solidFill>
                  <a:srgbClr val="4BACC6">
                    <a:lumMod val="75000"/>
                  </a:srgbClr>
                </a:solidFill>
                <a:latin typeface="Calibri"/>
              </a:rPr>
              <a:t>Continue to…</a:t>
            </a:r>
            <a:endParaRPr sz="1350">
              <a:solidFill>
                <a:srgbClr val="4BACC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3132540" y="1278990"/>
            <a:ext cx="615870" cy="1164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 defTabSz="685800">
              <a:buFont typeface="Arial"/>
              <a:buChar char="•"/>
            </a:pPr>
            <a:r>
              <a:rPr lang="en-GB" sz="24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  </a:t>
            </a:r>
            <a:endParaRPr sz="1350" dirty="0">
              <a:solidFill>
                <a:srgbClr val="4BACC6">
                  <a:lumMod val="75000"/>
                </a:srgbClr>
              </a:solidFill>
              <a:latin typeface="Arial"/>
            </a:endParaRPr>
          </a:p>
          <a:p>
            <a:pPr defTabSz="685800">
              <a:buFont typeface="Arial"/>
              <a:buChar char="•"/>
            </a:pPr>
            <a:r>
              <a:rPr lang="en-GB" sz="24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  </a:t>
            </a:r>
            <a:endParaRPr sz="1350" dirty="0">
              <a:solidFill>
                <a:srgbClr val="4BACC6">
                  <a:lumMod val="75000"/>
                </a:srgbClr>
              </a:solidFill>
              <a:latin typeface="Arial"/>
            </a:endParaRPr>
          </a:p>
          <a:p>
            <a:pPr defTabSz="685800">
              <a:buFont typeface="Arial"/>
              <a:buChar char="•"/>
            </a:pPr>
            <a:r>
              <a:rPr lang="en-GB" sz="24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 </a:t>
            </a:r>
            <a:endParaRPr sz="1350" dirty="0">
              <a:solidFill>
                <a:srgbClr val="4BACC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6" name="CustomShape 8"/>
          <p:cNvSpPr/>
          <p:nvPr/>
        </p:nvSpPr>
        <p:spPr>
          <a:xfrm>
            <a:off x="3132540" y="2297160"/>
            <a:ext cx="615870" cy="1164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 defTabSz="685800">
              <a:buFont typeface="Arial"/>
              <a:buChar char="•"/>
            </a:pPr>
            <a:r>
              <a:rPr lang="en-GB" sz="2400" b="1">
                <a:solidFill>
                  <a:srgbClr val="4BACC6">
                    <a:lumMod val="75000"/>
                  </a:srgbClr>
                </a:solidFill>
                <a:latin typeface="Calibri"/>
              </a:rPr>
              <a:t>  </a:t>
            </a:r>
            <a:endParaRPr sz="1350">
              <a:solidFill>
                <a:srgbClr val="4BACC6">
                  <a:lumMod val="75000"/>
                </a:srgbClr>
              </a:solidFill>
              <a:latin typeface="Arial"/>
            </a:endParaRPr>
          </a:p>
          <a:p>
            <a:pPr defTabSz="685800">
              <a:buFont typeface="Arial"/>
              <a:buChar char="•"/>
            </a:pPr>
            <a:r>
              <a:rPr lang="en-GB" sz="2400" b="1">
                <a:solidFill>
                  <a:srgbClr val="4BACC6">
                    <a:lumMod val="75000"/>
                  </a:srgbClr>
                </a:solidFill>
                <a:latin typeface="Calibri"/>
              </a:rPr>
              <a:t>  </a:t>
            </a:r>
            <a:endParaRPr sz="1350">
              <a:solidFill>
                <a:srgbClr val="4BACC6">
                  <a:lumMod val="75000"/>
                </a:srgbClr>
              </a:solidFill>
              <a:latin typeface="Arial"/>
            </a:endParaRPr>
          </a:p>
          <a:p>
            <a:pPr defTabSz="685800">
              <a:buFont typeface="Arial"/>
              <a:buChar char="•"/>
            </a:pPr>
            <a:r>
              <a:rPr lang="en-GB" sz="2400" b="1">
                <a:solidFill>
                  <a:srgbClr val="4BACC6">
                    <a:lumMod val="75000"/>
                  </a:srgbClr>
                </a:solidFill>
                <a:latin typeface="Calibri"/>
              </a:rPr>
              <a:t> </a:t>
            </a:r>
            <a:endParaRPr sz="1350">
              <a:solidFill>
                <a:srgbClr val="4BACC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7" name="CustomShape 9"/>
          <p:cNvSpPr/>
          <p:nvPr/>
        </p:nvSpPr>
        <p:spPr>
          <a:xfrm>
            <a:off x="3132540" y="3315060"/>
            <a:ext cx="615870" cy="1164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 defTabSz="685800">
              <a:buFont typeface="Arial"/>
              <a:buChar char="•"/>
            </a:pPr>
            <a:r>
              <a:rPr lang="en-GB" sz="2400" b="1">
                <a:solidFill>
                  <a:srgbClr val="4BACC6">
                    <a:lumMod val="75000"/>
                  </a:srgbClr>
                </a:solidFill>
                <a:latin typeface="Calibri"/>
              </a:rPr>
              <a:t>  </a:t>
            </a:r>
            <a:endParaRPr sz="1350">
              <a:solidFill>
                <a:srgbClr val="4BACC6">
                  <a:lumMod val="75000"/>
                </a:srgbClr>
              </a:solidFill>
              <a:latin typeface="Arial"/>
            </a:endParaRPr>
          </a:p>
          <a:p>
            <a:pPr defTabSz="685800">
              <a:buFont typeface="Arial"/>
              <a:buChar char="•"/>
            </a:pPr>
            <a:r>
              <a:rPr lang="en-GB" sz="2400" b="1">
                <a:solidFill>
                  <a:srgbClr val="4BACC6">
                    <a:lumMod val="75000"/>
                  </a:srgbClr>
                </a:solidFill>
                <a:latin typeface="Calibri"/>
              </a:rPr>
              <a:t>  </a:t>
            </a:r>
            <a:endParaRPr sz="1350">
              <a:solidFill>
                <a:srgbClr val="4BACC6">
                  <a:lumMod val="75000"/>
                </a:srgbClr>
              </a:solidFill>
              <a:latin typeface="Arial"/>
            </a:endParaRPr>
          </a:p>
          <a:p>
            <a:pPr defTabSz="685800">
              <a:buFont typeface="Arial"/>
              <a:buChar char="•"/>
            </a:pPr>
            <a:r>
              <a:rPr lang="en-GB" sz="2400" b="1">
                <a:solidFill>
                  <a:srgbClr val="4BACC6">
                    <a:lumMod val="75000"/>
                  </a:srgbClr>
                </a:solidFill>
                <a:latin typeface="Calibri"/>
              </a:rPr>
              <a:t> </a:t>
            </a:r>
            <a:endParaRPr sz="1350">
              <a:solidFill>
                <a:srgbClr val="4BACC6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5761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1393" y="1347068"/>
            <a:ext cx="6541213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900" b="1" dirty="0">
                <a:latin typeface="Futura Condensed"/>
                <a:cs typeface="Futura Condensed"/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12CBA7-4DF4-D949-AF59-B1C2AAD42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023921"/>
              </p:ext>
            </p:extLst>
          </p:nvPr>
        </p:nvGraphicFramePr>
        <p:xfrm>
          <a:off x="1138335" y="531076"/>
          <a:ext cx="6758517" cy="423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00E05F-3C1D-6346-ACB0-1B3AF39724B6}"/>
              </a:ext>
            </a:extLst>
          </p:cNvPr>
          <p:cNvSpPr txBox="1"/>
          <p:nvPr/>
        </p:nvSpPr>
        <p:spPr>
          <a:xfrm>
            <a:off x="689906" y="4497169"/>
            <a:ext cx="6758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from the survey “What researchers think about the culture they work in”, </a:t>
            </a:r>
          </a:p>
          <a:p>
            <a:r>
              <a:rPr lang="en-US" sz="1600" dirty="0" err="1"/>
              <a:t>Wellcome</a:t>
            </a:r>
            <a:r>
              <a:rPr lang="en-US" sz="1600" dirty="0"/>
              <a:t> Trust, Jan 2020 </a:t>
            </a:r>
          </a:p>
        </p:txBody>
      </p:sp>
    </p:spTree>
    <p:extLst>
      <p:ext uri="{BB962C8B-B14F-4D97-AF65-F5344CB8AC3E}">
        <p14:creationId xmlns:p14="http://schemas.microsoft.com/office/powerpoint/2010/main" val="3150556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434F-A80C-FF4B-810C-545C9A94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EB5C4-1C03-EC48-A6AF-42D4084B5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 Muscatelli’s article “Universities must overhaul the toxic working culture for academic researchers”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Wellcome Trust survey “What researchers think about the culture they work in”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 Sinek’s talk “Why leaders eat last”, about dopamine/serotonin/oxytocin/cortisol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Franklin Covey’s “The 7 habits of effective people”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“Wheel of life” tool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8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6E0E4-69E8-8D49-BC73-B119D23B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5810"/>
            <a:ext cx="9140952" cy="6764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895" y="1213449"/>
            <a:ext cx="70346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rgbClr val="92D050"/>
                </a:solidFill>
                <a:latin typeface="Futura Condensed"/>
                <a:cs typeface="Futura Condensed"/>
              </a:rPr>
              <a:t>Work/Life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B634D-22A2-BC4E-B808-02F6AA85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759" y="1213449"/>
            <a:ext cx="30528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>
                <a:solidFill>
                  <a:srgbClr val="FFC000"/>
                </a:solidFill>
                <a:latin typeface="Futura Condensed"/>
                <a:cs typeface="Futura Condensed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405063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0544" y="1024262"/>
            <a:ext cx="50013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atin typeface="Futura Condensed"/>
                <a:cs typeface="Futura Condensed"/>
              </a:rPr>
              <a:t>Contracts &amp; </a:t>
            </a:r>
          </a:p>
          <a:p>
            <a:pPr algn="ctr"/>
            <a:r>
              <a:rPr lang="en-US" sz="9600" dirty="0">
                <a:latin typeface="Futura Condensed"/>
                <a:cs typeface="Futura Condensed"/>
              </a:rPr>
              <a:t>Expectations</a:t>
            </a:r>
            <a:endParaRPr lang="en-US" sz="13800" dirty="0">
              <a:latin typeface="Futura Condensed"/>
              <a:cs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5369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4971-B282-3E44-8695-6A9C0950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88B26-6978-4D4D-A8A2-8574CBD06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legal</a:t>
            </a:r>
            <a:r>
              <a:rPr lang="en-US" dirty="0"/>
              <a:t> document </a:t>
            </a:r>
          </a:p>
          <a:p>
            <a:pPr lvl="1"/>
            <a:r>
              <a:rPr lang="en-US" dirty="0"/>
              <a:t>sets out rights and duties (e.g. hours, leave)</a:t>
            </a:r>
          </a:p>
          <a:p>
            <a:pPr lvl="1"/>
            <a:r>
              <a:rPr lang="en-US" dirty="0"/>
              <a:t>there are penalties if you break the conditions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agreement</a:t>
            </a:r>
            <a:r>
              <a:rPr lang="en-US" dirty="0"/>
              <a:t> with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expectations</a:t>
            </a:r>
            <a:r>
              <a:rPr lang="en-US" dirty="0"/>
              <a:t> on both sides</a:t>
            </a:r>
          </a:p>
          <a:p>
            <a:pPr lvl="1"/>
            <a:r>
              <a:rPr lang="en-US" dirty="0"/>
              <a:t>matters a lot more than the legal side</a:t>
            </a:r>
          </a:p>
          <a:p>
            <a:pPr lvl="1"/>
            <a:r>
              <a:rPr lang="en-US" dirty="0"/>
              <a:t>not observing the expectation hurts both sides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6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3ECB1-B2F0-834B-A5EB-DE8ED09D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6511" y="1213449"/>
            <a:ext cx="22093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>
                <a:solidFill>
                  <a:srgbClr val="FFC000"/>
                </a:solidFill>
                <a:latin typeface="Futura Condensed"/>
                <a:cs typeface="Futura Condensed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398603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818</Words>
  <Application>Microsoft Macintosh PowerPoint</Application>
  <PresentationFormat>On-screen Show (16:9)</PresentationFormat>
  <Paragraphs>185</Paragraphs>
  <Slides>40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StarSymbol</vt:lpstr>
      <vt:lpstr>Arial</vt:lpstr>
      <vt:lpstr>Calibri</vt:lpstr>
      <vt:lpstr>Futura Condensed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Contract</vt:lpstr>
      <vt:lpstr>PowerPoint Presentation</vt:lpstr>
      <vt:lpstr>PowerPoint Presentation</vt:lpstr>
      <vt:lpstr>Brain chemicals</vt:lpstr>
      <vt:lpstr>PowerPoint Presentation</vt:lpstr>
      <vt:lpstr>Happiness from without</vt:lpstr>
      <vt:lpstr>PowerPoint Presentation</vt:lpstr>
      <vt:lpstr>Goals, ambition, success</vt:lpstr>
      <vt:lpstr>PowerPoint Presentation</vt:lpstr>
      <vt:lpstr>Respect</vt:lpstr>
      <vt:lpstr>PowerPoint Presentation</vt:lpstr>
      <vt:lpstr>Happiness from within</vt:lpstr>
      <vt:lpstr>PowerPoint Presentation</vt:lpstr>
      <vt:lpstr>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Resilience</vt:lpstr>
      <vt:lpstr>Productivity</vt:lpstr>
      <vt:lpstr>Adding value</vt:lpstr>
      <vt:lpstr>Mental health</vt:lpstr>
      <vt:lpstr>PowerPoint Presentation</vt:lpstr>
      <vt:lpstr>PowerPoint Presentation</vt:lpstr>
      <vt:lpstr>Mental pressure</vt:lpstr>
      <vt:lpstr>Asking for help  </vt:lpstr>
      <vt:lpstr>Planning </vt:lpstr>
      <vt:lpstr>Taking stock </vt:lpstr>
      <vt:lpstr>PowerPoint Presentation</vt:lpstr>
      <vt:lpstr>PowerPoint Presentation</vt:lpstr>
      <vt:lpstr>PowerPoint Presentation</vt:lpstr>
      <vt:lpstr>Resources</vt:lpstr>
    </vt:vector>
  </TitlesOfParts>
  <Company>Computing Science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Wim Vanderbauwhede</dc:creator>
  <cp:lastModifiedBy>Wim Vanderbauwhede</cp:lastModifiedBy>
  <cp:revision>68</cp:revision>
  <cp:lastPrinted>2014-04-24T11:09:29Z</cp:lastPrinted>
  <dcterms:created xsi:type="dcterms:W3CDTF">2014-04-28T11:27:53Z</dcterms:created>
  <dcterms:modified xsi:type="dcterms:W3CDTF">2022-05-02T16:00:05Z</dcterms:modified>
</cp:coreProperties>
</file>