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76" r:id="rId3"/>
    <p:sldId id="260" r:id="rId4"/>
    <p:sldId id="269" r:id="rId5"/>
    <p:sldId id="272" r:id="rId6"/>
    <p:sldId id="273" r:id="rId7"/>
    <p:sldId id="265" r:id="rId8"/>
    <p:sldId id="266" r:id="rId9"/>
    <p:sldId id="267" r:id="rId10"/>
    <p:sldId id="268" r:id="rId11"/>
    <p:sldId id="262" r:id="rId12"/>
    <p:sldId id="274" r:id="rId13"/>
    <p:sldId id="263" r:id="rId14"/>
    <p:sldId id="278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8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DBDBB-CBDF-478A-ADFB-7078290B65F9}" type="datetimeFigureOut">
              <a:rPr lang="fi-FI" smtClean="0"/>
              <a:t>25.3.2023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90DF4-5B9C-4CB9-B86C-175F47950767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275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1D786E-2B94-4ABC-A950-6A4D3788BA6C}" type="slidenum">
              <a:rPr lang="en-US" altLang="fi-FI">
                <a:latin typeface="Calibri" panose="020F0502020204030204" pitchFamily="34" charset="0"/>
              </a:rPr>
              <a:pPr eaLnBrk="1" hangingPunct="1"/>
              <a:t>1</a:t>
            </a:fld>
            <a:endParaRPr lang="en-US" altLang="fi-FI">
              <a:latin typeface="Calibri" panose="020F050202020403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fi-FI"/>
          </a:p>
        </p:txBody>
      </p:sp>
    </p:spTree>
    <p:extLst>
      <p:ext uri="{BB962C8B-B14F-4D97-AF65-F5344CB8AC3E}">
        <p14:creationId xmlns:p14="http://schemas.microsoft.com/office/powerpoint/2010/main" val="3987692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90DF4-5B9C-4CB9-B86C-175F47950767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419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90DF4-5B9C-4CB9-B86C-175F4795076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6176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90DF4-5B9C-4CB9-B86C-175F4795076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93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90DF4-5B9C-4CB9-B86C-175F47950767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7079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90DF4-5B9C-4CB9-B86C-175F47950767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4022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90DF4-5B9C-4CB9-B86C-175F47950767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60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90DF4-5B9C-4CB9-B86C-175F47950767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8077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90DF4-5B9C-4CB9-B86C-175F47950767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701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90DF4-5B9C-4CB9-B86C-175F47950767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952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2C38-3594-498E-BA10-11A35B02A110}" type="datetimeFigureOut">
              <a:rPr lang="fi-FI" smtClean="0"/>
              <a:t>25.3.2023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C279-0323-4594-843C-B10C66F98ECA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733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2C38-3594-498E-BA10-11A35B02A110}" type="datetimeFigureOut">
              <a:rPr lang="fi-FI" smtClean="0"/>
              <a:t>25.3.2023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C279-0323-4594-843C-B10C66F98ECA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841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2C38-3594-498E-BA10-11A35B02A110}" type="datetimeFigureOut">
              <a:rPr lang="fi-FI" smtClean="0"/>
              <a:t>25.3.2023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C279-0323-4594-843C-B10C66F98ECA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122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2C38-3594-498E-BA10-11A35B02A110}" type="datetimeFigureOut">
              <a:rPr lang="fi-FI" smtClean="0"/>
              <a:t>25.3.2023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C279-0323-4594-843C-B10C66F98ECA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492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2C38-3594-498E-BA10-11A35B02A110}" type="datetimeFigureOut">
              <a:rPr lang="fi-FI" smtClean="0"/>
              <a:t>25.3.2023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C279-0323-4594-843C-B10C66F98ECA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467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2C38-3594-498E-BA10-11A35B02A110}" type="datetimeFigureOut">
              <a:rPr lang="fi-FI" smtClean="0"/>
              <a:t>25.3.2023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C279-0323-4594-843C-B10C66F98ECA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301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2C38-3594-498E-BA10-11A35B02A110}" type="datetimeFigureOut">
              <a:rPr lang="fi-FI" smtClean="0"/>
              <a:t>25.3.2023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C279-0323-4594-843C-B10C66F98ECA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946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2C38-3594-498E-BA10-11A35B02A110}" type="datetimeFigureOut">
              <a:rPr lang="fi-FI" smtClean="0"/>
              <a:t>25.3.2023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C279-0323-4594-843C-B10C66F98ECA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654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2C38-3594-498E-BA10-11A35B02A110}" type="datetimeFigureOut">
              <a:rPr lang="fi-FI" smtClean="0"/>
              <a:t>25.3.2023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C279-0323-4594-843C-B10C66F98ECA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58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2C38-3594-498E-BA10-11A35B02A110}" type="datetimeFigureOut">
              <a:rPr lang="fi-FI" smtClean="0"/>
              <a:t>25.3.2023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C279-0323-4594-843C-B10C66F98ECA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744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2C38-3594-498E-BA10-11A35B02A110}" type="datetimeFigureOut">
              <a:rPr lang="fi-FI" smtClean="0"/>
              <a:t>25.3.2023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C279-0323-4594-843C-B10C66F98ECA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57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A2C38-3594-498E-BA10-11A35B02A110}" type="datetimeFigureOut">
              <a:rPr lang="fi-FI" smtClean="0"/>
              <a:t>25.3.2023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5C279-0323-4594-843C-B10C66F98ECA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032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youtube.com/watch?v=A4QUE1tSIHY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elYP6cHP68w" TargetMode="External"/><Relationship Id="rId4" Type="http://schemas.openxmlformats.org/officeDocument/2006/relationships/hyperlink" Target="https://www.youtube.com/watch?v=pAKQdiLg_as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s://www.youtube.com/watch?v=6_yUh8UtxOE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hyperlink" Target="https://www.youtube.com/watch?v=EsRfwqAge1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www.youtube.com/watch?v=65MpTMtZhKM" TargetMode="External"/><Relationship Id="rId5" Type="http://schemas.openxmlformats.org/officeDocument/2006/relationships/image" Target="../media/image20.png"/><Relationship Id="rId10" Type="http://schemas.openxmlformats.org/officeDocument/2006/relationships/hyperlink" Target="https://www.youtube.com/watch?v=U7JSzEh5_kI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s://www.youtube.com/watch?v=pbpnpPzmwRo" TargetMode="External"/><Relationship Id="rId14" Type="http://schemas.openxmlformats.org/officeDocument/2006/relationships/hyperlink" Target="https://www.youtube.com/watch?v=SkNbruqEud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helsinki.fi/course/view.php?id=12825&amp;lang=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9539288" y="436591"/>
            <a:ext cx="2652712" cy="4818062"/>
            <a:chOff x="4089" y="651"/>
            <a:chExt cx="1671" cy="3035"/>
          </a:xfrm>
        </p:grpSpPr>
        <p:sp>
          <p:nvSpPr>
            <p:cNvPr id="2057" name="Freeform 7"/>
            <p:cNvSpPr>
              <a:spLocks/>
            </p:cNvSpPr>
            <p:nvPr/>
          </p:nvSpPr>
          <p:spPr bwMode="auto">
            <a:xfrm>
              <a:off x="4089" y="1257"/>
              <a:ext cx="1671" cy="1756"/>
            </a:xfrm>
            <a:custGeom>
              <a:avLst/>
              <a:gdLst>
                <a:gd name="T0" fmla="*/ 2147483647 w 294"/>
                <a:gd name="T1" fmla="*/ 2147483647 h 309"/>
                <a:gd name="T2" fmla="*/ 2147483647 w 294"/>
                <a:gd name="T3" fmla="*/ 2147483647 h 309"/>
                <a:gd name="T4" fmla="*/ 2147483647 w 294"/>
                <a:gd name="T5" fmla="*/ 2147483647 h 309"/>
                <a:gd name="T6" fmla="*/ 2147483647 w 294"/>
                <a:gd name="T7" fmla="*/ 2147483647 h 309"/>
                <a:gd name="T8" fmla="*/ 2147483647 w 294"/>
                <a:gd name="T9" fmla="*/ 2147483647 h 309"/>
                <a:gd name="T10" fmla="*/ 2147483647 w 294"/>
                <a:gd name="T11" fmla="*/ 2147483647 h 309"/>
                <a:gd name="T12" fmla="*/ 2147483647 w 294"/>
                <a:gd name="T13" fmla="*/ 2147483647 h 309"/>
                <a:gd name="T14" fmla="*/ 2147483647 w 294"/>
                <a:gd name="T15" fmla="*/ 2147483647 h 309"/>
                <a:gd name="T16" fmla="*/ 2147483647 w 294"/>
                <a:gd name="T17" fmla="*/ 2147483647 h 309"/>
                <a:gd name="T18" fmla="*/ 2147483647 w 294"/>
                <a:gd name="T19" fmla="*/ 2147483647 h 309"/>
                <a:gd name="T20" fmla="*/ 2147483647 w 294"/>
                <a:gd name="T21" fmla="*/ 2147483647 h 309"/>
                <a:gd name="T22" fmla="*/ 2147483647 w 294"/>
                <a:gd name="T23" fmla="*/ 2147483647 h 309"/>
                <a:gd name="T24" fmla="*/ 2147483647 w 294"/>
                <a:gd name="T25" fmla="*/ 2147483647 h 309"/>
                <a:gd name="T26" fmla="*/ 2147483647 w 294"/>
                <a:gd name="T27" fmla="*/ 2147483647 h 309"/>
                <a:gd name="T28" fmla="*/ 2147483647 w 294"/>
                <a:gd name="T29" fmla="*/ 2147483647 h 309"/>
                <a:gd name="T30" fmla="*/ 0 w 294"/>
                <a:gd name="T31" fmla="*/ 2147483647 h 309"/>
                <a:gd name="T32" fmla="*/ 2147483647 w 294"/>
                <a:gd name="T33" fmla="*/ 2147483647 h 309"/>
                <a:gd name="T34" fmla="*/ 2147483647 w 294"/>
                <a:gd name="T35" fmla="*/ 2147483647 h 309"/>
                <a:gd name="T36" fmla="*/ 2147483647 w 294"/>
                <a:gd name="T37" fmla="*/ 2147483647 h 309"/>
                <a:gd name="T38" fmla="*/ 2147483647 w 294"/>
                <a:gd name="T39" fmla="*/ 2147483647 h 309"/>
                <a:gd name="T40" fmla="*/ 2147483647 w 294"/>
                <a:gd name="T41" fmla="*/ 2147483647 h 309"/>
                <a:gd name="T42" fmla="*/ 2147483647 w 294"/>
                <a:gd name="T43" fmla="*/ 2147483647 h 309"/>
                <a:gd name="T44" fmla="*/ 2147483647 w 294"/>
                <a:gd name="T45" fmla="*/ 2147483647 h 309"/>
                <a:gd name="T46" fmla="*/ 2147483647 w 294"/>
                <a:gd name="T47" fmla="*/ 2147483647 h 309"/>
                <a:gd name="T48" fmla="*/ 2147483647 w 294"/>
                <a:gd name="T49" fmla="*/ 2147483647 h 309"/>
                <a:gd name="T50" fmla="*/ 2147483647 w 294"/>
                <a:gd name="T51" fmla="*/ 2147483647 h 309"/>
                <a:gd name="T52" fmla="*/ 2147483647 w 294"/>
                <a:gd name="T53" fmla="*/ 2147483647 h 309"/>
                <a:gd name="T54" fmla="*/ 2147483647 w 294"/>
                <a:gd name="T55" fmla="*/ 2147483647 h 309"/>
                <a:gd name="T56" fmla="*/ 2147483647 w 294"/>
                <a:gd name="T57" fmla="*/ 2147483647 h 3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4"/>
                <a:gd name="T88" fmla="*/ 0 h 309"/>
                <a:gd name="T89" fmla="*/ 294 w 294"/>
                <a:gd name="T90" fmla="*/ 309 h 3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4" h="309">
                  <a:moveTo>
                    <a:pt x="294" y="309"/>
                  </a:moveTo>
                  <a:lnTo>
                    <a:pt x="294" y="46"/>
                  </a:lnTo>
                  <a:cubicBezTo>
                    <a:pt x="294" y="47"/>
                    <a:pt x="293" y="47"/>
                    <a:pt x="291" y="47"/>
                  </a:cubicBezTo>
                  <a:cubicBezTo>
                    <a:pt x="271" y="49"/>
                    <a:pt x="265" y="32"/>
                    <a:pt x="226" y="16"/>
                  </a:cubicBezTo>
                  <a:cubicBezTo>
                    <a:pt x="187" y="0"/>
                    <a:pt x="156" y="12"/>
                    <a:pt x="156" y="12"/>
                  </a:cubicBezTo>
                  <a:cubicBezTo>
                    <a:pt x="156" y="12"/>
                    <a:pt x="178" y="23"/>
                    <a:pt x="189" y="37"/>
                  </a:cubicBezTo>
                  <a:cubicBezTo>
                    <a:pt x="198" y="49"/>
                    <a:pt x="198" y="59"/>
                    <a:pt x="207" y="72"/>
                  </a:cubicBezTo>
                  <a:cubicBezTo>
                    <a:pt x="219" y="87"/>
                    <a:pt x="241" y="96"/>
                    <a:pt x="241" y="96"/>
                  </a:cubicBezTo>
                  <a:cubicBezTo>
                    <a:pt x="241" y="96"/>
                    <a:pt x="211" y="105"/>
                    <a:pt x="186" y="92"/>
                  </a:cubicBezTo>
                  <a:cubicBezTo>
                    <a:pt x="164" y="80"/>
                    <a:pt x="168" y="68"/>
                    <a:pt x="132" y="52"/>
                  </a:cubicBezTo>
                  <a:cubicBezTo>
                    <a:pt x="95" y="36"/>
                    <a:pt x="74" y="48"/>
                    <a:pt x="74" y="48"/>
                  </a:cubicBezTo>
                  <a:cubicBezTo>
                    <a:pt x="74" y="48"/>
                    <a:pt x="94" y="51"/>
                    <a:pt x="107" y="68"/>
                  </a:cubicBezTo>
                  <a:cubicBezTo>
                    <a:pt x="113" y="77"/>
                    <a:pt x="112" y="82"/>
                    <a:pt x="107" y="86"/>
                  </a:cubicBezTo>
                  <a:cubicBezTo>
                    <a:pt x="100" y="91"/>
                    <a:pt x="91" y="88"/>
                    <a:pt x="82" y="79"/>
                  </a:cubicBezTo>
                  <a:cubicBezTo>
                    <a:pt x="73" y="71"/>
                    <a:pt x="56" y="60"/>
                    <a:pt x="34" y="58"/>
                  </a:cubicBezTo>
                  <a:cubicBezTo>
                    <a:pt x="11" y="55"/>
                    <a:pt x="0" y="64"/>
                    <a:pt x="0" y="64"/>
                  </a:cubicBezTo>
                  <a:cubicBezTo>
                    <a:pt x="0" y="64"/>
                    <a:pt x="26" y="72"/>
                    <a:pt x="38" y="83"/>
                  </a:cubicBezTo>
                  <a:cubicBezTo>
                    <a:pt x="49" y="94"/>
                    <a:pt x="55" y="122"/>
                    <a:pt x="69" y="139"/>
                  </a:cubicBezTo>
                  <a:cubicBezTo>
                    <a:pt x="82" y="157"/>
                    <a:pt x="101" y="166"/>
                    <a:pt x="116" y="166"/>
                  </a:cubicBezTo>
                  <a:cubicBezTo>
                    <a:pt x="132" y="166"/>
                    <a:pt x="149" y="152"/>
                    <a:pt x="167" y="165"/>
                  </a:cubicBezTo>
                  <a:cubicBezTo>
                    <a:pt x="178" y="172"/>
                    <a:pt x="175" y="191"/>
                    <a:pt x="181" y="203"/>
                  </a:cubicBezTo>
                  <a:cubicBezTo>
                    <a:pt x="187" y="214"/>
                    <a:pt x="209" y="230"/>
                    <a:pt x="209" y="230"/>
                  </a:cubicBezTo>
                  <a:cubicBezTo>
                    <a:pt x="209" y="230"/>
                    <a:pt x="195" y="239"/>
                    <a:pt x="178" y="237"/>
                  </a:cubicBezTo>
                  <a:cubicBezTo>
                    <a:pt x="161" y="236"/>
                    <a:pt x="143" y="222"/>
                    <a:pt x="143" y="222"/>
                  </a:cubicBezTo>
                  <a:cubicBezTo>
                    <a:pt x="143" y="222"/>
                    <a:pt x="148" y="245"/>
                    <a:pt x="168" y="263"/>
                  </a:cubicBezTo>
                  <a:cubicBezTo>
                    <a:pt x="187" y="282"/>
                    <a:pt x="206" y="285"/>
                    <a:pt x="218" y="285"/>
                  </a:cubicBezTo>
                  <a:cubicBezTo>
                    <a:pt x="230" y="284"/>
                    <a:pt x="246" y="277"/>
                    <a:pt x="256" y="279"/>
                  </a:cubicBezTo>
                  <a:cubicBezTo>
                    <a:pt x="265" y="280"/>
                    <a:pt x="270" y="300"/>
                    <a:pt x="280" y="307"/>
                  </a:cubicBezTo>
                  <a:cubicBezTo>
                    <a:pt x="284" y="309"/>
                    <a:pt x="288" y="309"/>
                    <a:pt x="294" y="30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5613" y="2028"/>
              <a:ext cx="147" cy="284"/>
            </a:xfrm>
            <a:prstGeom prst="rect">
              <a:avLst/>
            </a:prstGeom>
            <a:solidFill>
              <a:srgbClr val="1E1C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f-ZA" altLang="fi-FI">
                <a:latin typeface="Calibri" panose="020F0502020204030204" pitchFamily="34" charset="0"/>
              </a:endParaRPr>
            </a:p>
          </p:txBody>
        </p:sp>
        <p:sp>
          <p:nvSpPr>
            <p:cNvPr id="2059" name="Rectangle 9"/>
            <p:cNvSpPr>
              <a:spLocks noChangeArrowheads="1"/>
            </p:cNvSpPr>
            <p:nvPr/>
          </p:nvSpPr>
          <p:spPr bwMode="auto">
            <a:xfrm>
              <a:off x="5613" y="3402"/>
              <a:ext cx="147" cy="284"/>
            </a:xfrm>
            <a:prstGeom prst="rect">
              <a:avLst/>
            </a:prstGeom>
            <a:solidFill>
              <a:srgbClr val="1E1C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f-ZA" altLang="fi-FI">
                <a:latin typeface="Calibri" panose="020F0502020204030204" pitchFamily="34" charset="0"/>
              </a:endParaRPr>
            </a:p>
          </p:txBody>
        </p:sp>
        <p:sp>
          <p:nvSpPr>
            <p:cNvPr id="2060" name="Rectangle 10"/>
            <p:cNvSpPr>
              <a:spLocks noChangeArrowheads="1"/>
            </p:cNvSpPr>
            <p:nvPr/>
          </p:nvSpPr>
          <p:spPr bwMode="auto">
            <a:xfrm>
              <a:off x="5613" y="651"/>
              <a:ext cx="147" cy="284"/>
            </a:xfrm>
            <a:prstGeom prst="rect">
              <a:avLst/>
            </a:prstGeom>
            <a:solidFill>
              <a:srgbClr val="1E1C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f-ZA" altLang="fi-FI">
                <a:latin typeface="Calibri" panose="020F0502020204030204" pitchFamily="34" charset="0"/>
              </a:endParaRPr>
            </a:p>
          </p:txBody>
        </p:sp>
      </p:grpSp>
      <p:grpSp>
        <p:nvGrpSpPr>
          <p:cNvPr id="2053" name="Group 11"/>
          <p:cNvGrpSpPr>
            <a:grpSpLocks/>
          </p:cNvGrpSpPr>
          <p:nvPr/>
        </p:nvGrpSpPr>
        <p:grpSpPr bwMode="auto">
          <a:xfrm>
            <a:off x="736804" y="436591"/>
            <a:ext cx="2595563" cy="873125"/>
            <a:chOff x="222" y="301"/>
            <a:chExt cx="1308" cy="440"/>
          </a:xfrm>
        </p:grpSpPr>
        <p:pic>
          <p:nvPicPr>
            <p:cNvPr id="2055" name="Picture 12" descr="3kVPR3V9_HY_3-kielta_v_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01"/>
              <a:ext cx="1308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13" descr="rgb-vaaka-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01"/>
              <a:ext cx="45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/>
          <a:lstStyle/>
          <a:p>
            <a:r>
              <a:rPr lang="fi-FI" sz="6600" b="1" dirty="0">
                <a:latin typeface="+mn-lt"/>
              </a:rPr>
              <a:t>A bit of oomph</a:t>
            </a:r>
            <a:r>
              <a:rPr lang="fi-FI" dirty="0">
                <a:latin typeface="+mn-lt"/>
              </a:rPr>
              <a:t/>
            </a:r>
            <a:br>
              <a:rPr lang="fi-FI" dirty="0">
                <a:latin typeface="+mn-lt"/>
              </a:rPr>
            </a:br>
            <a:r>
              <a:rPr lang="fi-FI" sz="4800" b="1" dirty="0">
                <a:latin typeface="+mn-lt"/>
              </a:rPr>
              <a:t>Time fillers </a:t>
            </a:r>
            <a:r>
              <a:rPr lang="fi-FI" sz="3600" dirty="0">
                <a:latin typeface="+mn-lt"/>
              </a:rPr>
              <a:t>[e.d.] </a:t>
            </a:r>
            <a:r>
              <a:rPr lang="fi-FI" sz="4800" b="1" dirty="0">
                <a:latin typeface="+mn-lt"/>
              </a:rPr>
              <a:t>in de les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0" y="5873290"/>
            <a:ext cx="12192000" cy="90530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sz="1600" dirty="0"/>
              <a:t>Rogier </a:t>
            </a:r>
            <a:r>
              <a:rPr lang="fi-FI" sz="1600" dirty="0" err="1"/>
              <a:t>Nieuweboer</a:t>
            </a:r>
            <a:endParaRPr lang="fi-FI" sz="1600" dirty="0"/>
          </a:p>
          <a:p>
            <a:pPr>
              <a:spcBef>
                <a:spcPts val="0"/>
              </a:spcBef>
            </a:pPr>
            <a:r>
              <a:rPr lang="fi-FI" sz="1600" dirty="0"/>
              <a:t>Kielten osasto/</a:t>
            </a:r>
            <a:r>
              <a:rPr lang="fi-FI" sz="1600" dirty="0" err="1"/>
              <a:t>Afdeling</a:t>
            </a:r>
            <a:r>
              <a:rPr lang="fi-FI" sz="1600" dirty="0"/>
              <a:t> </a:t>
            </a:r>
            <a:r>
              <a:rPr lang="fi-FI" sz="1600" dirty="0" err="1"/>
              <a:t>talen</a:t>
            </a:r>
            <a:endParaRPr lang="fi-FI" sz="1600" dirty="0"/>
          </a:p>
          <a:p>
            <a:pPr>
              <a:spcBef>
                <a:spcPts val="0"/>
              </a:spcBef>
            </a:pPr>
            <a:r>
              <a:rPr lang="fi-FI" sz="1600" dirty="0"/>
              <a:t>Helsingin yliopisto/</a:t>
            </a:r>
            <a:r>
              <a:rPr lang="fi-FI" sz="1600" dirty="0" err="1"/>
              <a:t>Universiteit</a:t>
            </a:r>
            <a:r>
              <a:rPr lang="fi-FI" sz="1600" dirty="0"/>
              <a:t> van Helsinki</a:t>
            </a:r>
          </a:p>
        </p:txBody>
      </p:sp>
    </p:spTree>
    <p:extLst>
      <p:ext uri="{BB962C8B-B14F-4D97-AF65-F5344CB8AC3E}">
        <p14:creationId xmlns:p14="http://schemas.microsoft.com/office/powerpoint/2010/main" val="23987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1021" y="1509890"/>
            <a:ext cx="37941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600" dirty="0"/>
              <a:t>https://schooltv.nl/</a:t>
            </a:r>
          </a:p>
          <a:p>
            <a:r>
              <a:rPr lang="fi-FI" sz="2800" dirty="0"/>
              <a:t>         (</a:t>
            </a:r>
            <a:r>
              <a:rPr lang="fi-FI" sz="2800" dirty="0" err="1"/>
              <a:t>clipphangers</a:t>
            </a:r>
            <a:r>
              <a:rPr lang="fi-FI" sz="2800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7266802" y="1042818"/>
            <a:ext cx="38141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/>
              <a:t>https://www.vrt.be/vrtnws/nl/kijk/</a:t>
            </a:r>
          </a:p>
          <a:p>
            <a:endParaRPr lang="fi-FI" dirty="0"/>
          </a:p>
        </p:txBody>
      </p:sp>
      <p:sp>
        <p:nvSpPr>
          <p:cNvPr id="5" name="Rectangle 4"/>
          <p:cNvSpPr/>
          <p:nvPr/>
        </p:nvSpPr>
        <p:spPr>
          <a:xfrm>
            <a:off x="496586" y="3325531"/>
            <a:ext cx="4308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/>
              <a:t>https://www.standaard.be/video</a:t>
            </a:r>
          </a:p>
        </p:txBody>
      </p:sp>
      <p:sp>
        <p:nvSpPr>
          <p:cNvPr id="6" name="Rectangle 5"/>
          <p:cNvSpPr/>
          <p:nvPr/>
        </p:nvSpPr>
        <p:spPr>
          <a:xfrm>
            <a:off x="496586" y="3787196"/>
            <a:ext cx="4242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/>
              <a:t>https://www.volkskrant.nl/video</a:t>
            </a:r>
          </a:p>
        </p:txBody>
      </p:sp>
      <p:sp>
        <p:nvSpPr>
          <p:cNvPr id="7" name="Rectangle 6"/>
          <p:cNvSpPr/>
          <p:nvPr/>
        </p:nvSpPr>
        <p:spPr>
          <a:xfrm>
            <a:off x="8607793" y="2964510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/>
              <a:t>De </a:t>
            </a:r>
            <a:r>
              <a:rPr lang="fi-FI" sz="2400" dirty="0" err="1"/>
              <a:t>Speld</a:t>
            </a:r>
            <a:endParaRPr lang="fi-FI" sz="2400" dirty="0"/>
          </a:p>
        </p:txBody>
      </p:sp>
      <p:sp>
        <p:nvSpPr>
          <p:cNvPr id="8" name="Rectangle 7"/>
          <p:cNvSpPr/>
          <p:nvPr/>
        </p:nvSpPr>
        <p:spPr>
          <a:xfrm>
            <a:off x="5544759" y="4142573"/>
            <a:ext cx="4065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/>
              <a:t>SIRE </a:t>
            </a:r>
            <a:r>
              <a:rPr lang="x-none" sz="2400" dirty="0"/>
              <a:t>–</a:t>
            </a:r>
            <a:r>
              <a:rPr lang="fi-FI" sz="2400" dirty="0"/>
              <a:t> </a:t>
            </a:r>
            <a:r>
              <a:rPr lang="fi-FI" sz="2400" dirty="0" err="1"/>
              <a:t>Stichting</a:t>
            </a:r>
            <a:r>
              <a:rPr lang="fi-FI" sz="2400" baseline="0" dirty="0"/>
              <a:t> </a:t>
            </a:r>
            <a:r>
              <a:rPr lang="fi-FI" sz="2400" baseline="0" dirty="0" err="1"/>
              <a:t>Ideële</a:t>
            </a:r>
            <a:r>
              <a:rPr lang="fi-FI" sz="2400" baseline="0" dirty="0"/>
              <a:t> </a:t>
            </a:r>
            <a:r>
              <a:rPr lang="fi-FI" sz="2400" baseline="0" dirty="0" err="1"/>
              <a:t>Reclame</a:t>
            </a:r>
            <a:endParaRPr lang="fi-FI" sz="2400" dirty="0"/>
          </a:p>
        </p:txBody>
      </p:sp>
      <p:sp>
        <p:nvSpPr>
          <p:cNvPr id="9" name="Rectangle 8"/>
          <p:cNvSpPr/>
          <p:nvPr/>
        </p:nvSpPr>
        <p:spPr>
          <a:xfrm>
            <a:off x="1450713" y="5171127"/>
            <a:ext cx="1032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/>
              <a:t>De </a:t>
            </a:r>
            <a:r>
              <a:rPr lang="fi-FI" sz="2400" dirty="0" err="1"/>
              <a:t>Lijn</a:t>
            </a:r>
            <a:endParaRPr lang="fi-FI" sz="2400" dirty="0"/>
          </a:p>
        </p:txBody>
      </p:sp>
      <p:sp>
        <p:nvSpPr>
          <p:cNvPr id="10" name="Rectangle 9"/>
          <p:cNvSpPr/>
          <p:nvPr/>
        </p:nvSpPr>
        <p:spPr>
          <a:xfrm>
            <a:off x="7406993" y="5059026"/>
            <a:ext cx="2648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dirty="0" err="1"/>
              <a:t>Kabouter</a:t>
            </a:r>
            <a:r>
              <a:rPr lang="fi-FI" sz="2800" dirty="0"/>
              <a:t> Wesley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66120" y="5661697"/>
            <a:ext cx="1053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 err="1"/>
              <a:t>trailers</a:t>
            </a:r>
            <a:endParaRPr lang="fi-FI" dirty="0"/>
          </a:p>
        </p:txBody>
      </p:sp>
      <p:sp>
        <p:nvSpPr>
          <p:cNvPr id="12" name="Rectangle 11"/>
          <p:cNvSpPr/>
          <p:nvPr/>
        </p:nvSpPr>
        <p:spPr>
          <a:xfrm>
            <a:off x="6824350" y="6026610"/>
            <a:ext cx="4123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Nederlandstalige</a:t>
            </a:r>
            <a:r>
              <a:rPr lang="fi-FI" baseline="0" dirty="0"/>
              <a:t> </a:t>
            </a:r>
            <a:r>
              <a:rPr lang="fi-FI" baseline="0" dirty="0" err="1"/>
              <a:t>programma’s</a:t>
            </a:r>
            <a:r>
              <a:rPr lang="fi-FI" baseline="0" dirty="0"/>
              <a:t> op </a:t>
            </a:r>
            <a:r>
              <a:rPr lang="fi-FI" baseline="0" dirty="0" err="1"/>
              <a:t>Finse</a:t>
            </a:r>
            <a:r>
              <a:rPr lang="fi-FI" baseline="0" dirty="0"/>
              <a:t> tv</a:t>
            </a:r>
            <a:endParaRPr lang="fi-FI" dirty="0"/>
          </a:p>
        </p:txBody>
      </p:sp>
      <p:sp>
        <p:nvSpPr>
          <p:cNvPr id="13" name="Rectangle 12"/>
          <p:cNvSpPr/>
          <p:nvPr/>
        </p:nvSpPr>
        <p:spPr>
          <a:xfrm>
            <a:off x="226996" y="186502"/>
            <a:ext cx="2879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dirty="0" err="1"/>
              <a:t>Videoclips</a:t>
            </a:r>
            <a:endParaRPr lang="fi-FI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617119" y="6185726"/>
            <a:ext cx="2855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België</a:t>
            </a:r>
            <a:r>
              <a:rPr lang="fi-FI" dirty="0"/>
              <a:t>/</a:t>
            </a:r>
            <a:r>
              <a:rPr lang="fi-FI" dirty="0" err="1"/>
              <a:t>Nederland</a:t>
            </a:r>
            <a:r>
              <a:rPr lang="fi-FI" dirty="0"/>
              <a:t> van </a:t>
            </a:r>
            <a:r>
              <a:rPr lang="fi-FI" dirty="0" err="1"/>
              <a:t>boven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132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96" y="186502"/>
            <a:ext cx="6717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dirty="0" err="1"/>
              <a:t>Aansluitend</a:t>
            </a:r>
            <a:r>
              <a:rPr lang="fi-FI" sz="3600" b="1" dirty="0"/>
              <a:t> </a:t>
            </a:r>
            <a:r>
              <a:rPr lang="fi-FI" sz="3600" b="1" dirty="0" err="1"/>
              <a:t>bij</a:t>
            </a:r>
            <a:r>
              <a:rPr lang="fi-FI" sz="3600" b="1" baseline="0" dirty="0"/>
              <a:t> </a:t>
            </a:r>
            <a:r>
              <a:rPr lang="fi-FI" sz="3600" b="1" baseline="0" dirty="0" err="1"/>
              <a:t>bepaalde</a:t>
            </a:r>
            <a:r>
              <a:rPr lang="fi-FI" sz="3600" b="1" baseline="0" dirty="0"/>
              <a:t> </a:t>
            </a:r>
            <a:r>
              <a:rPr lang="fi-FI" sz="3600" b="1" baseline="0" dirty="0" err="1"/>
              <a:t>thema’s</a:t>
            </a:r>
            <a:endParaRPr lang="fi-FI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226996" y="832833"/>
            <a:ext cx="8547533" cy="5201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dirty="0" err="1"/>
              <a:t>Voorbeeld</a:t>
            </a:r>
            <a:r>
              <a:rPr lang="fi-FI" sz="3200" dirty="0"/>
              <a:t>: </a:t>
            </a:r>
            <a:r>
              <a:rPr lang="fi-FI" sz="3200" dirty="0" err="1"/>
              <a:t>videoclips</a:t>
            </a:r>
            <a:r>
              <a:rPr lang="fi-FI" sz="3200" dirty="0"/>
              <a:t> </a:t>
            </a:r>
            <a:r>
              <a:rPr lang="fi-FI" sz="3200" dirty="0" err="1"/>
              <a:t>bij</a:t>
            </a:r>
            <a:r>
              <a:rPr lang="fi-FI" sz="3200" dirty="0"/>
              <a:t> </a:t>
            </a:r>
            <a:r>
              <a:rPr lang="fi-FI" sz="3200" dirty="0" err="1"/>
              <a:t>Taal</a:t>
            </a:r>
            <a:r>
              <a:rPr lang="fi-FI" sz="3200" dirty="0"/>
              <a:t> </a:t>
            </a:r>
            <a:r>
              <a:rPr lang="fi-FI" sz="3200" dirty="0" err="1"/>
              <a:t>Vitaal</a:t>
            </a:r>
            <a:r>
              <a:rPr lang="fi-FI" sz="3200" dirty="0"/>
              <a:t> </a:t>
            </a:r>
            <a:r>
              <a:rPr lang="fi-FI" sz="3200" i="1" dirty="0" err="1"/>
              <a:t>nieuw</a:t>
            </a:r>
            <a:endParaRPr lang="fi-FI" sz="3200" i="1" dirty="0"/>
          </a:p>
          <a:p>
            <a:endParaRPr lang="fi-FI" sz="3200" dirty="0"/>
          </a:p>
          <a:p>
            <a:r>
              <a:rPr lang="fi-FI" sz="3200" dirty="0"/>
              <a:t>H2 </a:t>
            </a:r>
            <a:r>
              <a:rPr lang="fi-FI" sz="3200" dirty="0" err="1"/>
              <a:t>Telwoorden</a:t>
            </a:r>
            <a:r>
              <a:rPr lang="fi-FI" sz="3200" dirty="0"/>
              <a:t> </a:t>
            </a:r>
            <a:r>
              <a:rPr lang="x-none" sz="3200" dirty="0"/>
              <a:t>–</a:t>
            </a:r>
            <a:r>
              <a:rPr lang="fi-FI" sz="3200" dirty="0"/>
              <a:t>  </a:t>
            </a:r>
            <a:r>
              <a:rPr lang="en-US" sz="3200" dirty="0"/>
              <a:t>0-100 years in the Netherlands</a:t>
            </a:r>
          </a:p>
          <a:p>
            <a:r>
              <a:rPr lang="fi-FI" sz="2000" dirty="0">
                <a:hlinkClick r:id="rId3"/>
              </a:rPr>
              <a:t>https://www.youtube.com/watch?v=A4QUE1tSIHY</a:t>
            </a:r>
            <a:r>
              <a:rPr lang="fi-FI" sz="2000" dirty="0"/>
              <a:t> </a:t>
            </a:r>
          </a:p>
          <a:p>
            <a:endParaRPr lang="fi-FI" sz="3200" dirty="0"/>
          </a:p>
          <a:p>
            <a:endParaRPr lang="fi-FI" sz="2400" dirty="0"/>
          </a:p>
          <a:p>
            <a:r>
              <a:rPr lang="fi-FI" sz="3200" dirty="0"/>
              <a:t>H16 </a:t>
            </a:r>
            <a:r>
              <a:rPr lang="fi-FI" sz="3200" dirty="0" err="1"/>
              <a:t>Boodschappen</a:t>
            </a:r>
            <a:r>
              <a:rPr lang="fi-FI" sz="3200" dirty="0"/>
              <a:t> </a:t>
            </a:r>
            <a:r>
              <a:rPr lang="x-none" sz="3200" dirty="0"/>
              <a:t>–</a:t>
            </a:r>
            <a:r>
              <a:rPr lang="fi-FI" sz="3200" dirty="0"/>
              <a:t>  In de </a:t>
            </a:r>
            <a:r>
              <a:rPr lang="fi-FI" sz="3200" dirty="0" err="1"/>
              <a:t>rij</a:t>
            </a:r>
            <a:r>
              <a:rPr lang="fi-FI" sz="3200" dirty="0"/>
              <a:t> (</a:t>
            </a:r>
            <a:r>
              <a:rPr lang="fi-FI" sz="3200" dirty="0" err="1"/>
              <a:t>Sesamstraat</a:t>
            </a:r>
            <a:r>
              <a:rPr lang="fi-FI" sz="3200" dirty="0"/>
              <a:t>)</a:t>
            </a:r>
          </a:p>
          <a:p>
            <a:r>
              <a:rPr lang="fi-FI" sz="2000" dirty="0">
                <a:hlinkClick r:id="rId4"/>
              </a:rPr>
              <a:t>https://www.youtube.com/watch?v=pAKQdiLg_as</a:t>
            </a:r>
            <a:r>
              <a:rPr lang="fi-FI" sz="2000" dirty="0"/>
              <a:t> </a:t>
            </a:r>
          </a:p>
          <a:p>
            <a:endParaRPr lang="fi-FI" sz="2400" dirty="0"/>
          </a:p>
          <a:p>
            <a:endParaRPr lang="fi-FI" sz="3200" dirty="0"/>
          </a:p>
          <a:p>
            <a:r>
              <a:rPr lang="fi-FI" sz="3200" dirty="0"/>
              <a:t>H19 </a:t>
            </a:r>
            <a:r>
              <a:rPr lang="fi-FI" sz="3200" dirty="0" err="1"/>
              <a:t>Bij</a:t>
            </a:r>
            <a:r>
              <a:rPr lang="fi-FI" sz="3200" dirty="0"/>
              <a:t> de </a:t>
            </a:r>
            <a:r>
              <a:rPr lang="fi-FI" sz="3200" dirty="0" err="1"/>
              <a:t>dokter</a:t>
            </a:r>
            <a:r>
              <a:rPr lang="fi-FI" sz="3200" dirty="0"/>
              <a:t> </a:t>
            </a:r>
            <a:r>
              <a:rPr lang="x-none" sz="3200" dirty="0"/>
              <a:t>–</a:t>
            </a:r>
            <a:r>
              <a:rPr lang="fi-FI" sz="3200" dirty="0"/>
              <a:t>  </a:t>
            </a:r>
            <a:r>
              <a:rPr lang="nl-NL" sz="3200" dirty="0"/>
              <a:t>Bert &amp; Ernie: Doktertje spelen</a:t>
            </a:r>
          </a:p>
          <a:p>
            <a:r>
              <a:rPr lang="fi-FI" sz="2000" dirty="0">
                <a:hlinkClick r:id="rId5"/>
              </a:rPr>
              <a:t>https://www.youtube.com/watch?v=elYP6cHP68w</a:t>
            </a:r>
            <a:r>
              <a:rPr lang="fi-FI" sz="2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1566" y="4918283"/>
            <a:ext cx="2613279" cy="1827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1566" y="3003581"/>
            <a:ext cx="2600897" cy="1847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4614" y="892568"/>
            <a:ext cx="2610231" cy="20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03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96" y="186502"/>
            <a:ext cx="2879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dirty="0" err="1"/>
              <a:t>Liedjes</a:t>
            </a:r>
            <a:endParaRPr lang="fi-FI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226996" y="1159895"/>
            <a:ext cx="4148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dirty="0" err="1"/>
              <a:t>Voorbeeld</a:t>
            </a:r>
            <a:r>
              <a:rPr lang="fi-FI" sz="3200" dirty="0"/>
              <a:t>: </a:t>
            </a:r>
            <a:r>
              <a:rPr lang="fi-FI" sz="3200" dirty="0" err="1"/>
              <a:t>Sesamstraat</a:t>
            </a:r>
            <a:endParaRPr lang="fi-FI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96" y="2071732"/>
            <a:ext cx="1571625" cy="140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96" y="3594151"/>
            <a:ext cx="1533525" cy="140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996" y="5132086"/>
            <a:ext cx="1571625" cy="1400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436" y="3594151"/>
            <a:ext cx="1581150" cy="1428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5436" y="1385932"/>
            <a:ext cx="4543425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5436" y="5117798"/>
            <a:ext cx="1504950" cy="14287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40258" y="2157209"/>
            <a:ext cx="2771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9"/>
              </a:rPr>
              <a:t>https://www.youtube.com/watch?v=pbpnpPzmwRo</a:t>
            </a:r>
            <a:r>
              <a:rPr lang="fi-FI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17219" y="3745312"/>
            <a:ext cx="2810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10"/>
              </a:rPr>
              <a:t>https://www.youtube.com/watch?v=U7JSzEh5_kI</a:t>
            </a:r>
            <a:r>
              <a:rPr lang="fi-FI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78262" y="5333415"/>
            <a:ext cx="2848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11"/>
              </a:rPr>
              <a:t>https://www.youtube.com/watch?v=65MpTMtZhKM</a:t>
            </a:r>
            <a:r>
              <a:rPr lang="fi-FI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82711" y="2157209"/>
            <a:ext cx="2885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12"/>
              </a:rPr>
              <a:t>https://www.youtube.com/watch?v=EsRfwqAge1U</a:t>
            </a:r>
            <a:r>
              <a:rPr lang="fi-FI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82711" y="3745311"/>
            <a:ext cx="277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13"/>
              </a:rPr>
              <a:t>https://www.youtube.com/watch?v=6_yUh8UtxOE</a:t>
            </a:r>
            <a:r>
              <a:rPr lang="fi-FI" dirty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82710" y="5333415"/>
            <a:ext cx="2885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14"/>
              </a:rPr>
              <a:t>https://www.youtube.com/watch?v=SkNbruqEud0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839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177" y="284824"/>
            <a:ext cx="3054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600" b="1" dirty="0" err="1"/>
              <a:t>Drie</a:t>
            </a:r>
            <a:r>
              <a:rPr lang="fi-FI" sz="3600" b="1" dirty="0"/>
              <a:t> </a:t>
            </a:r>
            <a:r>
              <a:rPr lang="fi-FI" sz="3600" b="1" dirty="0" err="1"/>
              <a:t>favorieten</a:t>
            </a:r>
            <a:endParaRPr lang="fi-FI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2488598" y="1279375"/>
            <a:ext cx="50439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dirty="0">
                <a:ea typeface="Times New Roman" panose="02020603050405020304" pitchFamily="18" charset="0"/>
                <a:cs typeface="Arial" panose="020B0604020202020204" pitchFamily="34" charset="0"/>
              </a:rPr>
              <a:t>Gers Pardoel – Ik neem je mee </a:t>
            </a:r>
            <a:endParaRPr lang="fi-FI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ea typeface="Times New Roman" panose="02020603050405020304" pitchFamily="18" charset="0"/>
                <a:cs typeface="Arial" panose="020B0604020202020204" pitchFamily="34" charset="0"/>
              </a:rPr>
              <a:t>https://www.youtube.com/watch?v=UyTazPPWIKk</a:t>
            </a:r>
            <a:r>
              <a:rPr lang="nl-NL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879" y="783332"/>
            <a:ext cx="3573780" cy="21869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16362" y="3323513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Titanic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https://www.youtube.com/watch?v=005xmHI002M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39" y="2734297"/>
            <a:ext cx="3500438" cy="24203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45640" y="5598300"/>
            <a:ext cx="568655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dirty="0" err="1"/>
              <a:t>Sesamstraat</a:t>
            </a:r>
            <a:r>
              <a:rPr lang="fi-FI" sz="2800" dirty="0"/>
              <a:t> </a:t>
            </a:r>
            <a:r>
              <a:rPr lang="x-none" sz="2800" dirty="0"/>
              <a:t>–</a:t>
            </a:r>
            <a:r>
              <a:rPr lang="fi-FI" sz="2800" dirty="0"/>
              <a:t> </a:t>
            </a:r>
            <a:r>
              <a:rPr lang="fi-FI" sz="2800" dirty="0" err="1"/>
              <a:t>Voor</a:t>
            </a:r>
            <a:r>
              <a:rPr lang="fi-FI" sz="2800" dirty="0"/>
              <a:t> </a:t>
            </a:r>
            <a:r>
              <a:rPr lang="fi-FI" sz="2800" dirty="0" err="1"/>
              <a:t>alles</a:t>
            </a:r>
            <a:r>
              <a:rPr lang="fi-FI" sz="2800" dirty="0"/>
              <a:t> is </a:t>
            </a:r>
            <a:r>
              <a:rPr lang="fi-FI" sz="2800" dirty="0" err="1"/>
              <a:t>een</a:t>
            </a:r>
            <a:r>
              <a:rPr lang="fi-FI" sz="2800" dirty="0"/>
              <a:t> </a:t>
            </a:r>
            <a:r>
              <a:rPr lang="fi-FI" sz="2800" dirty="0" err="1"/>
              <a:t>woord</a:t>
            </a:r>
            <a:endParaRPr lang="fi-FI" sz="2800" dirty="0"/>
          </a:p>
          <a:p>
            <a:r>
              <a:rPr lang="fi-FI" dirty="0"/>
              <a:t>https://www.youtube.com/watch?v=HlH7_VfYHAY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569" y="4476973"/>
            <a:ext cx="3188399" cy="22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10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9450" y="266763"/>
            <a:ext cx="85264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Bij de workshop hoort een Moodle-pagina “Oldenburg”, waar je het gepresenteerde materiaal en een groot aantal andere links en documenten vindt. De Moodle-pagina is vrij toegankelijk voor iedereen die heeft deelgenomen aan het </a:t>
            </a:r>
            <a:r>
              <a:rPr lang="nl-NL" sz="2400" i="1" dirty="0"/>
              <a:t>Kolloquium</a:t>
            </a:r>
            <a:r>
              <a:rPr lang="nl-NL" sz="2400" dirty="0"/>
              <a:t> in maart 2023.  </a:t>
            </a:r>
            <a:endParaRPr lang="nl-NL" sz="2400" dirty="0" smtClean="0"/>
          </a:p>
          <a:p>
            <a:endParaRPr lang="nl-NL" sz="2400" dirty="0"/>
          </a:p>
          <a:p>
            <a:r>
              <a:rPr lang="af-ZA" sz="2400" dirty="0">
                <a:hlinkClick r:id="rId3"/>
              </a:rPr>
              <a:t>https://moodle.helsinki.fi/course/view.php?id=12825&amp;lang=en</a:t>
            </a:r>
            <a:r>
              <a:rPr lang="af-ZA" sz="2400" dirty="0"/>
              <a:t> </a:t>
            </a:r>
          </a:p>
          <a:p>
            <a:endParaRPr lang="nl-NL" sz="2400" dirty="0" smtClean="0"/>
          </a:p>
          <a:p>
            <a:r>
              <a:rPr lang="nl-NL" sz="2400" dirty="0"/>
              <a:t>Inloggen: kies Guest access; password: Oldenburg2023</a:t>
            </a:r>
          </a:p>
          <a:p>
            <a:endParaRPr lang="nl-NL" sz="2400" dirty="0" smtClean="0"/>
          </a:p>
          <a:p>
            <a:endParaRPr lang="nl-NL" sz="2400" dirty="0"/>
          </a:p>
          <a:p>
            <a:r>
              <a:rPr lang="nl-NL" sz="2400" dirty="0"/>
              <a:t>De </a:t>
            </a:r>
            <a:r>
              <a:rPr lang="nl-NL" sz="2400" dirty="0" smtClean="0"/>
              <a:t>(vooralsnog wat chaotische) Moodlepagina </a:t>
            </a:r>
            <a:r>
              <a:rPr lang="nl-NL" sz="2400" dirty="0"/>
              <a:t>is bedoeld als verzamelbak voor links en materiaal, waar je hopelijk inspiratie uit kunt halen. Let bij eventueel gebruik van het materiaal op de auteursrechten. 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9032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889" y="353444"/>
            <a:ext cx="981080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f-ZA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filler / oomph</a:t>
            </a:r>
          </a:p>
          <a:p>
            <a:pPr>
              <a:spcAft>
                <a:spcPts val="0"/>
              </a:spcAft>
            </a:pPr>
            <a:endParaRPr lang="af-ZA" sz="24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af-ZA" sz="36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Een definitie:</a:t>
            </a:r>
          </a:p>
          <a:p>
            <a:pPr>
              <a:spcAft>
                <a:spcPts val="0"/>
              </a:spcAft>
            </a:pP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af-ZA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Korte activiteit die niet in de eerste plaats verbonden is met de leerdoelen van de </a:t>
            </a:r>
            <a:r>
              <a:rPr lang="af-ZA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</a:t>
            </a:r>
          </a:p>
          <a:p>
            <a:pPr>
              <a:spcAft>
                <a:spcPts val="0"/>
              </a:spcAft>
            </a:pPr>
            <a:r>
              <a:rPr lang="af-ZA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af-ZA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n...</a:t>
            </a:r>
            <a:endParaRPr lang="af-ZA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af-ZA" sz="36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  <a:r>
              <a:rPr lang="af-ZA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die de studenten hopelijk leuk vinden</a:t>
            </a:r>
          </a:p>
          <a:p>
            <a:pPr>
              <a:spcAft>
                <a:spcPts val="0"/>
              </a:spcAft>
            </a:pPr>
            <a:r>
              <a:rPr lang="af-ZA" sz="36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 </a:t>
            </a:r>
            <a:r>
              <a:rPr lang="af-ZA" sz="36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 </a:t>
            </a:r>
            <a:r>
              <a:rPr lang="af-ZA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ook kunt weglaten</a:t>
            </a:r>
            <a:endParaRPr lang="fi-FI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65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889" y="353444"/>
            <a:ext cx="9439565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f-ZA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filler / oomph</a:t>
            </a:r>
          </a:p>
          <a:p>
            <a:pPr>
              <a:spcAft>
                <a:spcPts val="0"/>
              </a:spcAft>
            </a:pPr>
            <a:endParaRPr lang="af-ZA" sz="24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af-ZA" sz="36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Een definitie:</a:t>
            </a:r>
          </a:p>
          <a:p>
            <a:pPr>
              <a:spcAft>
                <a:spcPts val="0"/>
              </a:spcAft>
            </a:pP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af-ZA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Korte activiteit die niet in de eerste plaats verbonden is met de leerdoelen van de les</a:t>
            </a:r>
          </a:p>
          <a:p>
            <a:pPr>
              <a:spcAft>
                <a:spcPts val="0"/>
              </a:spcAft>
            </a:pPr>
            <a:endParaRPr lang="af-Z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0"/>
              </a:spcAft>
              <a:buFontTx/>
              <a:buChar char="-"/>
            </a:pPr>
            <a:r>
              <a:rPr lang="af-ZA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vullen van tijd (einde les) </a:t>
            </a:r>
          </a:p>
          <a:p>
            <a:pPr marL="571500" indent="-571500">
              <a:spcAft>
                <a:spcPts val="0"/>
              </a:spcAft>
              <a:buFontTx/>
              <a:buChar char="-"/>
            </a:pPr>
            <a:r>
              <a:rPr lang="fi-FI" sz="3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i-FI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dempauze</a:t>
            </a:r>
            <a:r>
              <a:rPr lang="fi-F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fi-F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lange</a:t>
            </a:r>
            <a:r>
              <a:rPr lang="fi-F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fi-FI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serieuze</a:t>
            </a:r>
            <a:r>
              <a:rPr lang="fi-F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activiteit</a:t>
            </a:r>
            <a:endParaRPr lang="fi-F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0"/>
              </a:spcAft>
              <a:buFontTx/>
              <a:buChar char="-"/>
            </a:pPr>
            <a:r>
              <a:rPr lang="fi-FI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[min of </a:t>
            </a:r>
            <a:r>
              <a:rPr lang="fi-FI" sz="3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meer</a:t>
            </a:r>
            <a:r>
              <a:rPr lang="fi-FI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</a:t>
            </a:r>
            <a:r>
              <a:rPr lang="fi-FI" sz="3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geplande</a:t>
            </a:r>
            <a:r>
              <a:rPr lang="fi-FI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3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activiteit</a:t>
            </a:r>
            <a:r>
              <a:rPr lang="fi-FI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i-FI" sz="3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einde</a:t>
            </a:r>
            <a:r>
              <a:rPr lang="fi-FI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3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</a:t>
            </a:r>
            <a:r>
              <a:rPr lang="fi-FI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fi-F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i-F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0"/>
              </a:spcAft>
              <a:buFontTx/>
              <a:buChar char="-"/>
            </a:pPr>
            <a:endParaRPr lang="fi-F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7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96" y="186502"/>
            <a:ext cx="6717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dirty="0" err="1"/>
              <a:t>Soorten</a:t>
            </a:r>
            <a:r>
              <a:rPr lang="fi-FI" sz="3600" b="1" dirty="0"/>
              <a:t> </a:t>
            </a:r>
            <a:r>
              <a:rPr lang="fi-FI" sz="3600" b="1" dirty="0" err="1"/>
              <a:t>activiteiten</a:t>
            </a:r>
            <a:endParaRPr lang="fi-FI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334297" y="1480121"/>
            <a:ext cx="845574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Tx/>
              <a:buChar char="-"/>
            </a:pPr>
            <a:r>
              <a:rPr lang="af-ZA" sz="3200" dirty="0">
                <a:ea typeface="Calibri" panose="020F0502020204030204" pitchFamily="34" charset="0"/>
                <a:cs typeface="Arial" panose="020B0604020202020204" pitchFamily="34" charset="0"/>
              </a:rPr>
              <a:t>cartoons/strips</a:t>
            </a:r>
          </a:p>
          <a:p>
            <a:pPr marL="457200" indent="-457200">
              <a:spcAft>
                <a:spcPts val="0"/>
              </a:spcAft>
              <a:buFontTx/>
              <a:buChar char="-"/>
            </a:pPr>
            <a:r>
              <a:rPr lang="af-ZA" sz="3200" dirty="0">
                <a:ea typeface="Calibri" panose="020F0502020204030204" pitchFamily="34" charset="0"/>
                <a:cs typeface="Arial" panose="020B0604020202020204" pitchFamily="34" charset="0"/>
              </a:rPr>
              <a:t>powerpointpresentaties (kunst) 	</a:t>
            </a:r>
          </a:p>
          <a:p>
            <a:pPr marL="457200" indent="-457200">
              <a:spcAft>
                <a:spcPts val="0"/>
              </a:spcAft>
              <a:buFontTx/>
              <a:buChar char="-"/>
            </a:pPr>
            <a:r>
              <a:rPr lang="af-ZA" sz="3200" dirty="0">
                <a:ea typeface="Calibri" panose="020F0502020204030204" pitchFamily="34" charset="0"/>
                <a:cs typeface="Arial" panose="020B0604020202020204" pitchFamily="34" charset="0"/>
              </a:rPr>
              <a:t>poëzie </a:t>
            </a:r>
          </a:p>
          <a:p>
            <a:pPr marL="457200" indent="-457200">
              <a:spcAft>
                <a:spcPts val="0"/>
              </a:spcAft>
              <a:buFontTx/>
              <a:buChar char="-"/>
            </a:pPr>
            <a:r>
              <a:rPr lang="af-ZA" sz="3200" dirty="0">
                <a:ea typeface="Calibri" panose="020F0502020204030204" pitchFamily="34" charset="0"/>
                <a:cs typeface="Arial" panose="020B0604020202020204" pitchFamily="34" charset="0"/>
              </a:rPr>
              <a:t>liedjes </a:t>
            </a:r>
          </a:p>
          <a:p>
            <a:pPr marL="457200" indent="-457200">
              <a:spcAft>
                <a:spcPts val="0"/>
              </a:spcAft>
              <a:buFontTx/>
              <a:buChar char="-"/>
            </a:pPr>
            <a:r>
              <a:rPr lang="af-ZA" sz="3200" dirty="0">
                <a:ea typeface="Calibri" panose="020F0502020204030204" pitchFamily="34" charset="0"/>
                <a:cs typeface="Arial" panose="020B0604020202020204" pitchFamily="34" charset="0"/>
              </a:rPr>
              <a:t>videoclips (informatie, humor)</a:t>
            </a:r>
          </a:p>
          <a:p>
            <a:pPr marL="457200" indent="-457200">
              <a:spcAft>
                <a:spcPts val="0"/>
              </a:spcAft>
              <a:buFontTx/>
              <a:buChar char="-"/>
            </a:pPr>
            <a:r>
              <a:rPr lang="af-ZA" sz="3200" dirty="0">
                <a:ea typeface="Calibri" panose="020F0502020204030204" pitchFamily="34" charset="0"/>
                <a:cs typeface="Arial" panose="020B0604020202020204" pitchFamily="34" charset="0"/>
              </a:rPr>
              <a:t>sites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9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96" y="186502"/>
            <a:ext cx="6717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f-ZA" sz="3600" b="1" dirty="0">
                <a:ea typeface="Calibri" panose="020F0502020204030204" pitchFamily="34" charset="0"/>
                <a:cs typeface="Arial" panose="020B0604020202020204" pitchFamily="34" charset="0"/>
              </a:rPr>
              <a:t>Cartoons/strips</a:t>
            </a:r>
            <a:endParaRPr lang="fi-FI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55" y="1103978"/>
            <a:ext cx="2387918" cy="3522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11" y="33199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907" y="331991"/>
            <a:ext cx="1885950" cy="2428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73" y="3674224"/>
            <a:ext cx="2143125" cy="21431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96616" y="2681125"/>
            <a:ext cx="107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 err="1"/>
              <a:t>Dirkjan</a:t>
            </a:r>
            <a:endParaRPr lang="fi-FI" dirty="0"/>
          </a:p>
        </p:txBody>
      </p:sp>
      <p:sp>
        <p:nvSpPr>
          <p:cNvPr id="11" name="Rectangle 10"/>
          <p:cNvSpPr/>
          <p:nvPr/>
        </p:nvSpPr>
        <p:spPr>
          <a:xfrm>
            <a:off x="3970321" y="6000181"/>
            <a:ext cx="1975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 err="1"/>
              <a:t>Pieter</a:t>
            </a:r>
            <a:r>
              <a:rPr lang="fi-FI" sz="2400" dirty="0"/>
              <a:t> </a:t>
            </a:r>
            <a:r>
              <a:rPr lang="fi-FI" sz="2400" dirty="0" err="1"/>
              <a:t>Geenen</a:t>
            </a:r>
            <a:endParaRPr lang="fi-FI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7804" y="3358977"/>
            <a:ext cx="4812030" cy="317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3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96" y="186502"/>
            <a:ext cx="6717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dirty="0" err="1"/>
              <a:t>Poëzie</a:t>
            </a:r>
            <a:r>
              <a:rPr lang="fi-FI" sz="3600" b="1" dirty="0"/>
              <a:t> (</a:t>
            </a:r>
            <a:r>
              <a:rPr lang="fi-FI" sz="3600" b="1" dirty="0" err="1"/>
              <a:t>light</a:t>
            </a:r>
            <a:r>
              <a:rPr lang="fi-FI" sz="3600" b="1" dirty="0"/>
              <a:t> </a:t>
            </a:r>
            <a:r>
              <a:rPr lang="fi-FI" sz="3600" b="1" dirty="0" err="1"/>
              <a:t>verse</a:t>
            </a:r>
            <a:r>
              <a:rPr lang="fi-FI" sz="3600" b="1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996" y="1019264"/>
            <a:ext cx="431636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err="1"/>
              <a:t>Spleen</a:t>
            </a:r>
            <a:endParaRPr lang="fi-FI" sz="2400" b="1" dirty="0"/>
          </a:p>
          <a:p>
            <a:endParaRPr lang="fi-FI" sz="1600" dirty="0"/>
          </a:p>
          <a:p>
            <a:r>
              <a:rPr lang="nl-NL" sz="2400" dirty="0"/>
              <a:t>Ik zit mij voor het vensterglas </a:t>
            </a:r>
          </a:p>
          <a:p>
            <a:r>
              <a:rPr lang="fi-FI" sz="2400" dirty="0" err="1"/>
              <a:t>onnoemelijk</a:t>
            </a:r>
            <a:r>
              <a:rPr lang="fi-FI" sz="2400" dirty="0"/>
              <a:t> te </a:t>
            </a:r>
            <a:r>
              <a:rPr lang="fi-FI" sz="2400" dirty="0" err="1"/>
              <a:t>vervelen</a:t>
            </a:r>
            <a:r>
              <a:rPr lang="fi-FI" sz="2400" dirty="0"/>
              <a:t>. </a:t>
            </a:r>
          </a:p>
          <a:p>
            <a:r>
              <a:rPr lang="nl-NL" sz="2400" dirty="0"/>
              <a:t>Ik wou dat ik twee hondjes was, </a:t>
            </a:r>
          </a:p>
          <a:p>
            <a:r>
              <a:rPr lang="nl-NL" sz="2400" dirty="0"/>
              <a:t>dan kon ik samen spelen </a:t>
            </a:r>
          </a:p>
          <a:p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sz="20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Godfried Bomans</a:t>
            </a:r>
            <a:endParaRPr lang="fi-FI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6093" y="4006462"/>
            <a:ext cx="3677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Het is zeven uur ’s morgens. </a:t>
            </a:r>
          </a:p>
          <a:p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Waarschijnlijk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regent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het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want ik blijf in bed. </a:t>
            </a:r>
          </a:p>
          <a:p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Dat 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doe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ik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altijd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als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het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regent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endParaRPr lang="fi-FI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i-FI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Hans </a:t>
            </a:r>
            <a:r>
              <a:rPr lang="fi-FI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Vlek</a:t>
            </a:r>
            <a:r>
              <a:rPr lang="fi-FI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i-FI" sz="2000" dirty="0"/>
          </a:p>
        </p:txBody>
      </p:sp>
      <p:sp>
        <p:nvSpPr>
          <p:cNvPr id="4" name="Rectangle 3"/>
          <p:cNvSpPr/>
          <p:nvPr/>
        </p:nvSpPr>
        <p:spPr>
          <a:xfrm>
            <a:off x="8377085" y="63727"/>
            <a:ext cx="3156153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err="1">
                <a:latin typeface="Calibri" panose="020F0502020204030204" pitchFamily="34" charset="0"/>
              </a:rPr>
              <a:t>Lijmen</a:t>
            </a:r>
            <a:r>
              <a:rPr lang="fi-FI" sz="2400" b="1" dirty="0">
                <a:latin typeface="Calibri" panose="020F0502020204030204" pitchFamily="34" charset="0"/>
              </a:rPr>
              <a:t> </a:t>
            </a:r>
          </a:p>
          <a:p>
            <a:endParaRPr lang="fi-FI" sz="1400" dirty="0">
              <a:latin typeface="Calibri" panose="020F0502020204030204" pitchFamily="34" charset="0"/>
            </a:endParaRPr>
          </a:p>
          <a:p>
            <a:r>
              <a:rPr lang="nl-NL" sz="2400" dirty="0">
                <a:latin typeface="Calibri" panose="020F0502020204030204" pitchFamily="34" charset="0"/>
              </a:rPr>
              <a:t>Ik had drie beestjes, </a:t>
            </a:r>
          </a:p>
          <a:p>
            <a:r>
              <a:rPr lang="nl-NL" sz="2400" dirty="0">
                <a:latin typeface="Calibri" panose="020F0502020204030204" pitchFamily="34" charset="0"/>
              </a:rPr>
              <a:t>drie beestjes van steen. </a:t>
            </a:r>
          </a:p>
          <a:p>
            <a:r>
              <a:rPr lang="nl-NL" sz="2400" dirty="0">
                <a:latin typeface="Calibri" panose="020F0502020204030204" pitchFamily="34" charset="0"/>
              </a:rPr>
              <a:t>Een vogeltje, </a:t>
            </a:r>
          </a:p>
          <a:p>
            <a:r>
              <a:rPr lang="nl-NL" sz="2400" dirty="0">
                <a:latin typeface="Calibri" panose="020F0502020204030204" pitchFamily="34" charset="0"/>
              </a:rPr>
              <a:t>Een veulentje, </a:t>
            </a:r>
          </a:p>
          <a:p>
            <a:r>
              <a:rPr lang="nl-NL" sz="2400" dirty="0">
                <a:latin typeface="Calibri" panose="020F0502020204030204" pitchFamily="34" charset="0"/>
              </a:rPr>
              <a:t>Een varkentje. </a:t>
            </a:r>
          </a:p>
          <a:p>
            <a:endParaRPr lang="nl-NL" sz="1200" dirty="0">
              <a:latin typeface="Calibri" panose="020F0502020204030204" pitchFamily="34" charset="0"/>
            </a:endParaRPr>
          </a:p>
          <a:p>
            <a:r>
              <a:rPr lang="nl-NL" sz="2400" dirty="0">
                <a:latin typeface="Calibri" panose="020F0502020204030204" pitchFamily="34" charset="0"/>
              </a:rPr>
              <a:t>Ze zijn gevallen. </a:t>
            </a:r>
          </a:p>
          <a:p>
            <a:r>
              <a:rPr lang="nl-NL" sz="2400" dirty="0">
                <a:latin typeface="Calibri" panose="020F0502020204030204" pitchFamily="34" charset="0"/>
              </a:rPr>
              <a:t>Ze braken stuk. </a:t>
            </a:r>
          </a:p>
          <a:p>
            <a:r>
              <a:rPr lang="nl-NL" sz="2400" dirty="0">
                <a:latin typeface="Calibri" panose="020F0502020204030204" pitchFamily="34" charset="0"/>
              </a:rPr>
              <a:t>Ik heb ze gelijmd. </a:t>
            </a:r>
          </a:p>
          <a:p>
            <a:r>
              <a:rPr lang="nl-NL" sz="2400" dirty="0">
                <a:latin typeface="Calibri" panose="020F0502020204030204" pitchFamily="34" charset="0"/>
              </a:rPr>
              <a:t>'t is bijna gelukt. </a:t>
            </a:r>
          </a:p>
          <a:p>
            <a:endParaRPr lang="nl-NL" sz="1200" dirty="0">
              <a:latin typeface="Calibri" panose="020F0502020204030204" pitchFamily="34" charset="0"/>
            </a:endParaRPr>
          </a:p>
          <a:p>
            <a:r>
              <a:rPr lang="nl-NL" sz="2400" dirty="0">
                <a:latin typeface="Calibri" panose="020F0502020204030204" pitchFamily="34" charset="0"/>
              </a:rPr>
              <a:t>Ik heb drie beestjes, </a:t>
            </a:r>
          </a:p>
          <a:p>
            <a:r>
              <a:rPr lang="nl-NL" sz="2400" dirty="0">
                <a:latin typeface="Calibri" panose="020F0502020204030204" pitchFamily="34" charset="0"/>
              </a:rPr>
              <a:t>drie beestjes van steen. </a:t>
            </a:r>
          </a:p>
          <a:p>
            <a:r>
              <a:rPr lang="nl-NL" sz="2400" dirty="0">
                <a:latin typeface="Calibri" panose="020F0502020204030204" pitchFamily="34" charset="0"/>
              </a:rPr>
              <a:t>Een volentje, </a:t>
            </a:r>
          </a:p>
          <a:p>
            <a:r>
              <a:rPr lang="nl-NL" sz="2400" dirty="0">
                <a:latin typeface="Calibri" panose="020F0502020204030204" pitchFamily="34" charset="0"/>
              </a:rPr>
              <a:t>Een veukentje, </a:t>
            </a:r>
          </a:p>
          <a:p>
            <a:r>
              <a:rPr lang="nl-NL" sz="2400" dirty="0">
                <a:latin typeface="Calibri" panose="020F0502020204030204" pitchFamily="34" charset="0"/>
              </a:rPr>
              <a:t>Een vargeltje </a:t>
            </a:r>
          </a:p>
          <a:p>
            <a:endParaRPr lang="nl-NL" sz="1400" i="1" dirty="0">
              <a:latin typeface="Calibri" panose="020F0502020204030204" pitchFamily="34" charset="0"/>
            </a:endParaRPr>
          </a:p>
          <a:p>
            <a:r>
              <a:rPr lang="nl-NL" sz="2000" i="1" dirty="0">
                <a:latin typeface="Calibri" panose="020F0502020204030204" pitchFamily="34" charset="0"/>
              </a:rPr>
              <a:t>Joke van Leeuwen</a:t>
            </a:r>
            <a:endParaRPr lang="fi-FI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357" y="445152"/>
            <a:ext cx="3405188" cy="1285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047" y="5319712"/>
            <a:ext cx="3023807" cy="1125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055" y="2408686"/>
            <a:ext cx="2883789" cy="220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5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80" y="1612159"/>
            <a:ext cx="8345805" cy="23341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280" y="132210"/>
            <a:ext cx="1596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600" b="1" dirty="0"/>
              <a:t>Finland</a:t>
            </a:r>
          </a:p>
        </p:txBody>
      </p:sp>
    </p:spTree>
    <p:extLst>
      <p:ext uri="{BB962C8B-B14F-4D97-AF65-F5344CB8AC3E}">
        <p14:creationId xmlns:p14="http://schemas.microsoft.com/office/powerpoint/2010/main" val="80032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5" y="106311"/>
            <a:ext cx="6632258" cy="61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34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74" y="461405"/>
            <a:ext cx="4829175" cy="28917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8116" y="3616780"/>
            <a:ext cx="486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https://www.youtube.com/watch?v=O01hZ6-Iv00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793" y="2265780"/>
            <a:ext cx="3820477" cy="3380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52793" y="5890887"/>
            <a:ext cx="4839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https://schooltv.nl/video/saskia-gaat-ijszwemmen-en-daarna-in-de-sauna/</a:t>
            </a:r>
          </a:p>
        </p:txBody>
      </p:sp>
    </p:spTree>
    <p:extLst>
      <p:ext uri="{BB962C8B-B14F-4D97-AF65-F5344CB8AC3E}">
        <p14:creationId xmlns:p14="http://schemas.microsoft.com/office/powerpoint/2010/main" val="1908374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Aangepast</PresentationFormat>
  <Paragraphs>129</Paragraphs>
  <Slides>14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 Theme</vt:lpstr>
      <vt:lpstr>A bit of oomph Time fillers [e.d.] in de les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University of Helsinki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bit of oomph Time fillers in de les</dc:title>
  <dc:creator>Nieuweboer, Rogier</dc:creator>
  <cp:lastModifiedBy>Hans</cp:lastModifiedBy>
  <cp:revision>59</cp:revision>
  <dcterms:created xsi:type="dcterms:W3CDTF">2022-09-18T12:28:04Z</dcterms:created>
  <dcterms:modified xsi:type="dcterms:W3CDTF">2023-03-25T11:57:13Z</dcterms:modified>
</cp:coreProperties>
</file>