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2EE33-0FFF-4A18-868F-C0DD775421CF}" type="datetimeFigureOut">
              <a:rPr lang="en-GB" smtClean="0"/>
              <a:t>05/03/2014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178DF-2601-4885-A038-6C118B19F3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79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41EC8E-3712-415F-B792-D9C1F66DCC79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Nikki – please add CRE logo</a:t>
            </a: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kedistrict.gov.uk/caringfor/projects/whs/why-the-lake-distric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223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200" dirty="0" smtClean="0">
                <a:solidFill>
                  <a:schemeClr val="tx2"/>
                </a:solidFill>
              </a:rPr>
              <a:t>Demographic Change and the National Parks of England</a:t>
            </a:r>
            <a:r>
              <a:rPr lang="en-GB" altLang="en-US" sz="3200" dirty="0" smtClean="0">
                <a:solidFill>
                  <a:schemeClr val="accent2"/>
                </a:solidFill>
              </a:rPr>
              <a:t/>
            </a:r>
            <a:br>
              <a:rPr lang="en-GB" altLang="en-US" sz="3200" dirty="0" smtClean="0">
                <a:solidFill>
                  <a:schemeClr val="accent2"/>
                </a:solidFill>
              </a:rPr>
            </a:br>
            <a:r>
              <a:rPr lang="en-GB" altLang="en-US" sz="3200" dirty="0" smtClean="0">
                <a:solidFill>
                  <a:schemeClr val="accent2"/>
                </a:solidFill>
              </a:rPr>
              <a:t/>
            </a:r>
            <a:br>
              <a:rPr lang="en-GB" altLang="en-US" sz="3200" dirty="0" smtClean="0">
                <a:solidFill>
                  <a:schemeClr val="accent2"/>
                </a:solidFill>
              </a:rPr>
            </a:br>
            <a:endParaRPr lang="en-US" altLang="en-US" sz="3200" dirty="0" smtClean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13100"/>
            <a:ext cx="6400800" cy="18716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en-GB" altLang="en-US" sz="2000" dirty="0" smtClean="0"/>
          </a:p>
          <a:p>
            <a:pPr eaLnBrk="1" hangingPunct="1"/>
            <a:r>
              <a:rPr lang="en-GB" altLang="en-US" sz="2000" dirty="0" err="1" smtClean="0">
                <a:solidFill>
                  <a:schemeClr val="tx1"/>
                </a:solidFill>
              </a:rPr>
              <a:t>Dr.</a:t>
            </a:r>
            <a:r>
              <a:rPr lang="en-GB" altLang="en-US" sz="2000" dirty="0" smtClean="0">
                <a:solidFill>
                  <a:schemeClr val="tx1"/>
                </a:solidFill>
              </a:rPr>
              <a:t> Nicola Thompson</a:t>
            </a:r>
          </a:p>
          <a:p>
            <a:pPr eaLnBrk="1" hangingPunct="1"/>
            <a:r>
              <a:rPr lang="en-GB" altLang="en-US" sz="2000" dirty="0" smtClean="0">
                <a:solidFill>
                  <a:schemeClr val="tx1"/>
                </a:solidFill>
              </a:rPr>
              <a:t>Lecturer</a:t>
            </a:r>
          </a:p>
          <a:p>
            <a:pPr eaLnBrk="1" hangingPunct="1"/>
            <a:r>
              <a:rPr lang="en-GB" altLang="en-US" sz="2000" dirty="0" smtClean="0">
                <a:solidFill>
                  <a:schemeClr val="tx1"/>
                </a:solidFill>
              </a:rPr>
              <a:t>Centre for Rural Economy, School of Agriculture, Food and Rural Development</a:t>
            </a:r>
          </a:p>
          <a:p>
            <a:pPr eaLnBrk="1" hangingPunct="1"/>
            <a:r>
              <a:rPr lang="en-GB" altLang="en-US" sz="2000" dirty="0" smtClean="0">
                <a:solidFill>
                  <a:schemeClr val="tx1"/>
                </a:solidFill>
              </a:rPr>
              <a:t>Newcastle University</a:t>
            </a:r>
          </a:p>
          <a:p>
            <a:pPr eaLnBrk="1" hangingPunct="1"/>
            <a:endParaRPr lang="en-GB" altLang="en-US" sz="2000" dirty="0" smtClean="0"/>
          </a:p>
          <a:p>
            <a:pPr eaLnBrk="1" hangingPunct="1"/>
            <a:endParaRPr lang="en-US" altLang="en-US" sz="2000" dirty="0" smtClean="0"/>
          </a:p>
        </p:txBody>
      </p:sp>
      <p:pic>
        <p:nvPicPr>
          <p:cNvPr id="2052" name="Picture 4" descr="C:\Users\nnf\Desktop\CRE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445125"/>
            <a:ext cx="421798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72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Literature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Extensive on economic and social trends in farming communities. Often use NP case studies</a:t>
            </a:r>
          </a:p>
          <a:p>
            <a:r>
              <a:rPr lang="en-GB" dirty="0" smtClean="0"/>
              <a:t>More fragmentary on the rest of the NP population</a:t>
            </a:r>
          </a:p>
          <a:p>
            <a:r>
              <a:rPr lang="en-GB" dirty="0" smtClean="0"/>
              <a:t>Census data enables analysis of ‘national park trends’ but vitally the differences between 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953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ONS characteristics of NPs, 2011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NP population risen by 1.9% 2001 – 2011 (national increase 7.1%)</a:t>
            </a:r>
          </a:p>
          <a:p>
            <a:r>
              <a:rPr lang="en-GB" dirty="0" smtClean="0"/>
              <a:t>NPs have a much older age structure that rest of the population – one third aged over 60</a:t>
            </a:r>
          </a:p>
          <a:p>
            <a:r>
              <a:rPr lang="en-GB" dirty="0" smtClean="0"/>
              <a:t>1 in 8 household spaces has no usual resident</a:t>
            </a:r>
          </a:p>
          <a:p>
            <a:r>
              <a:rPr lang="en-GB" dirty="0" smtClean="0"/>
              <a:t>One in four economically active Park resident is self-employed (double national level) while unemployment is much lower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8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3"/>
                </a:solidFill>
              </a:rPr>
              <a:t>Important variations in population change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Very wide variations in population numbers and densities</a:t>
            </a:r>
          </a:p>
          <a:p>
            <a:r>
              <a:rPr lang="en-GB" dirty="0"/>
              <a:t>4</a:t>
            </a:r>
            <a:r>
              <a:rPr lang="en-GB" dirty="0" smtClean="0"/>
              <a:t> parks % decrease – Exmoor, Lakes and North York Moors. Tiny decrease in Peak District</a:t>
            </a:r>
          </a:p>
          <a:p>
            <a:r>
              <a:rPr lang="en-GB" dirty="0" smtClean="0"/>
              <a:t>Biggest gainers (6% +) South Downs and The Broads</a:t>
            </a:r>
          </a:p>
          <a:p>
            <a:r>
              <a:rPr lang="en-GB" dirty="0" smtClean="0"/>
              <a:t>Question – relation to wider demographic shifts or policy approaches?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719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ageing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Smaller proportions in all U45 age groups and greater proportion in all over 45 age groups than for England and Wales</a:t>
            </a:r>
          </a:p>
          <a:p>
            <a:r>
              <a:rPr lang="en-GB" dirty="0" smtClean="0"/>
              <a:t>Some variation in the pattern for 0 – 14 age group</a:t>
            </a:r>
          </a:p>
          <a:p>
            <a:r>
              <a:rPr lang="en-GB" dirty="0" smtClean="0"/>
              <a:t>All parks had a decrease in 30 - 44 age group between 2001 and 2011 and all had increases in the 60+ groups.</a:t>
            </a:r>
          </a:p>
          <a:p>
            <a:r>
              <a:rPr lang="en-GB" dirty="0" smtClean="0"/>
              <a:t>Median age 50, 11 years higher than national average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869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‘no usual resident’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14% of all household spaces had no usual resident compared with 4% nationally</a:t>
            </a:r>
          </a:p>
          <a:p>
            <a:r>
              <a:rPr lang="en-GB" dirty="0" smtClean="0"/>
              <a:t>Over 20% in Pembrokeshire, Lakes, Snowdonia and Yorkshire Dales</a:t>
            </a:r>
          </a:p>
          <a:p>
            <a:r>
              <a:rPr lang="en-GB" dirty="0" smtClean="0"/>
              <a:t>Less than 10% in Brecon Beacons, Dartmoor, New Forest and South Downs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037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employment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Working population defined by ONS in this case as those aged 16 – 74. increased from 665 in 2001 to 69% in 2011</a:t>
            </a:r>
          </a:p>
          <a:p>
            <a:r>
              <a:rPr lang="en-GB" dirty="0" smtClean="0"/>
              <a:t>19% self employed (compared to 10 % nationally)</a:t>
            </a:r>
          </a:p>
          <a:p>
            <a:r>
              <a:rPr lang="en-GB" dirty="0" smtClean="0"/>
              <a:t>Exmoor 39% of the economically active population self-employed</a:t>
            </a:r>
          </a:p>
          <a:p>
            <a:r>
              <a:rPr lang="en-GB" dirty="0" smtClean="0"/>
              <a:t>Only 5.4% of NP residents who are working are employed in agriculture (less than 1% nationally)</a:t>
            </a:r>
          </a:p>
          <a:p>
            <a:r>
              <a:rPr lang="en-GB" dirty="0" smtClean="0"/>
              <a:t>Much higher proportions in NPs classes as skilled trades and managers, directors and senior officials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528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More questions than answers?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Census provides some interesting statistical data that is specific to the national parks</a:t>
            </a:r>
          </a:p>
          <a:p>
            <a:r>
              <a:rPr lang="en-GB" dirty="0" smtClean="0"/>
              <a:t>Data should challenge those involved in NP management to decide what, or if, a response is necessary</a:t>
            </a:r>
          </a:p>
          <a:p>
            <a:r>
              <a:rPr lang="en-GB" dirty="0" smtClean="0"/>
              <a:t>Still a series of why questions that can’t be answered by census data alone</a:t>
            </a:r>
          </a:p>
          <a:p>
            <a:r>
              <a:rPr lang="en-GB" dirty="0" smtClean="0"/>
              <a:t>Need to understand the positive and negative implications of certain trends as have for ‘no usual resident’ for at least 30 years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Ageing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Self-employment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717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onclusions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Socio-economic well being beyond affordable housing ?</a:t>
            </a:r>
          </a:p>
          <a:p>
            <a:r>
              <a:rPr lang="en-GB" dirty="0" smtClean="0"/>
              <a:t>Interactions between the noted trends and patterns clearly important</a:t>
            </a:r>
          </a:p>
          <a:p>
            <a:r>
              <a:rPr lang="en-GB" dirty="0" smtClean="0"/>
              <a:t>Implications for NP management planning?</a:t>
            </a:r>
          </a:p>
          <a:p>
            <a:r>
              <a:rPr lang="en-GB" dirty="0" smtClean="0"/>
              <a:t>Implications for public, private and voluntary sectors beyond the traditional conservation/recreation orientated agencies?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85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Today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Basics on England and Wales National Parks</a:t>
            </a:r>
          </a:p>
          <a:p>
            <a:r>
              <a:rPr lang="en-GB" dirty="0" smtClean="0"/>
              <a:t>Why demography is important in shaping the present and future of the Parks</a:t>
            </a:r>
          </a:p>
          <a:p>
            <a:r>
              <a:rPr lang="en-GB" dirty="0" smtClean="0"/>
              <a:t>What the Office for National Statistics (ONS) 2011 census data tells us about key trends in the Parks</a:t>
            </a:r>
          </a:p>
          <a:p>
            <a:r>
              <a:rPr lang="en-GB" dirty="0" smtClean="0"/>
              <a:t>More questions than answers?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8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 National Parks in England and Wales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400" dirty="0" smtClean="0"/>
              <a:t>1949 National Parks and Access to the Countryside Act</a:t>
            </a:r>
          </a:p>
          <a:p>
            <a:r>
              <a:rPr lang="en-GB" sz="3400" dirty="0" smtClean="0"/>
              <a:t>13 parks, 10.8% of land area, 0.7% of the population (402,900)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3400" b="1" dirty="0">
                <a:solidFill>
                  <a:schemeClr val="accent2"/>
                </a:solidFill>
              </a:rPr>
              <a:t>purposes:</a:t>
            </a:r>
            <a:r>
              <a:rPr lang="en-US" sz="3400" b="1" dirty="0"/>
              <a:t> </a:t>
            </a:r>
            <a:endParaRPr lang="en-US" sz="3400" dirty="0"/>
          </a:p>
          <a:p>
            <a:pPr>
              <a:lnSpc>
                <a:spcPct val="90000"/>
              </a:lnSpc>
              <a:defRPr/>
            </a:pPr>
            <a:r>
              <a:rPr lang="en-US" sz="3400" i="1" dirty="0"/>
              <a:t>To conserve and enhance the natural beauty, wildlife and cultural heritage; and </a:t>
            </a:r>
            <a:endParaRPr lang="en-US" sz="3400" dirty="0"/>
          </a:p>
          <a:p>
            <a:pPr>
              <a:lnSpc>
                <a:spcPct val="90000"/>
              </a:lnSpc>
              <a:defRPr/>
            </a:pPr>
            <a:endParaRPr lang="en-US" sz="3400" dirty="0"/>
          </a:p>
          <a:p>
            <a:pPr>
              <a:lnSpc>
                <a:spcPct val="90000"/>
              </a:lnSpc>
              <a:defRPr/>
            </a:pPr>
            <a:r>
              <a:rPr lang="en-US" sz="3400" i="1" dirty="0"/>
              <a:t>To promote opportunities for the understanding and enjoyment of the special qualities by the public. </a:t>
            </a:r>
            <a:endParaRPr lang="en-US" sz="3400" dirty="0"/>
          </a:p>
          <a:p>
            <a:pPr>
              <a:lnSpc>
                <a:spcPct val="90000"/>
              </a:lnSpc>
              <a:defRPr/>
            </a:pPr>
            <a:endParaRPr lang="en-US" sz="34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3400" b="1" dirty="0">
                <a:solidFill>
                  <a:schemeClr val="accent2"/>
                </a:solidFill>
              </a:rPr>
              <a:t>National Park Authorities have an additional statutory duty </a:t>
            </a:r>
            <a:endParaRPr lang="en-US" sz="3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3400" i="1" dirty="0"/>
              <a:t>In pursuing the purposes, the Authority should seek to foster the economic and social well being of local communities within the National Park. </a:t>
            </a:r>
            <a:endParaRPr lang="en-US" sz="34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1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UExQVFhQXGBgbGRcXGRoYGBgZGxYZFx0aFhocHSgiGBolHRkXIjEhJSkrLjEuHCIzODMsNygtLisBCgoKDg0OGxAQGyweHCQsLCwsLCwsLCwsLCwsLCwsLCwsLCwsLCwsLCwsLCwsLCwsLCwsLCwsLCwsLCwsLCwsLP/AABEIARIAuAMBIgACEQEDEQH/xAAbAAEAAgMBAQAAAAAAAAAAAAAABAUBAgMGB//EAD0QAAEDAgQEBAQEBgIABwEAAAEAAhEDIQQSMUEFIlFhE3GBkQYyofCxwdHhFCNCUpLxFWIkM0NTcoKyB//EABcBAQEBAQAAAAAAAAAAAAAAAAABAgP/xAAeEQEBAQACAwADAAAAAAAAAAAAARECIQMSMRMiQf/aAAwDAQACEQMRAD8A+4oo1XiFNtVlFz2irUD3MYTBeGRmy9YzAx0vsVmnjabmhwe2C4sBJiXBxaWidTII9EEhFBfxigC8GqwGmC58kDI0TJd0HK656FdKnEqTX5DUaHSBE6Od8rT0cZEA3OyCUijtx1MgkVGEB/hmHC1SQMh6Oki2tws1cbTaKjnPYBSE1CXABgDc0v8A7RlvfZB3RR8bjWUgHPJALg0Q1ziXHQANBJWuF4jSqBpY9pzlwaDYlzCQ9uUwQ5pa4ERIIM6IJSKIziVEvLBVZnGaW5hPLGa3aRPSQsO4pRAnxGRDDYg2f8kRrmgx1QTEWlKoHNDmkFpEggyCDuDut0BERBxxFcNB6gTH0/FMLMGdSSd7dhKgVajS/luHQCDN9f2Vo1SIyiIqoiIgIiICIiCp4rwRteq1zzDW03tEWe15fSe2ox39Lmmnr381Wu+FXvpNp1cQeTxHNexrAfGfVdUFbK5rg1zLZcsQXP7L1C8viMJi/wCKqup52sc9gDpZApkYYPLQ55EjLVgGmNXGTIDglcQ4JUrU8SHPYH4jDMpWByteBVk9S2alt7LGJ4NVIrUw6n4Vaq2oXmfEYJYXNA0c7kOV8jLLeU5OaGKGNY15BqkkSA00CQ8UKLWjnsGF4qzvIBkAkmdhsPiTOdzg01HjICwA03OfzZhzgwWkQ4Gw7oOLvhyHB4qBrjXzvty1GfxBrMa7o9pIAd5jQ2i4z4SqPp1x4/8AMxNCvSrFzW5SajXZHNhocRTLi1ocTyOiZAUnFUMQ/Clr21HVBWoOgGkx7mNrUXvLYOVkAPEZibWdcEdMFhK5c2fFbSFVzmNfUl+QU25RVcHFzgaud0FxMEAwOUBLx+AfXbTD8rMlVr+R7jLWg6OAaQbqBi/hrmD6dQU3UyDQaA0tDsxqVC8uaXl1VxcHkOkt7klRsJhcaKbsxqF+VmcSAXu8RvieC41nBjiwVAIFNsvb8sHL3w3D6rntLm1xTZiWvpipVlzaYw+UkkPJLTUnlcXG52sA6M4GRUNbxAQXYgkEksDaoBDm7Ne3LEjVr39lxwPw0+lQbQBbUY0scMz6lOoHhuV0VmS8bQ4ycssMgjKZwyuynDPEl2HrhzS8OaKuZnhBocYZY1BywP7pMKU7CVw8VGufmNWqHBz5pil4dXJyTHzikZAzbaSEFrw2i9lJjaj87wAHO6n733UleS4Hi3VHkUn1T/4dxeXVWVR4xLQ0iHODDZ9rNtZogrrT/jSHAZxUBAaX+H4QFyc8S4kiPlL4MCTDi4PULC86GYrN/wCv4ZBgF2H8QOhsOcbtyTnJHMZIsRYYZTx0yXOPO2QG0w0/NOVxeSKfy7ZrN5TzSFzXojM2BBJJJFjYFS1iFlAREQEREBERAREQEREBERAREQEREBERAhYc6BJWVCxeKLXBogAxfpfvbZKJeb6rZcaQm/n5ja2y7IAREQEREBERAREQEREBERAREQERcq+IawSfog6ooOExLnvOzQPue6nIEoqvi1TmAva/7qM3GPGhO3fTzWfZNXqjOp8xIImNDeDH02VQ7EOIguMea7cPBNQTePommrejTDRAC3RFpRERAREQEREBERAREQEREBERAVDiWnMZnUm+91bVsW1py3myUcMAS4kknrss3tL214fRhokXv9VIqG2k9uqxTqgkgagwVV4zEuDiAevta30V+Q+IlV1zrrvqtFs90mTqjB2lc2XXC4YvNtNyrqjSDRA/35rlgZywRAFheSuzKrToQY6FdJGo3RYa4HRAVVZREQEREBERAREQEREBERAREQRK0Go1vQT99FtjWuIGX17aEH6Lam0F2cTpHnfULsSoiqwFSXknUx+v6D1UfEh0nNr13Ux2GaRmpzJNotBn6DVQ8TrEk9zv3BWajgt2OG9x06+a0UTiHEqdGM5MnQAST+nqs7iJmLx8CXvDWj0A2WrXAiQZHULwXE8X4tVzwCAYgEzAAj06x3W/DeIvpObDiGSJGrYm9vLpdcvy9s+z3a74InO2Ov03+ij03hwBaZBuCNwrHhzDlJbrMbaRtPeJ7d12jUWqKAalcScrfIXO2nMB13v2WWPrxJbTBta52veeunXW2i6NpyLDZgTrusoCIiAiIgIiICIiAhREALDnAaoVo1mhcZI36eXRBxxFYNkQ642Ft/rdU+WTAB7BScYIcbl0/wC7Ht5JUaGNtq7rqB0+9Vis1EcFW8U4Q2sQTDTu4fMReANtdyFLxuLZSbmeYGncnoAuGF4tSqOLWuuBNxA1AtOuqxcvVZuILvhmnlgOfmjW0T5fuqsfDlXPlsG359u1tZ7L162awnTbVZvj41PWNMPRgNY0aAAAL0OGpZWgdFD4bhCDmPSw19VYrtxjpIIiLSiIiAiIgIiICIiAiIgj46sWMkGLgaE6mBYAnUhQqeMdr4gMyBAtmA/+MzdnUa2uALQhY8MaQI8uuqCpp44kWqtJJgANJFxIvl1MO9OsErrQqVHg5XtNtwRc3Egttv8AhY3Vh4Lf7R7D72C54h+UcoEk/Z9kEbDsyS55bl0ENAJM9IUTG3f3i/b/AEpWEJqEOcRDZt3/AEj8FyZRLnPb3110O57/AJLN7ZeI+I+IeJmYwHJTdzOO7pLYHQarh8N4Bz6gqQMjSbncxoB6zPZeorsoNBBpj+aecOYbkGBpYGSbiDfsuOGdl5adOGAEyOWDMAZSJJNzPbyXH8dvLax69prTK3wNBzwANB7CdvyXFkiS206m0H0vPqujK9USBUAEAABjQGkTLu8yLHouvTS9wlNzRDjPTt67ruvM0qtZulW03lo6/jCvcFixUB2I1C1K1KkoiKqIiICIiAiIgIiICIiAiLBMaoMrDhIhRsRjmtAIh09CojuKGbNEfX32U2JqwyNY0wAB96qsFJ3hhwkkum2vn7/irCi4VGXFjtPQ9V2p0w0QLBM0ReIUg5mY2IFv0VMAp/FK8nKNBr5qAs1K1bYx7fotlhzZ+9EY6QD2URkqJwbi8ve0AtewmQTIdcgkEem24XPiz/5TyXOaIMFouTG9tDpt5qu+GMG9nMWsDXD5jOeNgBsJAPqNVi27JE3t7f8AiahgsYHNLeoBDgTIvtp9fJGV629JsyYIcIjM7XfQN/y2hbcKfLI6E/r+amLtHRXuxFfai0//AHA3P5R79r9aVaqXAGmACTJzAwBMW7wOuqloqCIiAiIgIiICIiDDnACToFX8QxjS3K0zOsdF0x+KcyAAIO508lUEys2pawsoQpTa7RTLROY/nrHa31WWW/DMRlOU6HTz0VnXnKcusWVJhqhBgEAk6xKusM8lonXQ+YMFa4tRS1aLozQYJPpfdaupEAHY7q+bTEEagz9dUp0g0QBZPUxUYXBF1zZvWyg4imASWmWi8aSrvjGKFOk5xMDc9tSvmDeM1fEDy4mDOWeWDtAWOfKcemeVx6rivDhXDWlxABmABcxG+m/upVGnlaGyTAiTc+qq8LivFpCoMzSCWkAn09Y07mFmkZOXPWmwBP8AuNTf8kkn0XXC31Q9zQ5kE2lpsIsDzXMze3lZW5bWtzU+/Kb/AFsqLDktMgmQGidyRP6qYfinDghrnwc2U7gHuRoO63OUn1ZV2iiVuI02mHOjlzTEgjtGv+uqx/ydOAeYAmLtIvJFxHY37LTSYigu4tTABkwZix2I/J0+QPRdKXEabnBodJOlj33jsfZBKREQEREBERBzr0g4EFVj+Gum0R1/ZW6KWamIuJwuZgaIkR2H7KlhekWoYOgUs0sU2DwhfcGIKuabA0ADQIxgAgCAtlZMJEOtw/MZ8SoNbNdAvPbuVq/hgP8AXU0As65EAcxiTpv1PVTkVVWYvhWalUYHOcXMeBnMiTcfWF83r8CrtaHGm6+wu4ebRcfuvrajYlzWAu0J3ibxZc+fjnJnlx18+xD6mGo0ywgAiHA6lxEyBqIuPRV/Bar/ABRHiOkQ7LBMdy6wHe3mvX1KDXtLXgEEm3qdOipMHwGpSqteyoC0ETq0kTcEXC5cuN3r452drfijHGk8UyQ6LRr1IHciR6rytLgtZ7fEi5kw6Q4mdTPW5nsvZuGnn+RWVrlwlas1n4MpvpUzSqkWcSwaiNTB85Md16ReeokBwnSRK9CF14dTG+PwREWlEREBERAREQEREBERAREQEUfHVHNaS336fd1Cp8XaxhNZwaB/UYHkI3PkpqanVsSGmCHHuGkjWItuq7jGOZlALXzNuV0R1/ZSG8WaWggG4kBQ+I4oPyg/KQbRcOH4+ntZNNV1N2t4aYj2uJmy1qY5jMsmMxhs2BPn666Laow9yDYzyzsDAEjZee+ImBoFMCImp2OYkGJNjN+8nosc7k1i3Ho8hn5psDfSb7COiznvBNoBkd++ypPhqo80zziGZhBBJk5MsOzWaIdaNSLiCDasqOAtSPX5h067pOWzVnacyo07W6gzHl+iueHzlFw4bEfgqJjpExClYCtleOhsVZe1i8REW2hERAREQEREBERAREQRa+GcXSHlogCBpMzOu4kWjXqBHP8Agqlv5zjB6DSCItE9b9B3mciCBemZdULgQQGkXJt+h914r4v8XOA/kouNhaSd+WxMT5ablfQTSBMwJ67ryX/9GYCyjZxfmcGx8twJBG5MCPIrl5Z+rHP4gfDPEM7PDceZthMSWxaOsR+Ctqx85F9/SVV8D4OaJc5+VxMZYFxrNyLTKtT81jtcfh+azw3O0nwN223FlX8W4S2uJHK8f1RqBaCrJx7SuYqQTYxr+R8/TqtWbMVHwmBFKlkBm0k9TvHadluOHs/7C8xO8z+PvvMBd3mQY7+63a6RI0KZkER3DmEyZ9/TbeLSrPhGBbJ6AztJMAbeQUdbMeQZBg9lRcVuINaSIJjpH6rDOJMPUeY/RUdao6bNzTrcD8Vwq1qmUkUzNoGZs3cATcgGBeJvEK+1XXrgVleM+FMXW8SvTu8BoLQ6wa6YyhpNt9DHL3XpfHrQP5Qk68wtbzvt9iTePL2mrLqci5YZzi0F4yu3EzHqi0rqiIgIi44rDNqCHTAMiDF4In6oOyKD/wAWy3zWne5mNT6fU9StXcIYZu++t/LaLaaBBYIobeHMBJBdfvb5g6w01AVXjjR5mguqQTma0tgED5dImSARa0ToApbg9Aqvi1YGGja5/D9VWYPjFSs1xIdTuQGkRAgRci/X1Uanh6oEGrPm0T6nfZZ9tnTO6lrhUpAmDMn+oGCANvK+yg/xrSBGJYCCdconaItI7+q1weKNR9RrawlsCcrb7W6jN+PkVnYiwOF/7v8A8iub8PJF6hykGztT0JO2kx1XenLZzOzSTFoMbCBr5rNI6+f7j6QrBoxnKADptHTbY+63om3carLxuNR9R0Qtm412P3qFdGXC335rKw13oVh+x+4JH7KDZEW9OmSYGqg78EwTQ8vA5g2JJJMEzEkm1ldqPgsPkb3Ov7KQukmRqCIiqiIiAiIgIiIC8/xvDVA/M0CC1zWZKZJa4wf5kTyyBtHVegWlWoGtLjoASfICVLNSzVRguHPc2X8p6GCdBckW16D9oGPwYe0scMwOuUyRBB2V9/yVPqbEg8rtREjTW4XTDVWOksixvAi5Ad03BB9VPWGPA1PhdhILajg3cGCfQ/spuC4LTpVMzZIgiHGY006gideyvMZwypmJp5YMm5NpOwg29lkYMUaZNWKjybToJ0aO07rE8clZ9UNtmzqZIHWxIv2t9FlohRHlzajiQcpAy+G3TYiNALNiO87KSwSJ5vI2P0Wrg3WgMWOmx/JZg9ff9lhxIH9PmbffuoNaz4ggT18j+4CwXQACCNNY2veD1haGxJG4GuUA3vt37LVpewHNBkzd2kn5RYco2lUTGhW2BwrYa6DN9+6qsPi2ttANrWmfPcKybxRsC1+2n1STPqxYoudCpmaDET3ldFtoREQEREBERAREQEKIg5VajWwHQJ9l5zjdM1g4NqPbcluVxaJ7gahT+JYgOcANBN+qpMfxenScGumSJsJgd7rnzs/rNqv4VTxtKqOc5QD8zy9kdIm3b/a9DXxLnkAmYM7WtEffRQG8QY8Nyh7g4EyGuIADmtIJiA6XC2pEkTCn4ai59gx4j+5uUekqcZk6SRo90CQJ7dVy8c/+276fqpD2kGCIKyyg54IaJt9+iCHTxmYEhriBNwWm4211myqH/EjA7/y3HWSYDgegGw9VrgfhyvSqt8QNDAWuPM6CYcLZYlwuYNtF6St8O0qzcxGYzM/ISe5AErP7WddVO6h8Ox7azZb6tO1zr7KRTpxsBrp5rjS+GcO3mFd7I1yvy7xvfX8VrX4B4ZzYbEZbTkqmWO75uvpPutT2k7i5UpwnVSMDgi++blBjupuDoU7czXPibOnpoOlwrBbkWRpSphoAGgW6ItNCIiAiIgIiICLBKygKp4lipOVpsNehUitQqOzc0dANwufD8GCMzh5T6XWb2lQm4Z5/pPsvMce4DUdVLmgc2WQbEWiT2t5r3NU1pOXLEm7ttY0It8vrPZa1W1iILaZBHfqe/l7nSL55eOWJeOonw7gm025QLNECfOSfNXS54enlaB2vGk7x6rFatljlcZBNhOgmD3Oy3JkWGIYSJbGa2ukSJHsolGnV1LKbTGo11Glvr9F3GLvGSp/iY99FqccP7Kn+J++qquVU1yCMlOD1k2tcies+020U9rYEBRhjRlzZKkbQ2SddO1vqE/jRmy5H2IBOW1zHtug3OCp/2N9u8/iB7DoFl+GYdWg+nXX336rkMeP7Kv8Ag5Z/jP8ApU/xQdaeGY0yGtBHQALqtKT8wmCOxsVugIiICIiAiIgIiICIiAiIgIiIC5Yn5SiIIBotDDyi8TYXuVmlSbymBINrd/2CwiB4Yymw06ffU+6MpNkGBMNvHdEQauoNg8rdTsO6zRYMwsNR/wDoFEQWqIiAiIgIiIP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2941"/>
            <a:ext cx="4191000" cy="6347077"/>
          </a:xfrm>
        </p:spPr>
      </p:pic>
    </p:spTree>
    <p:extLst>
      <p:ext uri="{BB962C8B-B14F-4D97-AF65-F5344CB8AC3E}">
        <p14:creationId xmlns:p14="http://schemas.microsoft.com/office/powerpoint/2010/main" val="38398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Demographic change?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GB" dirty="0" smtClean="0"/>
              <a:t>‘cultural landscapes’ concept</a:t>
            </a:r>
          </a:p>
          <a:p>
            <a:r>
              <a:rPr lang="en-GB" dirty="0" smtClean="0"/>
              <a:t>Debates around founding legislation demonstrate consensus around notion that communities should be maintained and supported. Dower and </a:t>
            </a:r>
            <a:r>
              <a:rPr lang="en-GB" dirty="0" err="1" smtClean="0"/>
              <a:t>Hobhouse</a:t>
            </a:r>
            <a:r>
              <a:rPr lang="en-GB" dirty="0" smtClean="0"/>
              <a:t> saw no conflict between farming and conservation</a:t>
            </a:r>
          </a:p>
          <a:p>
            <a:r>
              <a:rPr lang="en-GB" dirty="0" smtClean="0"/>
              <a:t>Managing authorities given few powers to intervene in social/economic matters. Resident populations seen as custodians.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92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Today  - the language of park management plans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“working community”</a:t>
            </a:r>
          </a:p>
          <a:p>
            <a:r>
              <a:rPr lang="en-GB" dirty="0" smtClean="0"/>
              <a:t>“generations of human activity”</a:t>
            </a:r>
          </a:p>
          <a:p>
            <a:r>
              <a:rPr lang="en-GB" dirty="0" smtClean="0"/>
              <a:t>“relationship between working communities and the national park”</a:t>
            </a:r>
          </a:p>
          <a:p>
            <a:pPr marL="0" indent="0">
              <a:buNone/>
            </a:pPr>
            <a:r>
              <a:rPr lang="en-GB" dirty="0" smtClean="0"/>
              <a:t>“Thriving </a:t>
            </a:r>
            <a:r>
              <a:rPr lang="en-GB" dirty="0"/>
              <a:t>and vibrant communities are vital to the sustainability of the national park and a central theme of the National Park Management </a:t>
            </a:r>
            <a:r>
              <a:rPr lang="en-GB" dirty="0" smtClean="0"/>
              <a:t>Plan” (Peak District NPA www)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18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World Heritage Site bid  - Lake District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Cultural landscape category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www.lakedistrict.gov.uk/caringfor/projects/whs/why-the-lake-district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563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Critics of national parks point to…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Effect of designation on the economic sustainability of farming and other land management activities</a:t>
            </a:r>
          </a:p>
          <a:p>
            <a:r>
              <a:rPr lang="en-GB" dirty="0" smtClean="0"/>
              <a:t>Affordable housing – no homes for locals (or teachers, nurses, health and social care workers)</a:t>
            </a:r>
          </a:p>
          <a:p>
            <a:r>
              <a:rPr lang="en-GB" dirty="0" smtClean="0"/>
              <a:t>The preservation of a particular landscape aesthetic rather than evolving, living landscape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00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The role of communities….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But while debate continues on…</a:t>
            </a:r>
          </a:p>
          <a:p>
            <a:pPr>
              <a:buFontTx/>
              <a:buChar char="-"/>
            </a:pPr>
            <a:r>
              <a:rPr lang="en-GB" dirty="0" smtClean="0"/>
              <a:t>The impact of different land management activities</a:t>
            </a:r>
          </a:p>
          <a:p>
            <a:pPr>
              <a:buFontTx/>
              <a:buChar char="-"/>
            </a:pPr>
            <a:r>
              <a:rPr lang="en-GB" dirty="0" smtClean="0"/>
              <a:t>The appropriate policy response (especially relating to planning)</a:t>
            </a:r>
          </a:p>
          <a:p>
            <a:pPr>
              <a:buFontTx/>
              <a:buChar char="-"/>
            </a:pPr>
            <a:r>
              <a:rPr lang="en-GB" dirty="0" smtClean="0"/>
              <a:t>Whether the socio-economic duty should be a purpose</a:t>
            </a:r>
          </a:p>
          <a:p>
            <a:pPr marL="0" indent="0">
              <a:buNone/>
            </a:pPr>
            <a:r>
              <a:rPr lang="en-GB" dirty="0" smtClean="0"/>
              <a:t>There remains a high degree of consensus that national parks in England and Wales are living, working landscapes, not just breathing places!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4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</Words>
  <Application>Microsoft Office PowerPoint</Application>
  <PresentationFormat>Bildschirmpräsentation (4:3)</PresentationFormat>
  <Paragraphs>87</Paragraphs>
  <Slides>17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Office Theme</vt:lpstr>
      <vt:lpstr>Demographic Change and the National Parks of England  </vt:lpstr>
      <vt:lpstr>Today</vt:lpstr>
      <vt:lpstr> National Parks in England and Wales</vt:lpstr>
      <vt:lpstr>PowerPoint-Präsentation</vt:lpstr>
      <vt:lpstr>Demographic change?</vt:lpstr>
      <vt:lpstr>Today  - the language of park management plans</vt:lpstr>
      <vt:lpstr>World Heritage Site bid  - Lake District</vt:lpstr>
      <vt:lpstr>Critics of national parks point to…</vt:lpstr>
      <vt:lpstr>The role of communities….</vt:lpstr>
      <vt:lpstr>Literature</vt:lpstr>
      <vt:lpstr>ONS characteristics of NPs, 2011</vt:lpstr>
      <vt:lpstr>Important variations in population change</vt:lpstr>
      <vt:lpstr>ageing</vt:lpstr>
      <vt:lpstr>‘no usual resident’</vt:lpstr>
      <vt:lpstr>employment</vt:lpstr>
      <vt:lpstr>More questions than answers?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Change and the National Parks of England</dc:title>
  <dc:creator>Nicola Thompson</dc:creator>
  <cp:lastModifiedBy>Prof. Dr. Ingo Mose</cp:lastModifiedBy>
  <cp:revision>10</cp:revision>
  <dcterms:created xsi:type="dcterms:W3CDTF">2006-08-16T00:00:00Z</dcterms:created>
  <dcterms:modified xsi:type="dcterms:W3CDTF">2014-03-05T07:52:38Z</dcterms:modified>
</cp:coreProperties>
</file>