
<file path=[Content_Types].xml><?xml version="1.0" encoding="utf-8"?>
<Types xmlns="http://schemas.openxmlformats.org/package/2006/content-types">
  <Override PartName="/ppt/slides/slide29.xml" ContentType="application/vnd.openxmlformats-officedocument.presentationml.slide+xml"/>
  <Override PartName="/ppt/tags/tag8.xml" ContentType="application/vnd.openxmlformats-officedocument.presentationml.tags+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29.xml" ContentType="application/vnd.openxmlformats-officedocument.presentationml.tag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ags/tag16.xml" ContentType="application/vnd.openxmlformats-officedocument.presentationml.tags+xml"/>
  <Override PartName="/ppt/tags/tag18.xml" ContentType="application/vnd.openxmlformats-officedocument.presentationml.tags+xml"/>
  <Override PartName="/ppt/tags/tag27.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tags/tag7.xml" ContentType="application/vnd.openxmlformats-officedocument.presentationml.tag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tags/tag15.xml" ContentType="application/vnd.openxmlformats-officedocument.presentationml.tags+xml"/>
  <Override PartName="/ppt/tags/tag24.xml" ContentType="application/vnd.openxmlformats-officedocument.presentationml.tags+xml"/>
  <Override PartName="/ppt/tags/tag13.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8" r:id="rId2"/>
    <p:sldId id="259" r:id="rId3"/>
    <p:sldId id="308" r:id="rId4"/>
    <p:sldId id="260" r:id="rId5"/>
    <p:sldId id="261" r:id="rId6"/>
    <p:sldId id="292" r:id="rId7"/>
    <p:sldId id="310" r:id="rId8"/>
    <p:sldId id="273" r:id="rId9"/>
    <p:sldId id="276" r:id="rId10"/>
    <p:sldId id="264" r:id="rId11"/>
    <p:sldId id="266" r:id="rId12"/>
    <p:sldId id="265" r:id="rId13"/>
    <p:sldId id="267" r:id="rId14"/>
    <p:sldId id="311" r:id="rId15"/>
    <p:sldId id="302" r:id="rId16"/>
    <p:sldId id="295" r:id="rId17"/>
    <p:sldId id="263" r:id="rId18"/>
    <p:sldId id="309" r:id="rId19"/>
    <p:sldId id="312" r:id="rId20"/>
    <p:sldId id="269" r:id="rId21"/>
    <p:sldId id="293" r:id="rId22"/>
    <p:sldId id="296" r:id="rId23"/>
    <p:sldId id="268" r:id="rId24"/>
    <p:sldId id="270" r:id="rId25"/>
    <p:sldId id="277" r:id="rId26"/>
    <p:sldId id="313" r:id="rId27"/>
    <p:sldId id="314" r:id="rId28"/>
    <p:sldId id="281" r:id="rId29"/>
    <p:sldId id="303" r:id="rId30"/>
    <p:sldId id="289" r:id="rId31"/>
    <p:sldId id="320" r:id="rId32"/>
    <p:sldId id="306" r:id="rId33"/>
    <p:sldId id="300" r:id="rId34"/>
    <p:sldId id="297" r:id="rId35"/>
    <p:sldId id="272" r:id="rId36"/>
    <p:sldId id="286" r:id="rId37"/>
    <p:sldId id="294" r:id="rId38"/>
    <p:sldId id="315" r:id="rId39"/>
    <p:sldId id="288" r:id="rId40"/>
    <p:sldId id="279"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70" d="100"/>
          <a:sy n="70" d="100"/>
        </p:scale>
        <p:origin x="-82" y="205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8370D2-FAAD-47C9-86D1-FFE8D2122FE3}" type="datetimeFigureOut">
              <a:rPr lang="en-GB" smtClean="0"/>
              <a:pPr/>
              <a:t>26/02/2014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7A8375-9FC0-4220-B990-91B9C7F695BD}"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represent protected areas across Europe.  National Parks , biosphere reserves and off course natural regional parks too!!</a:t>
            </a:r>
          </a:p>
          <a:p>
            <a:endParaRPr lang="en-US" baseline="0" dirty="0" smtClean="0"/>
          </a:p>
          <a:p>
            <a:r>
              <a:rPr lang="en-US" baseline="0" dirty="0" smtClean="0"/>
              <a:t>  So what are the  </a:t>
            </a:r>
            <a:r>
              <a:rPr lang="en-US" dirty="0" smtClean="0"/>
              <a:t>Protected areas of Europe  in</a:t>
            </a:r>
            <a:r>
              <a:rPr lang="en-US" baseline="0" dirty="0" smtClean="0"/>
              <a:t> NUMBERS….  IN reality….They are  your friends and colleagues in the EUROPARC network across Europe. </a:t>
            </a:r>
          </a:p>
          <a:p>
            <a:endParaRPr lang="en-US" baseline="0" dirty="0" smtClean="0"/>
          </a:p>
          <a:p>
            <a:r>
              <a:rPr lang="en-US" baseline="0" dirty="0" smtClean="0"/>
              <a:t>Across all of Europe there 68200 protected areas, they in total cover the land size of Italy and Spain together (19%) of the land  surface of the EU  but  many are small N2000 sites,  but some large parks. … however the biggest majority., </a:t>
            </a:r>
            <a:r>
              <a:rPr lang="en-US" baseline="0" dirty="0" err="1" smtClean="0"/>
              <a:t>lIKE</a:t>
            </a:r>
            <a:r>
              <a:rPr lang="en-US" baseline="0" dirty="0" smtClean="0"/>
              <a:t> French regional Parks   have a human component to them. Parks are about nature and People.</a:t>
            </a:r>
          </a:p>
          <a:p>
            <a:endParaRPr lang="en-US" baseline="0" dirty="0" smtClean="0"/>
          </a:p>
        </p:txBody>
      </p:sp>
      <p:sp>
        <p:nvSpPr>
          <p:cNvPr id="4" name="Slide Number Placeholder 3"/>
          <p:cNvSpPr>
            <a:spLocks noGrp="1"/>
          </p:cNvSpPr>
          <p:nvPr>
            <p:ph type="sldNum" sz="quarter" idx="10"/>
          </p:nvPr>
        </p:nvSpPr>
        <p:spPr/>
        <p:txBody>
          <a:bodyPr/>
          <a:lstStyle/>
          <a:p>
            <a:fld id="{AEC51D22-6FC5-400D-A73F-42CE4C0A2F6A}"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en-GB" baseline="0" noProof="0" dirty="0" smtClean="0"/>
              <a:t>Tourism has become a big topic for protected areas across Europe ..and its has some big numbers..and big money associated with it....</a:t>
            </a:r>
          </a:p>
          <a:p>
            <a:endParaRPr lang="en-GB" baseline="0" noProof="0" dirty="0" smtClean="0"/>
          </a:p>
          <a:p>
            <a:r>
              <a:rPr lang="en-US" sz="1200" kern="1200" dirty="0" smtClean="0">
                <a:solidFill>
                  <a:schemeClr val="tx1"/>
                </a:solidFill>
                <a:latin typeface="+mn-lt"/>
                <a:ea typeface="+mn-ea"/>
                <a:cs typeface="+mn-cs"/>
              </a:rPr>
              <a:t>Tourism is a </a:t>
            </a:r>
            <a:r>
              <a:rPr lang="en-US" sz="1200" b="1" kern="1200" dirty="0" smtClean="0">
                <a:solidFill>
                  <a:schemeClr val="tx1"/>
                </a:solidFill>
                <a:latin typeface="+mn-lt"/>
                <a:ea typeface="+mn-ea"/>
                <a:cs typeface="+mn-cs"/>
              </a:rPr>
              <a:t>significant industry in Europe with over 40 percent of European </a:t>
            </a:r>
            <a:r>
              <a:rPr lang="en-US" sz="1200" b="1" kern="1200" dirty="0" err="1" smtClean="0">
                <a:solidFill>
                  <a:schemeClr val="tx1"/>
                </a:solidFill>
                <a:latin typeface="+mn-lt"/>
                <a:ea typeface="+mn-ea"/>
                <a:cs typeface="+mn-cs"/>
              </a:rPr>
              <a:t>travellers</a:t>
            </a:r>
            <a:r>
              <a:rPr lang="en-US" sz="1200" b="1" kern="1200" dirty="0" smtClean="0">
                <a:solidFill>
                  <a:schemeClr val="tx1"/>
                </a:solidFill>
                <a:latin typeface="+mn-lt"/>
                <a:ea typeface="+mn-ea"/>
                <a:cs typeface="+mn-cs"/>
              </a:rPr>
              <a:t> surveyed in 2000 included a visit to a national park </a:t>
            </a:r>
            <a:endParaRPr lang="en-GB" b="1" baseline="0" noProof="0" dirty="0" smtClean="0"/>
          </a:p>
          <a:p>
            <a:endParaRPr lang="en-GB" baseline="0" noProof="0" dirty="0" smtClean="0"/>
          </a:p>
          <a:p>
            <a:endParaRPr lang="en-GB" baseline="0" noProof="0" dirty="0" smtClean="0"/>
          </a:p>
          <a:p>
            <a:endParaRPr lang="en-GB" baseline="0" noProof="0" dirty="0" smtClean="0"/>
          </a:p>
          <a:p>
            <a:r>
              <a:rPr lang="en-GB" baseline="0" noProof="0" dirty="0" smtClean="0"/>
              <a:t> ITALY and Spanish NUMBERs READ from SLIDE</a:t>
            </a:r>
          </a:p>
          <a:p>
            <a:endParaRPr lang="en-GB" baseline="0" noProof="0" dirty="0" smtClean="0"/>
          </a:p>
          <a:p>
            <a:r>
              <a:rPr lang="en-GB" baseline="0" noProof="0" dirty="0" smtClean="0"/>
              <a:t>As we know tourism keeps an ambivalent character, it can promote the economic and cultural development of a region, </a:t>
            </a:r>
          </a:p>
          <a:p>
            <a:r>
              <a:rPr lang="en-GB" baseline="0" noProof="0" dirty="0" smtClean="0"/>
              <a:t>but it can also determine its irreversible deterioration: tourism can destroy itself .</a:t>
            </a:r>
          </a:p>
          <a:p>
            <a:endParaRPr lang="en-GB" baseline="0" noProof="0" dirty="0" smtClean="0"/>
          </a:p>
          <a:p>
            <a:r>
              <a:rPr lang="en-GB" baseline="0" noProof="0" dirty="0" smtClean="0"/>
              <a:t>We have to be careful that the do not destroy the very resource we depend on through unsustainable management.</a:t>
            </a:r>
          </a:p>
          <a:p>
            <a:endParaRPr lang="en-US" sz="1200" kern="1200" noProof="0" dirty="0" smtClean="0">
              <a:solidFill>
                <a:schemeClr val="tx1"/>
              </a:solidFill>
              <a:latin typeface="+mn-lt"/>
              <a:ea typeface="+mn-ea"/>
              <a:cs typeface="+mn-cs"/>
            </a:endParaRPr>
          </a:p>
          <a:p>
            <a:endParaRPr lang="en-GB" baseline="0" noProof="0" dirty="0" smtClean="0"/>
          </a:p>
        </p:txBody>
      </p:sp>
      <p:sp>
        <p:nvSpPr>
          <p:cNvPr id="4" name="Segnaposto numero diapositiva 3"/>
          <p:cNvSpPr>
            <a:spLocks noGrp="1"/>
          </p:cNvSpPr>
          <p:nvPr>
            <p:ph type="sldNum" sz="quarter" idx="10"/>
          </p:nvPr>
        </p:nvSpPr>
        <p:spPr/>
        <p:txBody>
          <a:bodyPr/>
          <a:lstStyle/>
          <a:p>
            <a:fld id="{0695F868-F122-FB46-92C1-81158AD5E126}" type="slidenum">
              <a:rPr lang="en-GB" smtClean="0"/>
              <a:pPr/>
              <a:t>18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Investments needed  to manage the Natura network , at least € 5.8 billion per year.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Benefits from the network of Natura 2000 sites are of the order of €200 to 300 billion/year.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1.2 to 2.2 billion visitor days to Natura 2000 sites each year providing recreational benefits estimated at between €5 and €9 billion per annum.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Direct and indirect economic impacts estimated in the range of €50-85 billion </a:t>
            </a:r>
          </a:p>
          <a:p>
            <a:pPr marL="342900" marR="0" lvl="0" indent="-342900" algn="l" defTabSz="914400" rtl="0" eaLnBrk="1" fontAlgn="auto" latinLnBrk="0" hangingPunct="1">
              <a:lnSpc>
                <a:spcPct val="80000"/>
              </a:lnSpc>
              <a:spcBef>
                <a:spcPct val="20000"/>
              </a:spcBef>
              <a:spcAft>
                <a:spcPts val="0"/>
              </a:spcAft>
              <a:buClrTx/>
              <a:buSzTx/>
              <a:buFont typeface="Arial" pitchFamily="34" charset="0"/>
              <a:buChar char="•"/>
              <a:tabLst/>
              <a:defRPr/>
            </a:pPr>
            <a:r>
              <a:rPr kumimoji="0" lang="sv-SE" sz="1200" b="0" i="0" u="none" strike="noStrike" kern="1200" cap="none" spc="0" normalizeH="0" baseline="0" noProof="0" dirty="0" smtClean="0">
                <a:ln>
                  <a:noFill/>
                </a:ln>
                <a:solidFill>
                  <a:schemeClr val="tx1"/>
                </a:solidFill>
                <a:effectLst/>
                <a:uLnTx/>
                <a:uFillTx/>
                <a:latin typeface="+mn-lt"/>
                <a:ea typeface="+mn-ea"/>
                <a:cs typeface="+mn-cs"/>
              </a:rPr>
              <a:t>Supporting directly and indirectly between 4.5 and 8 million full time equivalent jobs.</a:t>
            </a:r>
          </a:p>
        </p:txBody>
      </p:sp>
      <p:sp>
        <p:nvSpPr>
          <p:cNvPr id="4" name="Slide Number Placeholder 3"/>
          <p:cNvSpPr>
            <a:spLocks noGrp="1"/>
          </p:cNvSpPr>
          <p:nvPr>
            <p:ph type="sldNum" sz="quarter" idx="10"/>
          </p:nvPr>
        </p:nvSpPr>
        <p:spPr/>
        <p:txBody>
          <a:bodyPr/>
          <a:lstStyle/>
          <a:p>
            <a:fld id="{FD7A8375-9FC0-4220-B990-91B9C7F695BD}" type="slidenum">
              <a:rPr lang="en-GB" smtClean="0"/>
              <a:pPr/>
              <a:t>30</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Pounds, political support, ....</a:t>
            </a:r>
            <a:endParaRPr lang="en-GB" dirty="0"/>
          </a:p>
        </p:txBody>
      </p:sp>
      <p:sp>
        <p:nvSpPr>
          <p:cNvPr id="4" name="Slide Number Placeholder 3"/>
          <p:cNvSpPr>
            <a:spLocks noGrp="1"/>
          </p:cNvSpPr>
          <p:nvPr>
            <p:ph type="sldNum" sz="quarter" idx="10"/>
          </p:nvPr>
        </p:nvSpPr>
        <p:spPr/>
        <p:txBody>
          <a:bodyPr/>
          <a:lstStyle/>
          <a:p>
            <a:fld id="{FD7A8375-9FC0-4220-B990-91B9C7F695BD}" type="slidenum">
              <a:rPr lang="en-GB" smtClean="0"/>
              <a:pPr/>
              <a:t>32</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We need the scientific ‘rational’ approach and the ever evolving battery of scientific methods and tools to help understand what is there, to help ensure that the PA systems make sense ecologically, to ensure that critical natural values are better understood and that the effectiveness of management strategies is monitored. </a:t>
            </a:r>
            <a:br>
              <a:rPr lang="en-GB" dirty="0" smtClean="0"/>
            </a:br>
            <a:r>
              <a:rPr lang="en-GB" dirty="0" smtClean="0"/>
              <a:t>However although the scientists are very keen to tell us WHAT, they are often remarkably reluctant to tell us HOW. They leave that to the managers (but are enthusiastic about letting us know when we get it wrong!)</a:t>
            </a:r>
            <a:br>
              <a:rPr lang="en-GB" dirty="0" smtClean="0"/>
            </a:br>
            <a:r>
              <a:rPr lang="en-GB" dirty="0" smtClean="0"/>
              <a:t>NP management should be rooted in the scientific ideal, but must adapt it to take into consideration numerous other factors (social, political, economic, spiritual, cultural etc. etc. ) in order to make Parks work. Park management is an art, not a science; it is not engineering. The best Parks are not purely technocratic entities, they are more than that and they will not be cherished if that is all they are. And if they are not cherished, they are in peril. I would rather have the problem of loving them to death than that of neglecting them to death! </a:t>
            </a:r>
            <a:br>
              <a:rPr lang="en-GB" dirty="0" smtClean="0"/>
            </a:br>
            <a:r>
              <a:rPr lang="en-GB" dirty="0" smtClean="0"/>
              <a:t>For me, the best Parks are those that have a rational basis, but which take a pragmatic approach and which constantly enquire, listen, adapt and adopt. But most importantly all the best parks include a good amount of ‘fairy dust’ in the whole mix. What is the fairy dust? Well it is different for every park; it can be all sorts of things, depending on the place, its history, who lives there, the users, the people who manage it. You know when you get there!</a:t>
            </a:r>
          </a:p>
          <a:p>
            <a:endParaRPr lang="en-GB" dirty="0"/>
          </a:p>
        </p:txBody>
      </p:sp>
      <p:sp>
        <p:nvSpPr>
          <p:cNvPr id="4" name="Slide Number Placeholder 3"/>
          <p:cNvSpPr>
            <a:spLocks noGrp="1"/>
          </p:cNvSpPr>
          <p:nvPr>
            <p:ph type="sldNum" sz="quarter" idx="10"/>
          </p:nvPr>
        </p:nvSpPr>
        <p:spPr/>
        <p:txBody>
          <a:bodyPr/>
          <a:lstStyle/>
          <a:p>
            <a:fld id="{FD7A8375-9FC0-4220-B990-91B9C7F695BD}" type="slidenum">
              <a:rPr lang="en-GB" smtClean="0"/>
              <a:pPr/>
              <a:t>34</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Europe’s Protected Areas are much increased from the early 21st C, by a range of appropriate designations and management agreements.  The need for  integrated management to ensure a healthy and  sufficient life support system is realised and  resourced through the decisions of the expanded EU.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Responsible recreational use is appropriately managed, with well-trained staff , co-operating to commonly agreed goals, across national boundaries. Across all Protected Area  all levels and interests within local communities are proactively involved in the decision - making processes governing the Protected Area.</a:t>
            </a:r>
            <a:endParaRPr lang="en-US" dirty="0" smtClean="0"/>
          </a:p>
          <a:p>
            <a:endParaRPr lang="en-GB" dirty="0"/>
          </a:p>
        </p:txBody>
      </p:sp>
      <p:sp>
        <p:nvSpPr>
          <p:cNvPr id="4" name="Slide Number Placeholder 3"/>
          <p:cNvSpPr>
            <a:spLocks noGrp="1"/>
          </p:cNvSpPr>
          <p:nvPr>
            <p:ph type="sldNum" sz="quarter" idx="10"/>
          </p:nvPr>
        </p:nvSpPr>
        <p:spPr/>
        <p:txBody>
          <a:bodyPr/>
          <a:lstStyle/>
          <a:p>
            <a:fld id="{FD7A8375-9FC0-4220-B990-91B9C7F695BD}" type="slidenum">
              <a:rPr lang="en-GB" smtClean="0"/>
              <a:pPr/>
              <a:t>36</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UROPARC Master slide">
    <p:spTree>
      <p:nvGrpSpPr>
        <p:cNvPr id="1" name=""/>
        <p:cNvGrpSpPr/>
        <p:nvPr/>
      </p:nvGrpSpPr>
      <p:grpSpPr>
        <a:xfrm>
          <a:off x="0" y="0"/>
          <a:ext cx="0" cy="0"/>
          <a:chOff x="0" y="0"/>
          <a:chExt cx="0" cy="0"/>
        </a:xfrm>
      </p:grpSpPr>
      <p:sp>
        <p:nvSpPr>
          <p:cNvPr id="10" name="SmartArt Placeholder 9"/>
          <p:cNvSpPr>
            <a:spLocks noGrp="1"/>
          </p:cNvSpPr>
          <p:nvPr>
            <p:ph type="dgm" sz="quarter" idx="13"/>
          </p:nvPr>
        </p:nvSpPr>
        <p:spPr>
          <a:xfrm>
            <a:off x="0" y="0"/>
            <a:ext cx="9144000" cy="260648"/>
          </a:xfrm>
          <a:solidFill>
            <a:srgbClr val="129661"/>
          </a:solidFill>
        </p:spPr>
        <p:txBody>
          <a:bodyPr/>
          <a:lstStyle/>
          <a:p>
            <a:endParaRPr lang="en-GB" dirty="0"/>
          </a:p>
        </p:txBody>
      </p:sp>
      <p:sp>
        <p:nvSpPr>
          <p:cNvPr id="11" name="SmartArt Placeholder 9"/>
          <p:cNvSpPr>
            <a:spLocks noGrp="1"/>
          </p:cNvSpPr>
          <p:nvPr>
            <p:ph type="dgm" sz="quarter" idx="14"/>
          </p:nvPr>
        </p:nvSpPr>
        <p:spPr>
          <a:xfrm rot="10800000" flipV="1">
            <a:off x="-9878" y="260649"/>
            <a:ext cx="9144000" cy="72008"/>
          </a:xfrm>
          <a:solidFill>
            <a:srgbClr val="0C8655"/>
          </a:solidFill>
        </p:spPr>
        <p:txBody>
          <a:bodyPr/>
          <a:lstStyle/>
          <a:p>
            <a:endParaRPr lang="en-GB"/>
          </a:p>
        </p:txBody>
      </p:sp>
      <p:sp>
        <p:nvSpPr>
          <p:cNvPr id="12" name="SmartArt Placeholder 9"/>
          <p:cNvSpPr>
            <a:spLocks noGrp="1"/>
          </p:cNvSpPr>
          <p:nvPr>
            <p:ph type="dgm" sz="quarter" idx="15"/>
          </p:nvPr>
        </p:nvSpPr>
        <p:spPr>
          <a:xfrm rot="10800000" flipV="1">
            <a:off x="-1000" y="6453335"/>
            <a:ext cx="9144000" cy="72008"/>
          </a:xfrm>
          <a:solidFill>
            <a:srgbClr val="0C8655"/>
          </a:solidFill>
        </p:spPr>
        <p:txBody>
          <a:bodyPr/>
          <a:lstStyle/>
          <a:p>
            <a:endParaRPr lang="en-GB"/>
          </a:p>
        </p:txBody>
      </p:sp>
      <p:pic>
        <p:nvPicPr>
          <p:cNvPr id="13" name="Picture 12" descr="logo watermark_Sestava 1-2.gif"/>
          <p:cNvPicPr>
            <a:picLocks noChangeAspect="1"/>
          </p:cNvPicPr>
          <p:nvPr userDrawn="1"/>
        </p:nvPicPr>
        <p:blipFill>
          <a:blip r:embed="rId2" cstate="print"/>
          <a:stretch>
            <a:fillRect/>
          </a:stretch>
        </p:blipFill>
        <p:spPr>
          <a:xfrm>
            <a:off x="1359024" y="360040"/>
            <a:ext cx="6093296" cy="6093296"/>
          </a:xfrm>
          <a:prstGeom prst="rect">
            <a:avLst/>
          </a:prstGeom>
        </p:spPr>
      </p:pic>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D9132A-BD49-4BB3-8A86-47C47EB0B07D}" type="datetimeFigureOut">
              <a:rPr lang="en-GB" smtClean="0"/>
              <a:pPr/>
              <a:t>26/02/2014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F0BADF-28A5-418C-83B7-891B731E6B6D}"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9132A-BD49-4BB3-8A86-47C47EB0B07D}" type="datetimeFigureOut">
              <a:rPr lang="en-GB" smtClean="0"/>
              <a:pPr/>
              <a:t>26/02/2014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0BADF-28A5-418C-83B7-891B731E6B6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xml"/><Relationship Id="rId1" Type="http://schemas.openxmlformats.org/officeDocument/2006/relationships/vmlDrawing" Target="../drawings/vmlDrawing5.vml"/><Relationship Id="rId5" Type="http://schemas.openxmlformats.org/officeDocument/2006/relationships/image" Target="../media/image3.jpeg"/><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jpeg"/><Relationship Id="rId4" Type="http://schemas.openxmlformats.org/officeDocument/2006/relationships/image" Target="../media/image44.wmf"/></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3.jpe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3.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3.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57.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2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srcRect l="27586" t="27852" r="30076" b="20469"/>
          <a:stretch>
            <a:fillRect/>
          </a:stretch>
        </p:blipFill>
        <p:spPr bwMode="auto">
          <a:xfrm>
            <a:off x="755576" y="548679"/>
            <a:ext cx="7850929" cy="5387893"/>
          </a:xfrm>
          <a:prstGeom prst="rect">
            <a:avLst/>
          </a:prstGeom>
          <a:noFill/>
          <a:ln w="9525">
            <a:noFill/>
            <a:miter lim="800000"/>
            <a:headEnd/>
            <a:tailEnd/>
          </a:ln>
        </p:spPr>
      </p:pic>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41"/>
                                        </p:tgtEl>
                                        <p:attrNameLst>
                                          <p:attrName>style.visibility</p:attrName>
                                        </p:attrNameLst>
                                      </p:cBhvr>
                                      <p:to>
                                        <p:strVal val="visible"/>
                                      </p:to>
                                    </p:set>
                                    <p:anim calcmode="lin" valueType="num">
                                      <p:cBhvr>
                                        <p:cTn id="7" dur="5000" fill="hold"/>
                                        <p:tgtEl>
                                          <p:spTgt spid="10241"/>
                                        </p:tgtEl>
                                        <p:attrNameLst>
                                          <p:attrName>ppt_w</p:attrName>
                                        </p:attrNameLst>
                                      </p:cBhvr>
                                      <p:tavLst>
                                        <p:tav tm="0">
                                          <p:val>
                                            <p:fltVal val="0"/>
                                          </p:val>
                                        </p:tav>
                                        <p:tav tm="100000">
                                          <p:val>
                                            <p:strVal val="#ppt_w"/>
                                          </p:val>
                                        </p:tav>
                                      </p:tavLst>
                                    </p:anim>
                                    <p:anim calcmode="lin" valueType="num">
                                      <p:cBhvr>
                                        <p:cTn id="8" dur="5000" fill="hold"/>
                                        <p:tgtEl>
                                          <p:spTgt spid="10241"/>
                                        </p:tgtEl>
                                        <p:attrNameLst>
                                          <p:attrName>ppt_h</p:attrName>
                                        </p:attrNameLst>
                                      </p:cBhvr>
                                      <p:tavLst>
                                        <p:tav tm="0">
                                          <p:val>
                                            <p:fltVal val="0"/>
                                          </p:val>
                                        </p:tav>
                                        <p:tav tm="100000">
                                          <p:val>
                                            <p:strVal val="#ppt_h"/>
                                          </p:val>
                                        </p:tav>
                                      </p:tavLst>
                                    </p:anim>
                                    <p:animEffect transition="in" filter="fade">
                                      <p:cBhvr>
                                        <p:cTn id="9" dur="5000"/>
                                        <p:tgtEl>
                                          <p:spTgt spid="10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1"/>
          <p:cNvGraphicFramePr>
            <a:graphicFrameLocks noChangeAspect="1"/>
          </p:cNvGraphicFramePr>
          <p:nvPr/>
        </p:nvGraphicFramePr>
        <p:xfrm>
          <a:off x="0" y="-2547938"/>
          <a:ext cx="9310688" cy="21243926"/>
        </p:xfrm>
        <a:graphic>
          <a:graphicData uri="http://schemas.openxmlformats.org/presentationml/2006/ole">
            <p:oleObj spid="_x0000_s1026" name="Acrobat Document" r:id="rId3" imgW="4851000" imgH="12114000" progId="AcroExch.Document.7">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0" fill="hold"/>
                                        <p:tgtEl>
                                          <p:spTgt spid="94210"/>
                                        </p:tgtEl>
                                        <p:attrNameLst>
                                          <p:attrName>ppt_x</p:attrName>
                                        </p:attrNameLst>
                                      </p:cBhvr>
                                      <p:tavLst>
                                        <p:tav tm="0">
                                          <p:val>
                                            <p:strVal val="#ppt_x"/>
                                          </p:val>
                                        </p:tav>
                                        <p:tav tm="100000">
                                          <p:val>
                                            <p:strVal val="#ppt_x"/>
                                          </p:val>
                                        </p:tav>
                                      </p:tavLst>
                                    </p:anim>
                                    <p:anim calcmode="lin" valueType="num">
                                      <p:cBhvr additive="base">
                                        <p:cTn id="8" dur="50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ree wifi.jpg"/>
          <p:cNvPicPr>
            <a:picLocks noChangeAspect="1"/>
          </p:cNvPicPr>
          <p:nvPr/>
        </p:nvPicPr>
        <p:blipFill>
          <a:blip r:embed="rId2" cstate="print"/>
          <a:stretch>
            <a:fillRect/>
          </a:stretch>
        </p:blipFill>
        <p:spPr>
          <a:xfrm>
            <a:off x="2655569" y="107040"/>
            <a:ext cx="4814761" cy="6346296"/>
          </a:xfrm>
          <a:prstGeom prst="rect">
            <a:avLst/>
          </a:prstGeom>
        </p:spPr>
      </p:pic>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p:cNvPicPr>
            <a:picLocks noChangeAspect="1" noChangeArrowheads="1"/>
          </p:cNvPicPr>
          <p:nvPr/>
        </p:nvPicPr>
        <p:blipFill>
          <a:blip r:embed="rId3" cstate="print"/>
          <a:srcRect l="29055" t="11812" r="26117" b="6978"/>
          <a:stretch>
            <a:fillRect/>
          </a:stretch>
        </p:blipFill>
        <p:spPr bwMode="auto">
          <a:xfrm>
            <a:off x="539552" y="320655"/>
            <a:ext cx="7836522" cy="6537345"/>
          </a:xfrm>
          <a:prstGeom prst="rect">
            <a:avLst/>
          </a:prstGeom>
          <a:noFill/>
          <a:ln w="9525">
            <a:noFill/>
            <a:miter lim="800000"/>
            <a:headEnd/>
            <a:tailEnd/>
          </a:ln>
        </p:spPr>
      </p:pic>
      <p:sp>
        <p:nvSpPr>
          <p:cNvPr id="6" name="TextBox 5"/>
          <p:cNvSpPr txBox="1"/>
          <p:nvPr/>
        </p:nvSpPr>
        <p:spPr>
          <a:xfrm>
            <a:off x="0" y="0"/>
            <a:ext cx="2932662" cy="369332"/>
          </a:xfrm>
          <a:prstGeom prst="rect">
            <a:avLst/>
          </a:prstGeom>
          <a:noFill/>
        </p:spPr>
        <p:txBody>
          <a:bodyPr wrap="none" rtlCol="0">
            <a:spAutoFit/>
          </a:bodyPr>
          <a:lstStyle/>
          <a:p>
            <a:r>
              <a:rPr lang="en-GB" dirty="0" smtClean="0"/>
              <a:t>EU Biodiversity Strategy 2020</a:t>
            </a:r>
            <a:endParaRPr lang="en-GB" dirty="0"/>
          </a:p>
        </p:txBody>
      </p:sp>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2000" fill="hold"/>
                                        <p:tgtEl>
                                          <p:spTgt spid="37891"/>
                                        </p:tgtEl>
                                        <p:attrNameLst>
                                          <p:attrName>ppt_x</p:attrName>
                                        </p:attrNameLst>
                                      </p:cBhvr>
                                      <p:tavLst>
                                        <p:tav tm="0">
                                          <p:val>
                                            <p:strVal val="0-#ppt_w/2"/>
                                          </p:val>
                                        </p:tav>
                                        <p:tav tm="100000">
                                          <p:val>
                                            <p:strVal val="#ppt_x"/>
                                          </p:val>
                                        </p:tav>
                                      </p:tavLst>
                                    </p:anim>
                                    <p:anim calcmode="lin" valueType="num">
                                      <p:cBhvr additive="base">
                                        <p:cTn id="8" dur="2000" fill="hold"/>
                                        <p:tgtEl>
                                          <p:spTgt spid="378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en its gone.png"/>
          <p:cNvPicPr>
            <a:picLocks noChangeAspect="1"/>
          </p:cNvPicPr>
          <p:nvPr/>
        </p:nvPicPr>
        <p:blipFill>
          <a:blip r:embed="rId3" cstate="print"/>
          <a:stretch>
            <a:fillRect/>
          </a:stretch>
        </p:blipFill>
        <p:spPr>
          <a:xfrm>
            <a:off x="539552" y="606287"/>
            <a:ext cx="7632848" cy="5342994"/>
          </a:xfrm>
          <a:prstGeom prst="rect">
            <a:avLst/>
          </a:prstGeom>
        </p:spPr>
      </p:pic>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66143" y="3244334"/>
            <a:ext cx="3703258" cy="707886"/>
          </a:xfrm>
          <a:prstGeom prst="rect">
            <a:avLst/>
          </a:prstGeom>
        </p:spPr>
        <p:txBody>
          <a:bodyPr wrap="none">
            <a:spAutoFit/>
          </a:bodyPr>
          <a:lstStyle/>
          <a:p>
            <a:r>
              <a:rPr lang="en-GB" b="1" dirty="0" smtClean="0">
                <a:solidFill>
                  <a:srgbClr val="CC3399"/>
                </a:solidFill>
              </a:rPr>
              <a:t> </a:t>
            </a:r>
            <a:r>
              <a:rPr lang="en-GB" sz="4000" b="1" dirty="0" err="1" smtClean="0">
                <a:solidFill>
                  <a:srgbClr val="CC3399"/>
                </a:solidFill>
              </a:rPr>
              <a:t>Sedes</a:t>
            </a:r>
            <a:r>
              <a:rPr lang="en-GB" sz="4000" b="1" dirty="0" smtClean="0">
                <a:solidFill>
                  <a:srgbClr val="CC3399"/>
                </a:solidFill>
              </a:rPr>
              <a:t> </a:t>
            </a:r>
            <a:r>
              <a:rPr lang="en-GB" sz="4000" b="1" dirty="0" err="1" smtClean="0">
                <a:solidFill>
                  <a:srgbClr val="CC3399"/>
                </a:solidFill>
              </a:rPr>
              <a:t>Hominum</a:t>
            </a:r>
            <a:endParaRPr lang="en-GB" sz="4000"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nodeType="clickEffect">
                                  <p:stCondLst>
                                    <p:cond delay="0"/>
                                  </p:stCondLst>
                                  <p:childTnLst>
                                    <p:animClr clrSpc="hsl">
                                      <p:cBhvr override="childStyle">
                                        <p:cTn id="6" dur="500" fill="hold"/>
                                        <p:tgtEl>
                                          <p:spTgt spid="2">
                                            <p:txEl>
                                              <p:pRg st="0" end="0"/>
                                            </p:txEl>
                                          </p:spTgt>
                                        </p:tgtEl>
                                        <p:attrNameLst>
                                          <p:attrName>style.color</p:attrName>
                                        </p:attrNameLst>
                                      </p:cBhvr>
                                      <p:by>
                                        <p:hsl h="7200000" s="0" l="0"/>
                                      </p:by>
                                    </p:animClr>
                                    <p:animClr clrSpc="hsl">
                                      <p:cBhvr>
                                        <p:cTn id="7" dur="500" fill="hold"/>
                                        <p:tgtEl>
                                          <p:spTgt spid="2">
                                            <p:txEl>
                                              <p:pRg st="0" end="0"/>
                                            </p:txEl>
                                          </p:spTgt>
                                        </p:tgtEl>
                                        <p:attrNameLst>
                                          <p:attrName>fillcolor</p:attrName>
                                        </p:attrNameLst>
                                      </p:cBhvr>
                                      <p:by>
                                        <p:hsl h="7200000" s="0" l="0"/>
                                      </p:by>
                                    </p:animClr>
                                    <p:animClr clrSpc="hsl">
                                      <p:cBhvr>
                                        <p:cTn id="8" dur="500" fill="hold"/>
                                        <p:tgtEl>
                                          <p:spTgt spid="2">
                                            <p:txEl>
                                              <p:pRg st="0" end="0"/>
                                            </p:txEl>
                                          </p:spTgt>
                                        </p:tgtEl>
                                        <p:attrNameLst>
                                          <p:attrName>stroke.color</p:attrName>
                                        </p:attrNameLst>
                                      </p:cBhvr>
                                      <p:by>
                                        <p:hsl h="7200000" s="0" l="0"/>
                                      </p:by>
                                    </p:animClr>
                                    <p:set>
                                      <p:cBhvr>
                                        <p:cTn id="9"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60" name="Object 1"/>
          <p:cNvGraphicFramePr>
            <a:graphicFrameLocks noChangeAspect="1"/>
          </p:cNvGraphicFramePr>
          <p:nvPr/>
        </p:nvGraphicFramePr>
        <p:xfrm>
          <a:off x="0" y="-3195638"/>
          <a:ext cx="9256713" cy="23114001"/>
        </p:xfrm>
        <a:graphic>
          <a:graphicData uri="http://schemas.openxmlformats.org/presentationml/2006/ole">
            <p:oleObj spid="_x0000_s68610" name="Acrobat Document" r:id="rId3" imgW="4851000" imgH="12114000" progId="AcroExch.Document.7">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96260"/>
                                        </p:tgtEl>
                                        <p:attrNameLst>
                                          <p:attrName>style.visibility</p:attrName>
                                        </p:attrNameLst>
                                      </p:cBhvr>
                                      <p:to>
                                        <p:strVal val="visible"/>
                                      </p:to>
                                    </p:set>
                                    <p:anim calcmode="lin" valueType="num">
                                      <p:cBhvr additive="base">
                                        <p:cTn id="7" dur="5000" fill="hold"/>
                                        <p:tgtEl>
                                          <p:spTgt spid="96260"/>
                                        </p:tgtEl>
                                        <p:attrNameLst>
                                          <p:attrName>ppt_x</p:attrName>
                                        </p:attrNameLst>
                                      </p:cBhvr>
                                      <p:tavLst>
                                        <p:tav tm="0">
                                          <p:val>
                                            <p:strVal val="#ppt_x"/>
                                          </p:val>
                                        </p:tav>
                                        <p:tav tm="100000">
                                          <p:val>
                                            <p:strVal val="#ppt_x"/>
                                          </p:val>
                                        </p:tav>
                                      </p:tavLst>
                                    </p:anim>
                                    <p:anim calcmode="lin" valueType="num">
                                      <p:cBhvr additive="base">
                                        <p:cTn id="8" dur="5000" fill="hold"/>
                                        <p:tgtEl>
                                          <p:spTgt spid="96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ohn Muir]"/>
          <p:cNvPicPr>
            <a:picLocks noChangeAspect="1" noChangeArrowheads="1"/>
          </p:cNvPicPr>
          <p:nvPr/>
        </p:nvPicPr>
        <p:blipFill>
          <a:blip r:embed="rId2" cstate="print"/>
          <a:srcRect/>
          <a:stretch>
            <a:fillRect/>
          </a:stretch>
        </p:blipFill>
        <p:spPr bwMode="auto">
          <a:xfrm>
            <a:off x="4283968" y="116632"/>
            <a:ext cx="4536504" cy="6050657"/>
          </a:xfrm>
          <a:prstGeom prst="rect">
            <a:avLst/>
          </a:prstGeom>
          <a:noFill/>
        </p:spPr>
      </p:pic>
      <p:sp>
        <p:nvSpPr>
          <p:cNvPr id="3" name="Rectangle 2"/>
          <p:cNvSpPr/>
          <p:nvPr/>
        </p:nvSpPr>
        <p:spPr>
          <a:xfrm>
            <a:off x="179512" y="1052736"/>
            <a:ext cx="4104456" cy="1815882"/>
          </a:xfrm>
          <a:prstGeom prst="rect">
            <a:avLst/>
          </a:prstGeom>
        </p:spPr>
        <p:txBody>
          <a:bodyPr wrap="square">
            <a:spAutoFit/>
          </a:bodyPr>
          <a:lstStyle/>
          <a:p>
            <a:r>
              <a:rPr lang="en-GB" b="1" dirty="0" smtClean="0"/>
              <a:t>"</a:t>
            </a:r>
            <a:r>
              <a:rPr lang="en-GB" sz="2800" b="1" dirty="0" smtClean="0"/>
              <a:t>When we try to pick out anything by itself, we find it hitched to everything else in the Universe."</a:t>
            </a:r>
            <a:endParaRPr lang="en-GB" sz="2800" dirty="0"/>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
        <p:nvSpPr>
          <p:cNvPr id="5" name="TextBox 4"/>
          <p:cNvSpPr txBox="1"/>
          <p:nvPr/>
        </p:nvSpPr>
        <p:spPr>
          <a:xfrm>
            <a:off x="179512" y="260648"/>
            <a:ext cx="1651414" cy="523220"/>
          </a:xfrm>
          <a:prstGeom prst="rect">
            <a:avLst/>
          </a:prstGeom>
          <a:noFill/>
        </p:spPr>
        <p:txBody>
          <a:bodyPr wrap="none" rtlCol="0">
            <a:spAutoFit/>
          </a:bodyPr>
          <a:lstStyle/>
          <a:p>
            <a:r>
              <a:rPr lang="en-GB" sz="2800" dirty="0" smtClean="0"/>
              <a:t>John Muir</a:t>
            </a:r>
            <a:endParaRPr lang="en-GB" sz="2800"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biker banner pic"/>
          <p:cNvPicPr>
            <a:picLocks noChangeAspect="1" noChangeArrowheads="1"/>
          </p:cNvPicPr>
          <p:nvPr/>
        </p:nvPicPr>
        <p:blipFill>
          <a:blip r:embed="rId2" cstate="print"/>
          <a:srcRect/>
          <a:stretch>
            <a:fillRect/>
          </a:stretch>
        </p:blipFill>
        <p:spPr bwMode="auto">
          <a:xfrm>
            <a:off x="0" y="-13204825"/>
            <a:ext cx="9442450" cy="2359183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5000" fill="hold"/>
                                        <p:tgtEl>
                                          <p:spTgt spid="98307"/>
                                        </p:tgtEl>
                                        <p:attrNameLst>
                                          <p:attrName>ppt_x</p:attrName>
                                        </p:attrNameLst>
                                      </p:cBhvr>
                                      <p:tavLst>
                                        <p:tav tm="0">
                                          <p:val>
                                            <p:strVal val="#ppt_x"/>
                                          </p:val>
                                        </p:tav>
                                        <p:tav tm="100000">
                                          <p:val>
                                            <p:strVal val="#ppt_x"/>
                                          </p:val>
                                        </p:tav>
                                      </p:tavLst>
                                    </p:anim>
                                    <p:anim calcmode="lin" valueType="num">
                                      <p:cBhvr additive="base">
                                        <p:cTn id="8" dur="5000" fill="hold"/>
                                        <p:tgtEl>
                                          <p:spTgt spid="98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63403" y="1508022"/>
            <a:ext cx="4481417" cy="4810512"/>
          </a:xfrm>
        </p:spPr>
        <p:txBody>
          <a:bodyPr>
            <a:normAutofit/>
          </a:bodyPr>
          <a:lstStyle/>
          <a:p>
            <a:pPr algn="ctr">
              <a:buNone/>
            </a:pPr>
            <a:r>
              <a:rPr lang="en-GB" sz="2400" dirty="0" smtClean="0"/>
              <a:t>Tourism is relevant for parks and their communities. </a:t>
            </a:r>
          </a:p>
          <a:p>
            <a:pPr algn="ctr">
              <a:buNone/>
            </a:pPr>
            <a:r>
              <a:rPr lang="en-GB" sz="2400" dirty="0" smtClean="0"/>
              <a:t>An opportunity and a big challenge: </a:t>
            </a:r>
          </a:p>
          <a:p>
            <a:pPr algn="ctr">
              <a:buNone/>
            </a:pPr>
            <a:r>
              <a:rPr lang="en-GB" sz="2400" b="1" i="1" dirty="0" smtClean="0"/>
              <a:t>Loving them to death?</a:t>
            </a:r>
          </a:p>
          <a:p>
            <a:endParaRPr lang="en-GB" sz="2000" dirty="0" smtClean="0"/>
          </a:p>
          <a:p>
            <a:r>
              <a:rPr lang="en-GB" sz="2000" dirty="0" smtClean="0"/>
              <a:t>In Spain 20M visits to park facilities in 2011</a:t>
            </a:r>
          </a:p>
          <a:p>
            <a:r>
              <a:rPr lang="en-GB" sz="2000" dirty="0" smtClean="0"/>
              <a:t>In our charter parks, 441M Euros were invested in sustainable tourism actions (2012)</a:t>
            </a:r>
          </a:p>
          <a:p>
            <a:endParaRPr lang="en-GB" sz="2000" dirty="0" smtClean="0"/>
          </a:p>
          <a:p>
            <a:endParaRPr lang="en-GB" dirty="0" smtClean="0"/>
          </a:p>
        </p:txBody>
      </p:sp>
      <p:pic>
        <p:nvPicPr>
          <p:cNvPr id="6" name="Immagine 5" descr="DSC_0022.JPG"/>
          <p:cNvPicPr>
            <a:picLocks noChangeAspect="1"/>
          </p:cNvPicPr>
          <p:nvPr/>
        </p:nvPicPr>
        <p:blipFill>
          <a:blip r:embed="rId4" cstate="print"/>
          <a:stretch>
            <a:fillRect/>
          </a:stretch>
        </p:blipFill>
        <p:spPr>
          <a:xfrm>
            <a:off x="5220072" y="188640"/>
            <a:ext cx="3662496" cy="5976664"/>
          </a:xfrm>
          <a:prstGeom prst="rect">
            <a:avLst/>
          </a:prstGeom>
        </p:spPr>
      </p:pic>
      <p:pic>
        <p:nvPicPr>
          <p:cNvPr id="9" name="Picture 8" descr="charter.jpg"/>
          <p:cNvPicPr>
            <a:picLocks noChangeAspect="1"/>
          </p:cNvPicPr>
          <p:nvPr/>
        </p:nvPicPr>
        <p:blipFill>
          <a:blip r:embed="rId5" cstate="print"/>
          <a:stretch>
            <a:fillRect/>
          </a:stretch>
        </p:blipFill>
        <p:spPr>
          <a:xfrm>
            <a:off x="35496" y="1"/>
            <a:ext cx="2376264" cy="1290480"/>
          </a:xfrm>
          <a:prstGeom prst="rect">
            <a:avLst/>
          </a:prstGeom>
        </p:spPr>
      </p:pic>
      <p:pic>
        <p:nvPicPr>
          <p:cNvPr id="10"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5696" y="2348880"/>
            <a:ext cx="4308102" cy="707886"/>
          </a:xfrm>
          <a:prstGeom prst="rect">
            <a:avLst/>
          </a:prstGeom>
        </p:spPr>
        <p:txBody>
          <a:bodyPr wrap="none">
            <a:spAutoFit/>
          </a:bodyPr>
          <a:lstStyle/>
          <a:p>
            <a:r>
              <a:rPr lang="en-GB" sz="4000" b="1" dirty="0" err="1" smtClean="0">
                <a:solidFill>
                  <a:srgbClr val="CC3399"/>
                </a:solidFill>
              </a:rPr>
              <a:t>Theatrum</a:t>
            </a:r>
            <a:r>
              <a:rPr lang="en-GB" sz="4000" b="1" dirty="0" smtClean="0">
                <a:solidFill>
                  <a:srgbClr val="CC3399"/>
                </a:solidFill>
              </a:rPr>
              <a:t> </a:t>
            </a:r>
            <a:r>
              <a:rPr lang="en-GB" sz="4000" b="1" dirty="0" err="1" smtClean="0">
                <a:solidFill>
                  <a:srgbClr val="CC3399"/>
                </a:solidFill>
              </a:rPr>
              <a:t>Historiae</a:t>
            </a:r>
            <a:endParaRPr lang="en-GB" sz="4000"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p:cBhvr override="childStyle">
                                        <p:cTn id="6" dur="500" fill="hold"/>
                                        <p:tgtEl>
                                          <p:spTgt spid="2"/>
                                        </p:tgtEl>
                                        <p:attrNameLst>
                                          <p:attrName>style.color</p:attrName>
                                        </p:attrNameLst>
                                      </p:cBhvr>
                                      <p:by>
                                        <p:hsl h="7200000" s="0" l="0"/>
                                      </p:by>
                                    </p:animClr>
                                    <p:animClr clrSpc="hsl">
                                      <p:cBhvr>
                                        <p:cTn id="7" dur="500" fill="hold"/>
                                        <p:tgtEl>
                                          <p:spTgt spid="2"/>
                                        </p:tgtEl>
                                        <p:attrNameLst>
                                          <p:attrName>fillcolor</p:attrName>
                                        </p:attrNameLst>
                                      </p:cBhvr>
                                      <p:by>
                                        <p:hsl h="7200000" s="0" l="0"/>
                                      </p:by>
                                    </p:animClr>
                                    <p:animClr clrSpc="hsl">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europe"/>
          <p:cNvPicPr>
            <a:picLocks noChangeAspect="1" noChangeArrowheads="1"/>
          </p:cNvPicPr>
          <p:nvPr/>
        </p:nvPicPr>
        <p:blipFill>
          <a:blip r:embed="rId3" cstate="print"/>
          <a:srcRect/>
          <a:stretch>
            <a:fillRect/>
          </a:stretch>
        </p:blipFill>
        <p:spPr bwMode="auto">
          <a:xfrm>
            <a:off x="2627313" y="1728788"/>
            <a:ext cx="3671887" cy="3213100"/>
          </a:xfrm>
          <a:prstGeom prst="rect">
            <a:avLst/>
          </a:prstGeom>
          <a:noFill/>
          <a:ln w="9525">
            <a:noFill/>
            <a:miter lim="800000"/>
            <a:headEnd/>
            <a:tailEnd/>
          </a:ln>
        </p:spPr>
      </p:pic>
      <p:pic>
        <p:nvPicPr>
          <p:cNvPr id="34821" name="Picture 5" descr="jostedalsbreen"/>
          <p:cNvPicPr>
            <a:picLocks noChangeAspect="1" noChangeArrowheads="1"/>
          </p:cNvPicPr>
          <p:nvPr/>
        </p:nvPicPr>
        <p:blipFill>
          <a:blip r:embed="rId4" cstate="print"/>
          <a:srcRect/>
          <a:stretch>
            <a:fillRect/>
          </a:stretch>
        </p:blipFill>
        <p:spPr bwMode="auto">
          <a:xfrm>
            <a:off x="6876256" y="188640"/>
            <a:ext cx="1800225" cy="1185862"/>
          </a:xfrm>
          <a:prstGeom prst="rect">
            <a:avLst/>
          </a:prstGeom>
          <a:noFill/>
          <a:ln w="9525">
            <a:noFill/>
            <a:miter lim="800000"/>
            <a:headEnd/>
            <a:tailEnd/>
          </a:ln>
        </p:spPr>
      </p:pic>
      <p:pic>
        <p:nvPicPr>
          <p:cNvPr id="34822" name="Picture 6" descr="goreme turkey"/>
          <p:cNvPicPr>
            <a:picLocks noChangeAspect="1" noChangeArrowheads="1"/>
          </p:cNvPicPr>
          <p:nvPr/>
        </p:nvPicPr>
        <p:blipFill>
          <a:blip r:embed="rId5" cstate="print"/>
          <a:srcRect/>
          <a:stretch>
            <a:fillRect/>
          </a:stretch>
        </p:blipFill>
        <p:spPr bwMode="auto">
          <a:xfrm>
            <a:off x="6588125" y="3357563"/>
            <a:ext cx="1871663" cy="1406525"/>
          </a:xfrm>
          <a:prstGeom prst="rect">
            <a:avLst/>
          </a:prstGeom>
          <a:noFill/>
          <a:ln w="9525">
            <a:noFill/>
            <a:miter lim="800000"/>
            <a:headEnd/>
            <a:tailEnd/>
          </a:ln>
        </p:spPr>
      </p:pic>
      <p:pic>
        <p:nvPicPr>
          <p:cNvPr id="34823" name="Picture 7" descr="ferto-hansag hungary"/>
          <p:cNvPicPr>
            <a:picLocks noChangeAspect="1" noChangeArrowheads="1"/>
          </p:cNvPicPr>
          <p:nvPr/>
        </p:nvPicPr>
        <p:blipFill>
          <a:blip r:embed="rId6" cstate="print"/>
          <a:srcRect/>
          <a:stretch>
            <a:fillRect/>
          </a:stretch>
        </p:blipFill>
        <p:spPr bwMode="auto">
          <a:xfrm>
            <a:off x="6588125" y="1700213"/>
            <a:ext cx="1944688" cy="1265237"/>
          </a:xfrm>
          <a:prstGeom prst="rect">
            <a:avLst/>
          </a:prstGeom>
          <a:noFill/>
          <a:ln w="9525">
            <a:noFill/>
            <a:miter lim="800000"/>
            <a:headEnd/>
            <a:tailEnd/>
          </a:ln>
        </p:spPr>
      </p:pic>
      <p:pic>
        <p:nvPicPr>
          <p:cNvPr id="34824" name="Picture 8" descr="cevennes france"/>
          <p:cNvPicPr>
            <a:picLocks noChangeAspect="1" noChangeArrowheads="1"/>
          </p:cNvPicPr>
          <p:nvPr/>
        </p:nvPicPr>
        <p:blipFill>
          <a:blip r:embed="rId7" cstate="print"/>
          <a:srcRect/>
          <a:stretch>
            <a:fillRect/>
          </a:stretch>
        </p:blipFill>
        <p:spPr bwMode="auto">
          <a:xfrm>
            <a:off x="539750" y="3357563"/>
            <a:ext cx="1790700" cy="1343025"/>
          </a:xfrm>
          <a:prstGeom prst="rect">
            <a:avLst/>
          </a:prstGeom>
          <a:noFill/>
          <a:ln w="9525">
            <a:noFill/>
            <a:miter lim="800000"/>
            <a:headEnd/>
            <a:tailEnd/>
          </a:ln>
        </p:spPr>
      </p:pic>
      <p:pic>
        <p:nvPicPr>
          <p:cNvPr id="34825" name="Picture 9" descr="kemeri latvia"/>
          <p:cNvPicPr>
            <a:picLocks noChangeAspect="1" noChangeArrowheads="1"/>
          </p:cNvPicPr>
          <p:nvPr/>
        </p:nvPicPr>
        <p:blipFill>
          <a:blip r:embed="rId8" cstate="print"/>
          <a:srcRect/>
          <a:stretch>
            <a:fillRect/>
          </a:stretch>
        </p:blipFill>
        <p:spPr bwMode="auto">
          <a:xfrm>
            <a:off x="611188" y="1844675"/>
            <a:ext cx="1511300" cy="1011238"/>
          </a:xfrm>
          <a:prstGeom prst="rect">
            <a:avLst/>
          </a:prstGeom>
          <a:noFill/>
          <a:ln w="9525">
            <a:noFill/>
            <a:miter lim="800000"/>
            <a:headEnd/>
            <a:tailEnd/>
          </a:ln>
        </p:spPr>
      </p:pic>
      <p:pic>
        <p:nvPicPr>
          <p:cNvPr id="34826" name="Picture 10" descr="laalbufera"/>
          <p:cNvPicPr>
            <a:picLocks noChangeAspect="1" noChangeArrowheads="1"/>
          </p:cNvPicPr>
          <p:nvPr/>
        </p:nvPicPr>
        <p:blipFill>
          <a:blip r:embed="rId9" cstate="print"/>
          <a:srcRect/>
          <a:stretch>
            <a:fillRect/>
          </a:stretch>
        </p:blipFill>
        <p:spPr bwMode="auto">
          <a:xfrm>
            <a:off x="900113" y="5157788"/>
            <a:ext cx="1736725" cy="1304925"/>
          </a:xfrm>
          <a:prstGeom prst="rect">
            <a:avLst/>
          </a:prstGeom>
          <a:noFill/>
          <a:ln w="9525">
            <a:noFill/>
            <a:miter lim="800000"/>
            <a:headEnd/>
            <a:tailEnd/>
          </a:ln>
        </p:spPr>
      </p:pic>
      <p:pic>
        <p:nvPicPr>
          <p:cNvPr id="34827" name="Picture 11" descr="piatra craiului romania"/>
          <p:cNvPicPr>
            <a:picLocks noChangeAspect="1" noChangeArrowheads="1"/>
          </p:cNvPicPr>
          <p:nvPr/>
        </p:nvPicPr>
        <p:blipFill>
          <a:blip r:embed="rId10" cstate="print"/>
          <a:srcRect/>
          <a:stretch>
            <a:fillRect/>
          </a:stretch>
        </p:blipFill>
        <p:spPr bwMode="auto">
          <a:xfrm>
            <a:off x="5868144" y="5085184"/>
            <a:ext cx="1141413" cy="1512887"/>
          </a:xfrm>
          <a:prstGeom prst="rect">
            <a:avLst/>
          </a:prstGeom>
          <a:noFill/>
          <a:ln w="9525">
            <a:noFill/>
            <a:miter lim="800000"/>
            <a:headEnd/>
            <a:tailEnd/>
          </a:ln>
        </p:spPr>
      </p:pic>
      <p:pic>
        <p:nvPicPr>
          <p:cNvPr id="34828" name="Picture 12" descr="triglav"/>
          <p:cNvPicPr>
            <a:picLocks noChangeAspect="1" noChangeArrowheads="1"/>
          </p:cNvPicPr>
          <p:nvPr/>
        </p:nvPicPr>
        <p:blipFill>
          <a:blip r:embed="rId11" cstate="print"/>
          <a:srcRect/>
          <a:stretch>
            <a:fillRect/>
          </a:stretch>
        </p:blipFill>
        <p:spPr bwMode="auto">
          <a:xfrm>
            <a:off x="3275856" y="5013176"/>
            <a:ext cx="1814513" cy="1200150"/>
          </a:xfrm>
          <a:prstGeom prst="rect">
            <a:avLst/>
          </a:prstGeom>
          <a:noFill/>
          <a:ln w="9525">
            <a:noFill/>
            <a:miter lim="800000"/>
            <a:headEnd/>
            <a:tailEnd/>
          </a:ln>
        </p:spPr>
      </p:pic>
      <p:pic>
        <p:nvPicPr>
          <p:cNvPr id="34829" name="Picture 13" descr="skaftafell"/>
          <p:cNvPicPr>
            <a:picLocks noChangeAspect="1" noChangeArrowheads="1"/>
          </p:cNvPicPr>
          <p:nvPr/>
        </p:nvPicPr>
        <p:blipFill>
          <a:blip r:embed="rId12" cstate="print"/>
          <a:srcRect/>
          <a:stretch>
            <a:fillRect/>
          </a:stretch>
        </p:blipFill>
        <p:spPr bwMode="auto">
          <a:xfrm>
            <a:off x="3995936" y="188640"/>
            <a:ext cx="1325563" cy="1304925"/>
          </a:xfrm>
          <a:prstGeom prst="rect">
            <a:avLst/>
          </a:prstGeom>
          <a:noFill/>
          <a:ln w="9525">
            <a:noFill/>
            <a:miter lim="800000"/>
            <a:headEnd/>
            <a:tailEnd/>
          </a:ln>
        </p:spPr>
      </p:pic>
      <p:sp>
        <p:nvSpPr>
          <p:cNvPr id="34831" name="Text Box 15"/>
          <p:cNvSpPr txBox="1">
            <a:spLocks noChangeArrowheads="1"/>
          </p:cNvSpPr>
          <p:nvPr/>
        </p:nvSpPr>
        <p:spPr bwMode="auto">
          <a:xfrm>
            <a:off x="2771775" y="1395413"/>
            <a:ext cx="1535113" cy="304800"/>
          </a:xfrm>
          <a:prstGeom prst="rect">
            <a:avLst/>
          </a:prstGeom>
          <a:noFill/>
          <a:ln w="9525">
            <a:noFill/>
            <a:miter lim="800000"/>
            <a:headEnd/>
            <a:tailEnd/>
          </a:ln>
        </p:spPr>
        <p:txBody>
          <a:bodyPr wrap="none">
            <a:spAutoFit/>
          </a:bodyPr>
          <a:lstStyle/>
          <a:p>
            <a:r>
              <a:rPr lang="en-GB" sz="1400" dirty="0" err="1"/>
              <a:t>Skaftafell</a:t>
            </a:r>
            <a:r>
              <a:rPr lang="en-GB" sz="1400"/>
              <a:t> Iceland</a:t>
            </a:r>
            <a:endParaRPr lang="en-US" sz="1400"/>
          </a:p>
        </p:txBody>
      </p:sp>
      <p:sp>
        <p:nvSpPr>
          <p:cNvPr id="34832" name="Text Box 16"/>
          <p:cNvSpPr txBox="1">
            <a:spLocks noChangeArrowheads="1"/>
          </p:cNvSpPr>
          <p:nvPr/>
        </p:nvSpPr>
        <p:spPr bwMode="auto">
          <a:xfrm>
            <a:off x="6660232" y="1340768"/>
            <a:ext cx="2036762" cy="304800"/>
          </a:xfrm>
          <a:prstGeom prst="rect">
            <a:avLst/>
          </a:prstGeom>
          <a:noFill/>
          <a:ln w="9525">
            <a:noFill/>
            <a:miter lim="800000"/>
            <a:headEnd/>
            <a:tailEnd/>
          </a:ln>
        </p:spPr>
        <p:txBody>
          <a:bodyPr wrap="none">
            <a:spAutoFit/>
          </a:bodyPr>
          <a:lstStyle/>
          <a:p>
            <a:r>
              <a:rPr lang="en-GB" sz="1400" dirty="0" err="1"/>
              <a:t>Jostedalsbreen</a:t>
            </a:r>
            <a:r>
              <a:rPr lang="en-GB" sz="1400" dirty="0"/>
              <a:t> Norway</a:t>
            </a:r>
            <a:endParaRPr lang="en-US" sz="1400" dirty="0"/>
          </a:p>
        </p:txBody>
      </p:sp>
      <p:sp>
        <p:nvSpPr>
          <p:cNvPr id="34833" name="Text Box 17"/>
          <p:cNvSpPr txBox="1">
            <a:spLocks noChangeArrowheads="1"/>
          </p:cNvSpPr>
          <p:nvPr/>
        </p:nvSpPr>
        <p:spPr bwMode="auto">
          <a:xfrm>
            <a:off x="6659563" y="2997200"/>
            <a:ext cx="1946275" cy="304800"/>
          </a:xfrm>
          <a:prstGeom prst="rect">
            <a:avLst/>
          </a:prstGeom>
          <a:noFill/>
          <a:ln w="9525">
            <a:noFill/>
            <a:miter lim="800000"/>
            <a:headEnd/>
            <a:tailEnd/>
          </a:ln>
        </p:spPr>
        <p:txBody>
          <a:bodyPr wrap="none">
            <a:spAutoFit/>
          </a:bodyPr>
          <a:lstStyle/>
          <a:p>
            <a:r>
              <a:rPr lang="en-GB" sz="1400"/>
              <a:t>Ferto hansag Hungary</a:t>
            </a:r>
            <a:endParaRPr lang="en-US" sz="1400"/>
          </a:p>
        </p:txBody>
      </p:sp>
      <p:sp>
        <p:nvSpPr>
          <p:cNvPr id="34834" name="Text Box 18"/>
          <p:cNvSpPr txBox="1">
            <a:spLocks noChangeArrowheads="1"/>
          </p:cNvSpPr>
          <p:nvPr/>
        </p:nvSpPr>
        <p:spPr bwMode="auto">
          <a:xfrm>
            <a:off x="6659563" y="4724400"/>
            <a:ext cx="1414462" cy="304800"/>
          </a:xfrm>
          <a:prstGeom prst="rect">
            <a:avLst/>
          </a:prstGeom>
          <a:noFill/>
          <a:ln w="9525">
            <a:noFill/>
            <a:miter lim="800000"/>
            <a:headEnd/>
            <a:tailEnd/>
          </a:ln>
        </p:spPr>
        <p:txBody>
          <a:bodyPr wrap="none">
            <a:spAutoFit/>
          </a:bodyPr>
          <a:lstStyle/>
          <a:p>
            <a:r>
              <a:rPr lang="en-GB" sz="1400"/>
              <a:t>Goreme Turkey</a:t>
            </a:r>
            <a:endParaRPr lang="en-US" sz="1400"/>
          </a:p>
        </p:txBody>
      </p:sp>
      <p:sp>
        <p:nvSpPr>
          <p:cNvPr id="34835" name="Text Box 19"/>
          <p:cNvSpPr txBox="1">
            <a:spLocks noChangeArrowheads="1"/>
          </p:cNvSpPr>
          <p:nvPr/>
        </p:nvSpPr>
        <p:spPr bwMode="auto">
          <a:xfrm>
            <a:off x="5652120" y="6553200"/>
            <a:ext cx="2038350" cy="304800"/>
          </a:xfrm>
          <a:prstGeom prst="rect">
            <a:avLst/>
          </a:prstGeom>
          <a:noFill/>
          <a:ln w="9525">
            <a:noFill/>
            <a:miter lim="800000"/>
            <a:headEnd/>
            <a:tailEnd/>
          </a:ln>
        </p:spPr>
        <p:txBody>
          <a:bodyPr wrap="none">
            <a:spAutoFit/>
          </a:bodyPr>
          <a:lstStyle/>
          <a:p>
            <a:r>
              <a:rPr lang="en-GB" sz="1400" dirty="0"/>
              <a:t>Piatra </a:t>
            </a:r>
            <a:r>
              <a:rPr lang="en-GB" sz="1400" dirty="0" err="1"/>
              <a:t>Ciaiului</a:t>
            </a:r>
            <a:r>
              <a:rPr lang="en-GB" sz="1400" dirty="0"/>
              <a:t> Romania</a:t>
            </a:r>
            <a:endParaRPr lang="en-US" sz="1400" dirty="0"/>
          </a:p>
        </p:txBody>
      </p:sp>
      <p:sp>
        <p:nvSpPr>
          <p:cNvPr id="34836" name="Text Box 20"/>
          <p:cNvSpPr txBox="1">
            <a:spLocks noChangeArrowheads="1"/>
          </p:cNvSpPr>
          <p:nvPr/>
        </p:nvSpPr>
        <p:spPr bwMode="auto">
          <a:xfrm>
            <a:off x="3419872" y="6309320"/>
            <a:ext cx="1446212" cy="304800"/>
          </a:xfrm>
          <a:prstGeom prst="rect">
            <a:avLst/>
          </a:prstGeom>
          <a:noFill/>
          <a:ln w="9525">
            <a:noFill/>
            <a:miter lim="800000"/>
            <a:headEnd/>
            <a:tailEnd/>
          </a:ln>
        </p:spPr>
        <p:txBody>
          <a:bodyPr wrap="none">
            <a:spAutoFit/>
          </a:bodyPr>
          <a:lstStyle/>
          <a:p>
            <a:r>
              <a:rPr lang="en-GB" sz="1400" dirty="0" err="1"/>
              <a:t>Triglav</a:t>
            </a:r>
            <a:r>
              <a:rPr lang="en-GB" sz="1400" dirty="0"/>
              <a:t> Slovenia</a:t>
            </a:r>
            <a:endParaRPr lang="en-US" sz="1400" dirty="0"/>
          </a:p>
        </p:txBody>
      </p:sp>
      <p:sp>
        <p:nvSpPr>
          <p:cNvPr id="34837" name="Text Box 21"/>
          <p:cNvSpPr txBox="1">
            <a:spLocks noChangeArrowheads="1"/>
          </p:cNvSpPr>
          <p:nvPr/>
        </p:nvSpPr>
        <p:spPr bwMode="auto">
          <a:xfrm>
            <a:off x="1311275" y="6437313"/>
            <a:ext cx="1593850" cy="304800"/>
          </a:xfrm>
          <a:prstGeom prst="rect">
            <a:avLst/>
          </a:prstGeom>
          <a:noFill/>
          <a:ln w="9525">
            <a:noFill/>
            <a:miter lim="800000"/>
            <a:headEnd/>
            <a:tailEnd/>
          </a:ln>
        </p:spPr>
        <p:txBody>
          <a:bodyPr wrap="none">
            <a:spAutoFit/>
          </a:bodyPr>
          <a:lstStyle/>
          <a:p>
            <a:r>
              <a:rPr lang="en-GB" sz="1400"/>
              <a:t>La Albufera Spain</a:t>
            </a:r>
            <a:endParaRPr lang="en-US" sz="1400"/>
          </a:p>
        </p:txBody>
      </p:sp>
      <p:sp>
        <p:nvSpPr>
          <p:cNvPr id="34838" name="Text Box 22"/>
          <p:cNvSpPr txBox="1">
            <a:spLocks noChangeArrowheads="1"/>
          </p:cNvSpPr>
          <p:nvPr/>
        </p:nvSpPr>
        <p:spPr bwMode="auto">
          <a:xfrm>
            <a:off x="755650" y="4637088"/>
            <a:ext cx="1631950" cy="304800"/>
          </a:xfrm>
          <a:prstGeom prst="rect">
            <a:avLst/>
          </a:prstGeom>
          <a:noFill/>
          <a:ln w="9525">
            <a:noFill/>
            <a:miter lim="800000"/>
            <a:headEnd/>
            <a:tailEnd/>
          </a:ln>
        </p:spPr>
        <p:txBody>
          <a:bodyPr wrap="none">
            <a:spAutoFit/>
          </a:bodyPr>
          <a:lstStyle/>
          <a:p>
            <a:r>
              <a:rPr lang="en-GB" sz="1400"/>
              <a:t>Cevennes, France</a:t>
            </a:r>
            <a:endParaRPr lang="en-US" sz="1400"/>
          </a:p>
        </p:txBody>
      </p:sp>
      <p:sp>
        <p:nvSpPr>
          <p:cNvPr id="34839" name="Text Box 23"/>
          <p:cNvSpPr txBox="1">
            <a:spLocks noChangeArrowheads="1"/>
          </p:cNvSpPr>
          <p:nvPr/>
        </p:nvSpPr>
        <p:spPr bwMode="auto">
          <a:xfrm>
            <a:off x="611188" y="2825750"/>
            <a:ext cx="1366837" cy="304800"/>
          </a:xfrm>
          <a:prstGeom prst="rect">
            <a:avLst/>
          </a:prstGeom>
          <a:noFill/>
          <a:ln w="9525">
            <a:noFill/>
            <a:miter lim="800000"/>
            <a:headEnd/>
            <a:tailEnd/>
          </a:ln>
        </p:spPr>
        <p:txBody>
          <a:bodyPr wrap="none">
            <a:spAutoFit/>
          </a:bodyPr>
          <a:lstStyle/>
          <a:p>
            <a:r>
              <a:rPr lang="en-GB" sz="1400"/>
              <a:t>Kemeri , Latvia</a:t>
            </a:r>
            <a:endParaRPr lang="en-US" sz="1400"/>
          </a:p>
        </p:txBody>
      </p:sp>
      <p:sp>
        <p:nvSpPr>
          <p:cNvPr id="34840" name="Text Box 24"/>
          <p:cNvSpPr txBox="1">
            <a:spLocks noChangeArrowheads="1"/>
          </p:cNvSpPr>
          <p:nvPr/>
        </p:nvSpPr>
        <p:spPr bwMode="auto">
          <a:xfrm>
            <a:off x="450850" y="1392238"/>
            <a:ext cx="1654175" cy="304800"/>
          </a:xfrm>
          <a:prstGeom prst="rect">
            <a:avLst/>
          </a:prstGeom>
          <a:noFill/>
          <a:ln w="9525">
            <a:noFill/>
            <a:miter lim="800000"/>
            <a:headEnd/>
            <a:tailEnd/>
          </a:ln>
        </p:spPr>
        <p:txBody>
          <a:bodyPr wrap="none">
            <a:spAutoFit/>
          </a:bodyPr>
          <a:lstStyle/>
          <a:p>
            <a:r>
              <a:rPr lang="en-GB" sz="1400"/>
              <a:t>Snowdonia  Wales</a:t>
            </a:r>
            <a:endParaRPr lang="en-US" sz="1400"/>
          </a:p>
        </p:txBody>
      </p:sp>
      <p:sp>
        <p:nvSpPr>
          <p:cNvPr id="34841" name="Text Box 25"/>
          <p:cNvSpPr txBox="1">
            <a:spLocks noChangeArrowheads="1"/>
          </p:cNvSpPr>
          <p:nvPr/>
        </p:nvSpPr>
        <p:spPr bwMode="auto">
          <a:xfrm>
            <a:off x="2700338" y="1844675"/>
            <a:ext cx="3529012" cy="3055938"/>
          </a:xfrm>
          <a:prstGeom prst="rect">
            <a:avLst/>
          </a:prstGeom>
          <a:solidFill>
            <a:schemeClr val="folHlink"/>
          </a:solidFill>
          <a:ln w="9525">
            <a:noFill/>
            <a:miter lim="800000"/>
            <a:headEnd/>
            <a:tailEnd/>
          </a:ln>
        </p:spPr>
        <p:txBody>
          <a:bodyPr>
            <a:spAutoFit/>
          </a:bodyPr>
          <a:lstStyle/>
          <a:p>
            <a:r>
              <a:rPr lang="en-GB" sz="1600" dirty="0"/>
              <a:t>Variety of landscapes, embedded in cultural identity. Often sculpted by nature and shaped by people.</a:t>
            </a:r>
          </a:p>
          <a:p>
            <a:r>
              <a:rPr lang="en-GB" sz="1600" dirty="0"/>
              <a:t>Influenced course of history, inspired artists and thinkers and enriched lives. They are our natural life support system.</a:t>
            </a:r>
          </a:p>
          <a:p>
            <a:endParaRPr lang="en-GB" sz="1600" dirty="0"/>
          </a:p>
          <a:p>
            <a:r>
              <a:rPr lang="en-GB" sz="1600" dirty="0"/>
              <a:t>These protected areas represent the land that is our inheritance , - we hold it in trust for those who come after us</a:t>
            </a:r>
            <a:r>
              <a:rPr lang="en-GB" dirty="0"/>
              <a:t>.</a:t>
            </a:r>
            <a:endParaRPr lang="en-US" dirty="0"/>
          </a:p>
        </p:txBody>
      </p:sp>
      <p:pic>
        <p:nvPicPr>
          <p:cNvPr id="11293" name="Picture 29" descr="images_of_snowdonia"/>
          <p:cNvPicPr>
            <a:picLocks noChangeAspect="1" noChangeArrowheads="1"/>
          </p:cNvPicPr>
          <p:nvPr/>
        </p:nvPicPr>
        <p:blipFill>
          <a:blip r:embed="rId13" cstate="print"/>
          <a:srcRect/>
          <a:stretch>
            <a:fillRect/>
          </a:stretch>
        </p:blipFill>
        <p:spPr bwMode="auto">
          <a:xfrm>
            <a:off x="395288" y="115888"/>
            <a:ext cx="1727200" cy="1292225"/>
          </a:xfrm>
          <a:prstGeom prst="rect">
            <a:avLst/>
          </a:prstGeom>
          <a:noFill/>
        </p:spPr>
      </p:pic>
      <p:pic>
        <p:nvPicPr>
          <p:cNvPr id="25" name="Picture 2"/>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34829"/>
                                        </p:tgtEl>
                                        <p:attrNameLst>
                                          <p:attrName>style.visibility</p:attrName>
                                        </p:attrNameLst>
                                      </p:cBhvr>
                                      <p:to>
                                        <p:strVal val="visible"/>
                                      </p:to>
                                    </p:set>
                                    <p:anim calcmode="lin" valueType="num">
                                      <p:cBhvr additive="base">
                                        <p:cTn id="10" dur="500" fill="hold"/>
                                        <p:tgtEl>
                                          <p:spTgt spid="34829"/>
                                        </p:tgtEl>
                                        <p:attrNameLst>
                                          <p:attrName>ppt_x</p:attrName>
                                        </p:attrNameLst>
                                      </p:cBhvr>
                                      <p:tavLst>
                                        <p:tav tm="0">
                                          <p:val>
                                            <p:strVal val="#ppt_x"/>
                                          </p:val>
                                        </p:tav>
                                        <p:tav tm="100000">
                                          <p:val>
                                            <p:strVal val="#ppt_x"/>
                                          </p:val>
                                        </p:tav>
                                      </p:tavLst>
                                    </p:anim>
                                    <p:anim calcmode="lin" valueType="num">
                                      <p:cBhvr additive="base">
                                        <p:cTn id="11" dur="500" fill="hold"/>
                                        <p:tgtEl>
                                          <p:spTgt spid="34829"/>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31"/>
                                        </p:tgtEl>
                                        <p:attrNameLst>
                                          <p:attrName>style.visibility</p:attrName>
                                        </p:attrNameLst>
                                      </p:cBhvr>
                                      <p:to>
                                        <p:strVal val="visible"/>
                                      </p:to>
                                    </p:set>
                                  </p:childTnLst>
                                </p:cTn>
                              </p:par>
                            </p:childTnLst>
                          </p:cTn>
                        </p:par>
                        <p:par>
                          <p:cTn id="15" fill="hold">
                            <p:stCondLst>
                              <p:cond delay="500"/>
                            </p:stCondLst>
                            <p:childTnLst>
                              <p:par>
                                <p:cTn id="16" presetID="2" presetClass="entr" presetSubtype="1" fill="hold" nodeType="afterEffect">
                                  <p:stCondLst>
                                    <p:cond delay="0"/>
                                  </p:stCondLst>
                                  <p:childTnLst>
                                    <p:set>
                                      <p:cBhvr>
                                        <p:cTn id="17" dur="1" fill="hold">
                                          <p:stCondLst>
                                            <p:cond delay="0"/>
                                          </p:stCondLst>
                                        </p:cTn>
                                        <p:tgtEl>
                                          <p:spTgt spid="34821"/>
                                        </p:tgtEl>
                                        <p:attrNameLst>
                                          <p:attrName>style.visibility</p:attrName>
                                        </p:attrNameLst>
                                      </p:cBhvr>
                                      <p:to>
                                        <p:strVal val="visible"/>
                                      </p:to>
                                    </p:set>
                                    <p:anim calcmode="lin" valueType="num">
                                      <p:cBhvr additive="base">
                                        <p:cTn id="18" dur="500" fill="hold"/>
                                        <p:tgtEl>
                                          <p:spTgt spid="34821"/>
                                        </p:tgtEl>
                                        <p:attrNameLst>
                                          <p:attrName>ppt_x</p:attrName>
                                        </p:attrNameLst>
                                      </p:cBhvr>
                                      <p:tavLst>
                                        <p:tav tm="0">
                                          <p:val>
                                            <p:strVal val="#ppt_x"/>
                                          </p:val>
                                        </p:tav>
                                        <p:tav tm="100000">
                                          <p:val>
                                            <p:strVal val="#ppt_x"/>
                                          </p:val>
                                        </p:tav>
                                      </p:tavLst>
                                    </p:anim>
                                    <p:anim calcmode="lin" valueType="num">
                                      <p:cBhvr additive="base">
                                        <p:cTn id="19" dur="500" fill="hold"/>
                                        <p:tgtEl>
                                          <p:spTgt spid="34821"/>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 presetClass="entr" presetSubtype="0" fill="hold" grpId="0" nodeType="afterEffect">
                                  <p:stCondLst>
                                    <p:cond delay="0"/>
                                  </p:stCondLst>
                                  <p:childTnLst>
                                    <p:set>
                                      <p:cBhvr>
                                        <p:cTn id="22" dur="1" fill="hold">
                                          <p:stCondLst>
                                            <p:cond delay="0"/>
                                          </p:stCondLst>
                                        </p:cTn>
                                        <p:tgtEl>
                                          <p:spTgt spid="34832"/>
                                        </p:tgtEl>
                                        <p:attrNameLst>
                                          <p:attrName>style.visibility</p:attrName>
                                        </p:attrNameLst>
                                      </p:cBhvr>
                                      <p:to>
                                        <p:strVal val="visible"/>
                                      </p:to>
                                    </p:set>
                                  </p:childTnLst>
                                </p:cTn>
                              </p:par>
                            </p:childTnLst>
                          </p:cTn>
                        </p:par>
                        <p:par>
                          <p:cTn id="23" fill="hold">
                            <p:stCondLst>
                              <p:cond delay="1000"/>
                            </p:stCondLst>
                            <p:childTnLst>
                              <p:par>
                                <p:cTn id="24" presetID="2" presetClass="entr" presetSubtype="2" fill="hold" nodeType="afterEffect">
                                  <p:stCondLst>
                                    <p:cond delay="0"/>
                                  </p:stCondLst>
                                  <p:childTnLst>
                                    <p:set>
                                      <p:cBhvr>
                                        <p:cTn id="25" dur="1" fill="hold">
                                          <p:stCondLst>
                                            <p:cond delay="0"/>
                                          </p:stCondLst>
                                        </p:cTn>
                                        <p:tgtEl>
                                          <p:spTgt spid="34823"/>
                                        </p:tgtEl>
                                        <p:attrNameLst>
                                          <p:attrName>style.visibility</p:attrName>
                                        </p:attrNameLst>
                                      </p:cBhvr>
                                      <p:to>
                                        <p:strVal val="visible"/>
                                      </p:to>
                                    </p:set>
                                    <p:anim calcmode="lin" valueType="num">
                                      <p:cBhvr additive="base">
                                        <p:cTn id="26" dur="500" fill="hold"/>
                                        <p:tgtEl>
                                          <p:spTgt spid="34823"/>
                                        </p:tgtEl>
                                        <p:attrNameLst>
                                          <p:attrName>ppt_x</p:attrName>
                                        </p:attrNameLst>
                                      </p:cBhvr>
                                      <p:tavLst>
                                        <p:tav tm="0">
                                          <p:val>
                                            <p:strVal val="1+#ppt_w/2"/>
                                          </p:val>
                                        </p:tav>
                                        <p:tav tm="100000">
                                          <p:val>
                                            <p:strVal val="#ppt_x"/>
                                          </p:val>
                                        </p:tav>
                                      </p:tavLst>
                                    </p:anim>
                                    <p:anim calcmode="lin" valueType="num">
                                      <p:cBhvr additive="base">
                                        <p:cTn id="27" dur="500" fill="hold"/>
                                        <p:tgtEl>
                                          <p:spTgt spid="34823"/>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34833"/>
                                        </p:tgtEl>
                                        <p:attrNameLst>
                                          <p:attrName>style.visibility</p:attrName>
                                        </p:attrNameLst>
                                      </p:cBhvr>
                                      <p:to>
                                        <p:strVal val="visible"/>
                                      </p:to>
                                    </p:set>
                                  </p:childTnLst>
                                </p:cTn>
                              </p:par>
                            </p:childTnLst>
                          </p:cTn>
                        </p:par>
                        <p:par>
                          <p:cTn id="31" fill="hold">
                            <p:stCondLst>
                              <p:cond delay="1500"/>
                            </p:stCondLst>
                            <p:childTnLst>
                              <p:par>
                                <p:cTn id="32" presetID="2" presetClass="entr" presetSubtype="2" fill="hold" nodeType="afterEffect">
                                  <p:stCondLst>
                                    <p:cond delay="0"/>
                                  </p:stCondLst>
                                  <p:childTnLst>
                                    <p:set>
                                      <p:cBhvr>
                                        <p:cTn id="33" dur="1" fill="hold">
                                          <p:stCondLst>
                                            <p:cond delay="0"/>
                                          </p:stCondLst>
                                        </p:cTn>
                                        <p:tgtEl>
                                          <p:spTgt spid="34822"/>
                                        </p:tgtEl>
                                        <p:attrNameLst>
                                          <p:attrName>style.visibility</p:attrName>
                                        </p:attrNameLst>
                                      </p:cBhvr>
                                      <p:to>
                                        <p:strVal val="visible"/>
                                      </p:to>
                                    </p:set>
                                    <p:anim calcmode="lin" valueType="num">
                                      <p:cBhvr additive="base">
                                        <p:cTn id="34" dur="500" fill="hold"/>
                                        <p:tgtEl>
                                          <p:spTgt spid="34822"/>
                                        </p:tgtEl>
                                        <p:attrNameLst>
                                          <p:attrName>ppt_x</p:attrName>
                                        </p:attrNameLst>
                                      </p:cBhvr>
                                      <p:tavLst>
                                        <p:tav tm="0">
                                          <p:val>
                                            <p:strVal val="1+#ppt_w/2"/>
                                          </p:val>
                                        </p:tav>
                                        <p:tav tm="100000">
                                          <p:val>
                                            <p:strVal val="#ppt_x"/>
                                          </p:val>
                                        </p:tav>
                                      </p:tavLst>
                                    </p:anim>
                                    <p:anim calcmode="lin" valueType="num">
                                      <p:cBhvr additive="base">
                                        <p:cTn id="35" dur="500" fill="hold"/>
                                        <p:tgtEl>
                                          <p:spTgt spid="34822"/>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1" presetClass="entr" presetSubtype="0" fill="hold" grpId="0" nodeType="afterEffect">
                                  <p:stCondLst>
                                    <p:cond delay="0"/>
                                  </p:stCondLst>
                                  <p:childTnLst>
                                    <p:set>
                                      <p:cBhvr>
                                        <p:cTn id="38" dur="1" fill="hold">
                                          <p:stCondLst>
                                            <p:cond delay="0"/>
                                          </p:stCondLst>
                                        </p:cTn>
                                        <p:tgtEl>
                                          <p:spTgt spid="34834"/>
                                        </p:tgtEl>
                                        <p:attrNameLst>
                                          <p:attrName>style.visibility</p:attrName>
                                        </p:attrNameLst>
                                      </p:cBhvr>
                                      <p:to>
                                        <p:strVal val="visible"/>
                                      </p:to>
                                    </p:set>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34827"/>
                                        </p:tgtEl>
                                        <p:attrNameLst>
                                          <p:attrName>style.visibility</p:attrName>
                                        </p:attrNameLst>
                                      </p:cBhvr>
                                      <p:to>
                                        <p:strVal val="visible"/>
                                      </p:to>
                                    </p:set>
                                    <p:anim calcmode="lin" valueType="num">
                                      <p:cBhvr additive="base">
                                        <p:cTn id="42" dur="500" fill="hold"/>
                                        <p:tgtEl>
                                          <p:spTgt spid="34827"/>
                                        </p:tgtEl>
                                        <p:attrNameLst>
                                          <p:attrName>ppt_x</p:attrName>
                                        </p:attrNameLst>
                                      </p:cBhvr>
                                      <p:tavLst>
                                        <p:tav tm="0">
                                          <p:val>
                                            <p:strVal val="#ppt_x"/>
                                          </p:val>
                                        </p:tav>
                                        <p:tav tm="100000">
                                          <p:val>
                                            <p:strVal val="#ppt_x"/>
                                          </p:val>
                                        </p:tav>
                                      </p:tavLst>
                                    </p:anim>
                                    <p:anim calcmode="lin" valueType="num">
                                      <p:cBhvr additive="base">
                                        <p:cTn id="43" dur="500" fill="hold"/>
                                        <p:tgtEl>
                                          <p:spTgt spid="34827"/>
                                        </p:tgtEl>
                                        <p:attrNameLst>
                                          <p:attrName>ppt_y</p:attrName>
                                        </p:attrNameLst>
                                      </p:cBhvr>
                                      <p:tavLst>
                                        <p:tav tm="0">
                                          <p:val>
                                            <p:strVal val="1+#ppt_h/2"/>
                                          </p:val>
                                        </p:tav>
                                        <p:tav tm="100000">
                                          <p:val>
                                            <p:strVal val="#ppt_y"/>
                                          </p:val>
                                        </p:tav>
                                      </p:tavLst>
                                    </p:anim>
                                  </p:childTnLst>
                                </p:cTn>
                              </p:par>
                            </p:childTnLst>
                          </p:cTn>
                        </p:par>
                        <p:par>
                          <p:cTn id="44" fill="hold">
                            <p:stCondLst>
                              <p:cond delay="2500"/>
                            </p:stCondLst>
                            <p:childTnLst>
                              <p:par>
                                <p:cTn id="45" presetID="1" presetClass="entr" presetSubtype="0" fill="hold" grpId="0" nodeType="afterEffect">
                                  <p:stCondLst>
                                    <p:cond delay="0"/>
                                  </p:stCondLst>
                                  <p:childTnLst>
                                    <p:set>
                                      <p:cBhvr>
                                        <p:cTn id="46" dur="1" fill="hold">
                                          <p:stCondLst>
                                            <p:cond delay="0"/>
                                          </p:stCondLst>
                                        </p:cTn>
                                        <p:tgtEl>
                                          <p:spTgt spid="34835"/>
                                        </p:tgtEl>
                                        <p:attrNameLst>
                                          <p:attrName>style.visibility</p:attrName>
                                        </p:attrNameLst>
                                      </p:cBhvr>
                                      <p:to>
                                        <p:strVal val="visible"/>
                                      </p:to>
                                    </p:set>
                                  </p:childTnLst>
                                </p:cTn>
                              </p:par>
                            </p:childTnLst>
                          </p:cTn>
                        </p:par>
                        <p:par>
                          <p:cTn id="47" fill="hold">
                            <p:stCondLst>
                              <p:cond delay="2500"/>
                            </p:stCondLst>
                            <p:childTnLst>
                              <p:par>
                                <p:cTn id="48" presetID="2" presetClass="entr" presetSubtype="4" fill="hold" nodeType="afterEffect">
                                  <p:stCondLst>
                                    <p:cond delay="0"/>
                                  </p:stCondLst>
                                  <p:childTnLst>
                                    <p:set>
                                      <p:cBhvr>
                                        <p:cTn id="49" dur="1" fill="hold">
                                          <p:stCondLst>
                                            <p:cond delay="0"/>
                                          </p:stCondLst>
                                        </p:cTn>
                                        <p:tgtEl>
                                          <p:spTgt spid="34828"/>
                                        </p:tgtEl>
                                        <p:attrNameLst>
                                          <p:attrName>style.visibility</p:attrName>
                                        </p:attrNameLst>
                                      </p:cBhvr>
                                      <p:to>
                                        <p:strVal val="visible"/>
                                      </p:to>
                                    </p:set>
                                    <p:anim calcmode="lin" valueType="num">
                                      <p:cBhvr additive="base">
                                        <p:cTn id="50" dur="500" fill="hold"/>
                                        <p:tgtEl>
                                          <p:spTgt spid="34828"/>
                                        </p:tgtEl>
                                        <p:attrNameLst>
                                          <p:attrName>ppt_x</p:attrName>
                                        </p:attrNameLst>
                                      </p:cBhvr>
                                      <p:tavLst>
                                        <p:tav tm="0">
                                          <p:val>
                                            <p:strVal val="#ppt_x"/>
                                          </p:val>
                                        </p:tav>
                                        <p:tav tm="100000">
                                          <p:val>
                                            <p:strVal val="#ppt_x"/>
                                          </p:val>
                                        </p:tav>
                                      </p:tavLst>
                                    </p:anim>
                                    <p:anim calcmode="lin" valueType="num">
                                      <p:cBhvr additive="base">
                                        <p:cTn id="51" dur="500" fill="hold"/>
                                        <p:tgtEl>
                                          <p:spTgt spid="34828"/>
                                        </p:tgtEl>
                                        <p:attrNameLst>
                                          <p:attrName>ppt_y</p:attrName>
                                        </p:attrNameLst>
                                      </p:cBhvr>
                                      <p:tavLst>
                                        <p:tav tm="0">
                                          <p:val>
                                            <p:strVal val="1+#ppt_h/2"/>
                                          </p:val>
                                        </p:tav>
                                        <p:tav tm="100000">
                                          <p:val>
                                            <p:strVal val="#ppt_y"/>
                                          </p:val>
                                        </p:tav>
                                      </p:tavLst>
                                    </p:anim>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34836"/>
                                        </p:tgtEl>
                                        <p:attrNameLst>
                                          <p:attrName>style.visibility</p:attrName>
                                        </p:attrNameLst>
                                      </p:cBhvr>
                                      <p:to>
                                        <p:strVal val="visible"/>
                                      </p:to>
                                    </p:set>
                                  </p:childTnLst>
                                </p:cTn>
                              </p:par>
                            </p:childTnLst>
                          </p:cTn>
                        </p:par>
                        <p:par>
                          <p:cTn id="55" fill="hold">
                            <p:stCondLst>
                              <p:cond delay="3000"/>
                            </p:stCondLst>
                            <p:childTnLst>
                              <p:par>
                                <p:cTn id="56" presetID="2" presetClass="entr" presetSubtype="12" fill="hold" nodeType="afterEffect">
                                  <p:stCondLst>
                                    <p:cond delay="0"/>
                                  </p:stCondLst>
                                  <p:childTnLst>
                                    <p:set>
                                      <p:cBhvr>
                                        <p:cTn id="57" dur="1" fill="hold">
                                          <p:stCondLst>
                                            <p:cond delay="0"/>
                                          </p:stCondLst>
                                        </p:cTn>
                                        <p:tgtEl>
                                          <p:spTgt spid="34826"/>
                                        </p:tgtEl>
                                        <p:attrNameLst>
                                          <p:attrName>style.visibility</p:attrName>
                                        </p:attrNameLst>
                                      </p:cBhvr>
                                      <p:to>
                                        <p:strVal val="visible"/>
                                      </p:to>
                                    </p:set>
                                    <p:anim calcmode="lin" valueType="num">
                                      <p:cBhvr additive="base">
                                        <p:cTn id="58" dur="500" fill="hold"/>
                                        <p:tgtEl>
                                          <p:spTgt spid="34826"/>
                                        </p:tgtEl>
                                        <p:attrNameLst>
                                          <p:attrName>ppt_x</p:attrName>
                                        </p:attrNameLst>
                                      </p:cBhvr>
                                      <p:tavLst>
                                        <p:tav tm="0">
                                          <p:val>
                                            <p:strVal val="0-#ppt_w/2"/>
                                          </p:val>
                                        </p:tav>
                                        <p:tav tm="100000">
                                          <p:val>
                                            <p:strVal val="#ppt_x"/>
                                          </p:val>
                                        </p:tav>
                                      </p:tavLst>
                                    </p:anim>
                                    <p:anim calcmode="lin" valueType="num">
                                      <p:cBhvr additive="base">
                                        <p:cTn id="59" dur="500" fill="hold"/>
                                        <p:tgtEl>
                                          <p:spTgt spid="34826"/>
                                        </p:tgtEl>
                                        <p:attrNameLst>
                                          <p:attrName>ppt_y</p:attrName>
                                        </p:attrNameLst>
                                      </p:cBhvr>
                                      <p:tavLst>
                                        <p:tav tm="0">
                                          <p:val>
                                            <p:strVal val="1+#ppt_h/2"/>
                                          </p:val>
                                        </p:tav>
                                        <p:tav tm="100000">
                                          <p:val>
                                            <p:strVal val="#ppt_y"/>
                                          </p:val>
                                        </p:tav>
                                      </p:tavLst>
                                    </p:anim>
                                  </p:childTnLst>
                                </p:cTn>
                              </p:par>
                            </p:childTnLst>
                          </p:cTn>
                        </p:par>
                        <p:par>
                          <p:cTn id="60" fill="hold">
                            <p:stCondLst>
                              <p:cond delay="3500"/>
                            </p:stCondLst>
                            <p:childTnLst>
                              <p:par>
                                <p:cTn id="61" presetID="1" presetClass="entr" presetSubtype="0" fill="hold" grpId="0" nodeType="afterEffect">
                                  <p:stCondLst>
                                    <p:cond delay="0"/>
                                  </p:stCondLst>
                                  <p:childTnLst>
                                    <p:set>
                                      <p:cBhvr>
                                        <p:cTn id="62" dur="1" fill="hold">
                                          <p:stCondLst>
                                            <p:cond delay="0"/>
                                          </p:stCondLst>
                                        </p:cTn>
                                        <p:tgtEl>
                                          <p:spTgt spid="34837"/>
                                        </p:tgtEl>
                                        <p:attrNameLst>
                                          <p:attrName>style.visibility</p:attrName>
                                        </p:attrNameLst>
                                      </p:cBhvr>
                                      <p:to>
                                        <p:strVal val="visible"/>
                                      </p:to>
                                    </p:set>
                                  </p:childTnLst>
                                </p:cTn>
                              </p:par>
                            </p:childTnLst>
                          </p:cTn>
                        </p:par>
                        <p:par>
                          <p:cTn id="63" fill="hold">
                            <p:stCondLst>
                              <p:cond delay="3500"/>
                            </p:stCondLst>
                            <p:childTnLst>
                              <p:par>
                                <p:cTn id="64" presetID="2" presetClass="entr" presetSubtype="8" fill="hold" nodeType="afterEffect">
                                  <p:stCondLst>
                                    <p:cond delay="0"/>
                                  </p:stCondLst>
                                  <p:childTnLst>
                                    <p:set>
                                      <p:cBhvr>
                                        <p:cTn id="65" dur="1" fill="hold">
                                          <p:stCondLst>
                                            <p:cond delay="0"/>
                                          </p:stCondLst>
                                        </p:cTn>
                                        <p:tgtEl>
                                          <p:spTgt spid="34824"/>
                                        </p:tgtEl>
                                        <p:attrNameLst>
                                          <p:attrName>style.visibility</p:attrName>
                                        </p:attrNameLst>
                                      </p:cBhvr>
                                      <p:to>
                                        <p:strVal val="visible"/>
                                      </p:to>
                                    </p:set>
                                    <p:anim calcmode="lin" valueType="num">
                                      <p:cBhvr additive="base">
                                        <p:cTn id="66" dur="500" fill="hold"/>
                                        <p:tgtEl>
                                          <p:spTgt spid="34824"/>
                                        </p:tgtEl>
                                        <p:attrNameLst>
                                          <p:attrName>ppt_x</p:attrName>
                                        </p:attrNameLst>
                                      </p:cBhvr>
                                      <p:tavLst>
                                        <p:tav tm="0">
                                          <p:val>
                                            <p:strVal val="0-#ppt_w/2"/>
                                          </p:val>
                                        </p:tav>
                                        <p:tav tm="100000">
                                          <p:val>
                                            <p:strVal val="#ppt_x"/>
                                          </p:val>
                                        </p:tav>
                                      </p:tavLst>
                                    </p:anim>
                                    <p:anim calcmode="lin" valueType="num">
                                      <p:cBhvr additive="base">
                                        <p:cTn id="67" dur="500" fill="hold"/>
                                        <p:tgtEl>
                                          <p:spTgt spid="34824"/>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1" presetClass="entr" presetSubtype="0" fill="hold" grpId="0" nodeType="afterEffect">
                                  <p:stCondLst>
                                    <p:cond delay="0"/>
                                  </p:stCondLst>
                                  <p:childTnLst>
                                    <p:set>
                                      <p:cBhvr>
                                        <p:cTn id="70" dur="1" fill="hold">
                                          <p:stCondLst>
                                            <p:cond delay="0"/>
                                          </p:stCondLst>
                                        </p:cTn>
                                        <p:tgtEl>
                                          <p:spTgt spid="34838"/>
                                        </p:tgtEl>
                                        <p:attrNameLst>
                                          <p:attrName>style.visibility</p:attrName>
                                        </p:attrNameLst>
                                      </p:cBhvr>
                                      <p:to>
                                        <p:strVal val="visible"/>
                                      </p:to>
                                    </p:set>
                                  </p:childTnLst>
                                </p:cTn>
                              </p:par>
                            </p:childTnLst>
                          </p:cTn>
                        </p:par>
                        <p:par>
                          <p:cTn id="71" fill="hold">
                            <p:stCondLst>
                              <p:cond delay="4000"/>
                            </p:stCondLst>
                            <p:childTnLst>
                              <p:par>
                                <p:cTn id="72" presetID="2" presetClass="entr" presetSubtype="8" fill="hold" nodeType="afterEffect">
                                  <p:stCondLst>
                                    <p:cond delay="0"/>
                                  </p:stCondLst>
                                  <p:childTnLst>
                                    <p:set>
                                      <p:cBhvr>
                                        <p:cTn id="73" dur="1" fill="hold">
                                          <p:stCondLst>
                                            <p:cond delay="0"/>
                                          </p:stCondLst>
                                        </p:cTn>
                                        <p:tgtEl>
                                          <p:spTgt spid="34825"/>
                                        </p:tgtEl>
                                        <p:attrNameLst>
                                          <p:attrName>style.visibility</p:attrName>
                                        </p:attrNameLst>
                                      </p:cBhvr>
                                      <p:to>
                                        <p:strVal val="visible"/>
                                      </p:to>
                                    </p:set>
                                    <p:anim calcmode="lin" valueType="num">
                                      <p:cBhvr additive="base">
                                        <p:cTn id="74" dur="500" fill="hold"/>
                                        <p:tgtEl>
                                          <p:spTgt spid="34825"/>
                                        </p:tgtEl>
                                        <p:attrNameLst>
                                          <p:attrName>ppt_x</p:attrName>
                                        </p:attrNameLst>
                                      </p:cBhvr>
                                      <p:tavLst>
                                        <p:tav tm="0">
                                          <p:val>
                                            <p:strVal val="0-#ppt_w/2"/>
                                          </p:val>
                                        </p:tav>
                                        <p:tav tm="100000">
                                          <p:val>
                                            <p:strVal val="#ppt_x"/>
                                          </p:val>
                                        </p:tav>
                                      </p:tavLst>
                                    </p:anim>
                                    <p:anim calcmode="lin" valueType="num">
                                      <p:cBhvr additive="base">
                                        <p:cTn id="75" dur="500" fill="hold"/>
                                        <p:tgtEl>
                                          <p:spTgt spid="34825"/>
                                        </p:tgtEl>
                                        <p:attrNameLst>
                                          <p:attrName>ppt_y</p:attrName>
                                        </p:attrNameLst>
                                      </p:cBhvr>
                                      <p:tavLst>
                                        <p:tav tm="0">
                                          <p:val>
                                            <p:strVal val="#ppt_y"/>
                                          </p:val>
                                        </p:tav>
                                        <p:tav tm="100000">
                                          <p:val>
                                            <p:strVal val="#ppt_y"/>
                                          </p:val>
                                        </p:tav>
                                      </p:tavLst>
                                    </p:anim>
                                  </p:childTnLst>
                                </p:cTn>
                              </p:par>
                            </p:childTnLst>
                          </p:cTn>
                        </p:par>
                        <p:par>
                          <p:cTn id="76" fill="hold">
                            <p:stCondLst>
                              <p:cond delay="4500"/>
                            </p:stCondLst>
                            <p:childTnLst>
                              <p:par>
                                <p:cTn id="77" presetID="1" presetClass="entr" presetSubtype="0" fill="hold" grpId="0" nodeType="afterEffect">
                                  <p:stCondLst>
                                    <p:cond delay="0"/>
                                  </p:stCondLst>
                                  <p:childTnLst>
                                    <p:set>
                                      <p:cBhvr>
                                        <p:cTn id="78" dur="1" fill="hold">
                                          <p:stCondLst>
                                            <p:cond delay="0"/>
                                          </p:stCondLst>
                                        </p:cTn>
                                        <p:tgtEl>
                                          <p:spTgt spid="34839"/>
                                        </p:tgtEl>
                                        <p:attrNameLst>
                                          <p:attrName>style.visibility</p:attrName>
                                        </p:attrNameLst>
                                      </p:cBhvr>
                                      <p:to>
                                        <p:strVal val="visible"/>
                                      </p:to>
                                    </p:set>
                                  </p:childTnLst>
                                </p:cTn>
                              </p:par>
                            </p:childTnLst>
                          </p:cTn>
                        </p:par>
                        <p:par>
                          <p:cTn id="79" fill="hold">
                            <p:stCondLst>
                              <p:cond delay="4500"/>
                            </p:stCondLst>
                            <p:childTnLst>
                              <p:par>
                                <p:cTn id="80" presetID="1" presetClass="entr" presetSubtype="0" fill="hold" grpId="0" nodeType="afterEffect">
                                  <p:stCondLst>
                                    <p:cond delay="0"/>
                                  </p:stCondLst>
                                  <p:childTnLst>
                                    <p:set>
                                      <p:cBhvr>
                                        <p:cTn id="81" dur="1" fill="hold">
                                          <p:stCondLst>
                                            <p:cond delay="0"/>
                                          </p:stCondLst>
                                        </p:cTn>
                                        <p:tgtEl>
                                          <p:spTgt spid="34840"/>
                                        </p:tgtEl>
                                        <p:attrNameLst>
                                          <p:attrName>style.visibility</p:attrName>
                                        </p:attrNameLst>
                                      </p:cBhvr>
                                      <p:to>
                                        <p:strVal val="visible"/>
                                      </p:to>
                                    </p:set>
                                  </p:childTnLst>
                                </p:cTn>
                              </p:par>
                            </p:childTnLst>
                          </p:cTn>
                        </p:par>
                        <p:par>
                          <p:cTn id="82" fill="hold">
                            <p:stCondLst>
                              <p:cond delay="4500"/>
                            </p:stCondLst>
                            <p:childTnLst>
                              <p:par>
                                <p:cTn id="83" presetID="2" presetClass="entr" presetSubtype="8" fill="hold" nodeType="afterEffect">
                                  <p:stCondLst>
                                    <p:cond delay="0"/>
                                  </p:stCondLst>
                                  <p:childTnLst>
                                    <p:set>
                                      <p:cBhvr>
                                        <p:cTn id="84" dur="1" fill="hold">
                                          <p:stCondLst>
                                            <p:cond delay="0"/>
                                          </p:stCondLst>
                                        </p:cTn>
                                        <p:tgtEl>
                                          <p:spTgt spid="11293"/>
                                        </p:tgtEl>
                                        <p:attrNameLst>
                                          <p:attrName>style.visibility</p:attrName>
                                        </p:attrNameLst>
                                      </p:cBhvr>
                                      <p:to>
                                        <p:strVal val="visible"/>
                                      </p:to>
                                    </p:set>
                                    <p:anim calcmode="lin" valueType="num">
                                      <p:cBhvr additive="base">
                                        <p:cTn id="85" dur="500" fill="hold"/>
                                        <p:tgtEl>
                                          <p:spTgt spid="11293"/>
                                        </p:tgtEl>
                                        <p:attrNameLst>
                                          <p:attrName>ppt_x</p:attrName>
                                        </p:attrNameLst>
                                      </p:cBhvr>
                                      <p:tavLst>
                                        <p:tav tm="0">
                                          <p:val>
                                            <p:strVal val="0-#ppt_w/2"/>
                                          </p:val>
                                        </p:tav>
                                        <p:tav tm="100000">
                                          <p:val>
                                            <p:strVal val="#ppt_x"/>
                                          </p:val>
                                        </p:tav>
                                      </p:tavLst>
                                    </p:anim>
                                    <p:anim calcmode="lin" valueType="num">
                                      <p:cBhvr additive="base">
                                        <p:cTn id="86" dur="500" fill="hold"/>
                                        <p:tgtEl>
                                          <p:spTgt spid="11293"/>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1" grpId="0"/>
      <p:bldP spid="34832" grpId="0"/>
      <p:bldP spid="34833" grpId="0"/>
      <p:bldP spid="34834" grpId="0"/>
      <p:bldP spid="34835" grpId="0"/>
      <p:bldP spid="34836" grpId="0"/>
      <p:bldP spid="34837" grpId="0"/>
      <p:bldP spid="34838" grpId="0"/>
      <p:bldP spid="34839" grpId="0"/>
      <p:bldP spid="34840" grpId="0"/>
      <p:bldP spid="348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tree banner pic"/>
          <p:cNvPicPr>
            <a:picLocks noChangeAspect="1" noChangeArrowheads="1"/>
          </p:cNvPicPr>
          <p:nvPr/>
        </p:nvPicPr>
        <p:blipFill>
          <a:blip r:embed="rId2" cstate="print"/>
          <a:srcRect/>
          <a:stretch>
            <a:fillRect/>
          </a:stretch>
        </p:blipFill>
        <p:spPr bwMode="auto">
          <a:xfrm>
            <a:off x="-396875" y="-3267075"/>
            <a:ext cx="9645650" cy="240950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0" fill="hold"/>
                                        <p:tgtEl>
                                          <p:spTgt spid="100354"/>
                                        </p:tgtEl>
                                        <p:attrNameLst>
                                          <p:attrName>ppt_x</p:attrName>
                                        </p:attrNameLst>
                                      </p:cBhvr>
                                      <p:tavLst>
                                        <p:tav tm="0">
                                          <p:val>
                                            <p:strVal val="#ppt_x"/>
                                          </p:val>
                                        </p:tav>
                                        <p:tav tm="100000">
                                          <p:val>
                                            <p:strVal val="#ppt_x"/>
                                          </p:val>
                                        </p:tav>
                                      </p:tavLst>
                                    </p:anim>
                                    <p:anim calcmode="lin" valueType="num">
                                      <p:cBhvr additive="base">
                                        <p:cTn id="8" dur="5000" fill="hold"/>
                                        <p:tgtEl>
                                          <p:spTgt spid="1003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entation hell.jpg"/>
          <p:cNvPicPr>
            <a:picLocks noChangeAspect="1"/>
          </p:cNvPicPr>
          <p:nvPr/>
        </p:nvPicPr>
        <p:blipFill>
          <a:blip r:embed="rId3" cstate="print"/>
          <a:stretch>
            <a:fillRect/>
          </a:stretch>
        </p:blipFill>
        <p:spPr>
          <a:xfrm>
            <a:off x="179513" y="288032"/>
            <a:ext cx="8208912" cy="6453336"/>
          </a:xfrm>
          <a:prstGeom prst="rect">
            <a:avLst/>
          </a:prstGeom>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
        <p:nvSpPr>
          <p:cNvPr id="7" name="TextBox 6"/>
          <p:cNvSpPr txBox="1"/>
          <p:nvPr/>
        </p:nvSpPr>
        <p:spPr>
          <a:xfrm>
            <a:off x="899592" y="5787261"/>
            <a:ext cx="6984776" cy="954107"/>
          </a:xfrm>
          <a:prstGeom prst="rect">
            <a:avLst/>
          </a:prstGeom>
          <a:noFill/>
        </p:spPr>
        <p:txBody>
          <a:bodyPr wrap="square" rtlCol="0">
            <a:spAutoFit/>
          </a:bodyPr>
          <a:lstStyle/>
          <a:p>
            <a:r>
              <a:rPr lang="en-GB" sz="2800" dirty="0" smtClean="0"/>
              <a:t>.. Europe’s Protected Areas....are we in danger of “neglecting them to Death “..</a:t>
            </a:r>
            <a:endParaRPr lang="en-GB" sz="2800" dirty="0"/>
          </a:p>
        </p:txBody>
      </p:sp>
      <p:sp>
        <p:nvSpPr>
          <p:cNvPr id="8" name="TextBox 7"/>
          <p:cNvSpPr txBox="1"/>
          <p:nvPr/>
        </p:nvSpPr>
        <p:spPr>
          <a:xfrm>
            <a:off x="467544" y="260648"/>
            <a:ext cx="3600400" cy="830997"/>
          </a:xfrm>
          <a:prstGeom prst="rect">
            <a:avLst/>
          </a:prstGeom>
          <a:noFill/>
        </p:spPr>
        <p:txBody>
          <a:bodyPr wrap="square" rtlCol="0">
            <a:spAutoFit/>
          </a:bodyPr>
          <a:lstStyle/>
          <a:p>
            <a:r>
              <a:rPr lang="en-GB" sz="2400" dirty="0" smtClean="0"/>
              <a:t>National Treasures or Natural Treasures.....?</a:t>
            </a:r>
            <a:endParaRPr lang="en-GB" sz="2400" dirty="0"/>
          </a:p>
        </p:txBody>
      </p:sp>
      <p:pic>
        <p:nvPicPr>
          <p:cNvPr id="9" name="Picture 2" descr="CIUCAS 014"/>
          <p:cNvPicPr>
            <a:picLocks noChangeAspect="1" noChangeArrowheads="1"/>
          </p:cNvPicPr>
          <p:nvPr/>
        </p:nvPicPr>
        <p:blipFill>
          <a:blip r:embed="rId4" cstate="print"/>
          <a:srcRect/>
          <a:stretch>
            <a:fillRect/>
          </a:stretch>
        </p:blipFill>
        <p:spPr bwMode="auto">
          <a:xfrm>
            <a:off x="0" y="1661026"/>
            <a:ext cx="4139952" cy="3568173"/>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4572000" y="545138"/>
            <a:ext cx="4320480" cy="4107997"/>
          </a:xfrm>
          <a:prstGeom prst="rect">
            <a:avLst/>
          </a:prstGeom>
          <a:noFill/>
          <a:ln w="9525">
            <a:noFill/>
            <a:miter lim="800000"/>
            <a:headEnd/>
            <a:tailEnd/>
          </a:ln>
        </p:spPr>
      </p:pic>
      <p:pic>
        <p:nvPicPr>
          <p:cNvPr id="58372" name="Picture 4" descr="http://4.bp.blogspot.com/-pCzPK3twuV0/UqCt-tNzB-I/AAAAAAAAGbI/LOgPYE02SUM/s400/Monet+Dublin+Damaged.jpg"/>
          <p:cNvPicPr>
            <a:picLocks noChangeAspect="1" noChangeArrowheads="1"/>
          </p:cNvPicPr>
          <p:nvPr/>
        </p:nvPicPr>
        <p:blipFill>
          <a:blip r:embed="rId6" cstate="print"/>
          <a:srcRect l="9836" t="4328" r="8197" b="2613"/>
          <a:stretch>
            <a:fillRect/>
          </a:stretch>
        </p:blipFill>
        <p:spPr bwMode="auto">
          <a:xfrm>
            <a:off x="35496" y="1484784"/>
            <a:ext cx="4320480" cy="3715613"/>
          </a:xfrm>
          <a:prstGeom prst="rect">
            <a:avLst/>
          </a:prstGeom>
          <a:noFill/>
        </p:spPr>
      </p:pic>
      <p:pic>
        <p:nvPicPr>
          <p:cNvPr id="58370" name="Picture 2" descr="Copenhagen's The Little Mermaid sculpture, which was vandalised in 1964"/>
          <p:cNvPicPr>
            <a:picLocks noChangeAspect="1" noChangeArrowheads="1"/>
          </p:cNvPicPr>
          <p:nvPr/>
        </p:nvPicPr>
        <p:blipFill>
          <a:blip r:embed="rId7" cstate="print"/>
          <a:srcRect/>
          <a:stretch>
            <a:fillRect/>
          </a:stretch>
        </p:blipFill>
        <p:spPr bwMode="auto">
          <a:xfrm>
            <a:off x="4472191" y="548680"/>
            <a:ext cx="4671809" cy="3911859"/>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3000"/>
                                  </p:stCondLst>
                                  <p:childTnLst>
                                    <p:animEffect transition="out" filter="fade">
                                      <p:cBhvr>
                                        <p:cTn id="10" dur="5000"/>
                                        <p:tgtEl>
                                          <p:spTgt spid="58370"/>
                                        </p:tgtEl>
                                      </p:cBhvr>
                                    </p:animEffect>
                                    <p:set>
                                      <p:cBhvr>
                                        <p:cTn id="11" dur="1" fill="hold">
                                          <p:stCondLst>
                                            <p:cond delay="4999"/>
                                          </p:stCondLst>
                                        </p:cTn>
                                        <p:tgtEl>
                                          <p:spTgt spid="58370"/>
                                        </p:tgtEl>
                                        <p:attrNameLst>
                                          <p:attrName>style.visibility</p:attrName>
                                        </p:attrNameLst>
                                      </p:cBhvr>
                                      <p:to>
                                        <p:strVal val="hidden"/>
                                      </p:to>
                                    </p:set>
                                  </p:childTnLst>
                                </p:cTn>
                              </p:par>
                              <p:par>
                                <p:cTn id="12" presetID="10" presetClass="exit" presetSubtype="0" fill="hold" nodeType="withEffect">
                                  <p:stCondLst>
                                    <p:cond delay="3000"/>
                                  </p:stCondLst>
                                  <p:childTnLst>
                                    <p:animEffect transition="out" filter="fade">
                                      <p:cBhvr>
                                        <p:cTn id="13" dur="5000"/>
                                        <p:tgtEl>
                                          <p:spTgt spid="58372"/>
                                        </p:tgtEl>
                                      </p:cBhvr>
                                    </p:animEffect>
                                    <p:set>
                                      <p:cBhvr>
                                        <p:cTn id="14" dur="1" fill="hold">
                                          <p:stCondLst>
                                            <p:cond delay="4999"/>
                                          </p:stCondLst>
                                        </p:cTn>
                                        <p:tgtEl>
                                          <p:spTgt spid="58372"/>
                                        </p:tgtEl>
                                        <p:attrNameLst>
                                          <p:attrName>style.visibility</p:attrName>
                                        </p:attrNameLst>
                                      </p:cBhvr>
                                      <p:to>
                                        <p:strVal val="hidden"/>
                                      </p:to>
                                    </p:set>
                                  </p:childTnLst>
                                </p:cTn>
                              </p:par>
                            </p:childTnLst>
                          </p:cTn>
                        </p:par>
                        <p:par>
                          <p:cTn id="15" fill="hold">
                            <p:stCondLst>
                              <p:cond delay="8000"/>
                            </p:stCondLst>
                            <p:childTnLst>
                              <p:par>
                                <p:cTn id="16" presetID="3" presetClass="entr" presetSubtype="10" fill="hold"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blinds(horizontal)">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332" name="Object 1"/>
          <p:cNvGraphicFramePr>
            <a:graphicFrameLocks noChangeAspect="1"/>
          </p:cNvGraphicFramePr>
          <p:nvPr/>
        </p:nvGraphicFramePr>
        <p:xfrm>
          <a:off x="0" y="-3484563"/>
          <a:ext cx="9302750" cy="23231476"/>
        </p:xfrm>
        <a:graphic>
          <a:graphicData uri="http://schemas.openxmlformats.org/presentationml/2006/ole">
            <p:oleObj spid="_x0000_s2050" name="Acrobat Document" r:id="rId3" imgW="4851000" imgH="12114000" progId="AcroExch.Document.7">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99332"/>
                                        </p:tgtEl>
                                        <p:attrNameLst>
                                          <p:attrName>style.visibility</p:attrName>
                                        </p:attrNameLst>
                                      </p:cBhvr>
                                      <p:to>
                                        <p:strVal val="visible"/>
                                      </p:to>
                                    </p:set>
                                    <p:anim calcmode="lin" valueType="num">
                                      <p:cBhvr additive="base">
                                        <p:cTn id="7" dur="5000" fill="hold"/>
                                        <p:tgtEl>
                                          <p:spTgt spid="99332"/>
                                        </p:tgtEl>
                                        <p:attrNameLst>
                                          <p:attrName>ppt_x</p:attrName>
                                        </p:attrNameLst>
                                      </p:cBhvr>
                                      <p:tavLst>
                                        <p:tav tm="0">
                                          <p:val>
                                            <p:strVal val="#ppt_x"/>
                                          </p:val>
                                        </p:tav>
                                        <p:tav tm="100000">
                                          <p:val>
                                            <p:strVal val="#ppt_x"/>
                                          </p:val>
                                        </p:tav>
                                      </p:tavLst>
                                    </p:anim>
                                    <p:anim calcmode="lin" valueType="num">
                                      <p:cBhvr additive="base">
                                        <p:cTn id="8" dur="5000" fill="hold"/>
                                        <p:tgtEl>
                                          <p:spTgt spid="993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MS-Apple-Friends"/>
          <p:cNvPicPr>
            <a:picLocks noChangeAspect="1" noChangeArrowheads="1"/>
          </p:cNvPicPr>
          <p:nvPr/>
        </p:nvPicPr>
        <p:blipFill>
          <a:blip r:embed="rId3" cstate="print"/>
          <a:srcRect/>
          <a:stretch>
            <a:fillRect/>
          </a:stretch>
        </p:blipFill>
        <p:spPr bwMode="auto">
          <a:xfrm>
            <a:off x="0" y="110086"/>
            <a:ext cx="9144000" cy="533809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275856" y="5877272"/>
            <a:ext cx="4032448" cy="461665"/>
          </a:xfrm>
          <a:prstGeom prst="rect">
            <a:avLst/>
          </a:prstGeom>
          <a:noFill/>
        </p:spPr>
        <p:txBody>
          <a:bodyPr wrap="square" rtlCol="0">
            <a:spAutoFit/>
          </a:bodyPr>
          <a:lstStyle/>
          <a:p>
            <a:r>
              <a:rPr lang="en-GB" sz="2400" dirty="0" smtClean="0"/>
              <a:t>Partnership</a:t>
            </a:r>
            <a:endParaRPr lang="en-GB" sz="2400" dirty="0"/>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5">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TBlogo.jpg"/>
          <p:cNvPicPr>
            <a:picLocks noChangeAspect="1"/>
          </p:cNvPicPr>
          <p:nvPr/>
        </p:nvPicPr>
        <p:blipFill>
          <a:blip r:embed="rId3" cstate="print"/>
          <a:stretch>
            <a:fillRect/>
          </a:stretch>
        </p:blipFill>
        <p:spPr>
          <a:xfrm>
            <a:off x="251520" y="260648"/>
            <a:ext cx="3133725" cy="1304925"/>
          </a:xfrm>
          <a:prstGeom prst="rect">
            <a:avLst/>
          </a:prstGeom>
        </p:spPr>
      </p:pic>
      <p:sp>
        <p:nvSpPr>
          <p:cNvPr id="7" name="Rectangle 6"/>
          <p:cNvSpPr/>
          <p:nvPr/>
        </p:nvSpPr>
        <p:spPr>
          <a:xfrm>
            <a:off x="179512" y="1844824"/>
            <a:ext cx="8568952" cy="1077218"/>
          </a:xfrm>
          <a:prstGeom prst="rect">
            <a:avLst/>
          </a:prstGeom>
        </p:spPr>
        <p:txBody>
          <a:bodyPr wrap="square">
            <a:spAutoFit/>
          </a:bodyPr>
          <a:lstStyle/>
          <a:p>
            <a:r>
              <a:rPr lang="en-GB" sz="3200" b="1" dirty="0" err="1" smtClean="0"/>
              <a:t>Transboundary</a:t>
            </a:r>
            <a:r>
              <a:rPr lang="en-GB" sz="3200" b="1" dirty="0" smtClean="0"/>
              <a:t> Parks </a:t>
            </a:r>
            <a:r>
              <a:rPr lang="en-US" sz="3200" b="1" dirty="0" smtClean="0"/>
              <a:t>– Following Nature’s Design”</a:t>
            </a:r>
            <a:endParaRPr lang="en-GB" sz="3200" dirty="0"/>
          </a:p>
        </p:txBody>
      </p:sp>
      <p:sp>
        <p:nvSpPr>
          <p:cNvPr id="13313" name="Rectangle 1"/>
          <p:cNvSpPr>
            <a:spLocks noChangeArrowheads="1"/>
          </p:cNvSpPr>
          <p:nvPr/>
        </p:nvSpPr>
        <p:spPr bwMode="auto">
          <a:xfrm>
            <a:off x="1979712" y="5493640"/>
            <a:ext cx="604867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1" i="0" u="none" strike="noStrike" cap="none" normalizeH="0" baseline="0" dirty="0" smtClean="0">
                <a:ln>
                  <a:noFill/>
                </a:ln>
                <a:solidFill>
                  <a:srgbClr val="0070C0"/>
                </a:solidFill>
                <a:effectLst/>
                <a:ea typeface="Calibri" pitchFamily="34" charset="0"/>
                <a:cs typeface="Arial" pitchFamily="34" charset="0"/>
              </a:rPr>
              <a:t>Frontier on the map, cooperation in mind</a:t>
            </a:r>
            <a:endParaRPr kumimoji="0" lang="de-DE" sz="2000" b="1" i="0" u="none" strike="noStrike" cap="none" normalizeH="0" baseline="0" dirty="0" smtClean="0">
              <a:ln>
                <a:noFill/>
              </a:ln>
              <a:solidFill>
                <a:srgbClr val="0070C0"/>
              </a:solidFill>
              <a:effectLst/>
              <a:cs typeface="Arial" pitchFamily="34" charset="0"/>
            </a:endParaRPr>
          </a:p>
        </p:txBody>
      </p:sp>
      <p:sp>
        <p:nvSpPr>
          <p:cNvPr id="6" name="Rectangle 5"/>
          <p:cNvSpPr/>
          <p:nvPr/>
        </p:nvSpPr>
        <p:spPr>
          <a:xfrm>
            <a:off x="323528" y="3284984"/>
            <a:ext cx="7992888" cy="1837426"/>
          </a:xfrm>
          <a:prstGeom prst="rect">
            <a:avLst/>
          </a:prstGeom>
        </p:spPr>
        <p:txBody>
          <a:bodyPr wrap="square">
            <a:spAutoFit/>
          </a:bodyPr>
          <a:lstStyle/>
          <a:p>
            <a:pPr>
              <a:lnSpc>
                <a:spcPct val="110000"/>
              </a:lnSpc>
              <a:buFont typeface="Arial" pitchFamily="34" charset="0"/>
              <a:buChar char="•"/>
            </a:pPr>
            <a:r>
              <a:rPr lang="en-US" b="1" dirty="0" smtClean="0"/>
              <a:t>9 certified </a:t>
            </a:r>
            <a:r>
              <a:rPr lang="en-US" b="1" dirty="0" err="1" smtClean="0"/>
              <a:t>transboundary</a:t>
            </a:r>
            <a:r>
              <a:rPr lang="en-US" b="1" dirty="0" smtClean="0"/>
              <a:t> parks</a:t>
            </a:r>
            <a:r>
              <a:rPr lang="en-US" dirty="0" smtClean="0"/>
              <a:t> formed by </a:t>
            </a:r>
            <a:r>
              <a:rPr lang="en-US" b="1" dirty="0" smtClean="0"/>
              <a:t>19 protected areas</a:t>
            </a:r>
            <a:r>
              <a:rPr lang="en-US" dirty="0" smtClean="0"/>
              <a:t> from </a:t>
            </a:r>
            <a:r>
              <a:rPr lang="en-US" b="1" dirty="0" smtClean="0"/>
              <a:t>11 countries</a:t>
            </a:r>
            <a:r>
              <a:rPr lang="en-US" dirty="0" smtClean="0"/>
              <a:t> </a:t>
            </a:r>
            <a:endParaRPr lang="ru-RU" dirty="0" smtClean="0"/>
          </a:p>
          <a:p>
            <a:pPr>
              <a:lnSpc>
                <a:spcPct val="110000"/>
              </a:lnSpc>
              <a:buFont typeface="Arial" pitchFamily="34" charset="0"/>
              <a:buChar char="•"/>
            </a:pPr>
            <a:r>
              <a:rPr lang="en-US" dirty="0" smtClean="0"/>
              <a:t>Total area of more than </a:t>
            </a:r>
            <a:r>
              <a:rPr lang="en-US" b="1" dirty="0" smtClean="0">
                <a:solidFill>
                  <a:srgbClr val="FF0000"/>
                </a:solidFill>
              </a:rPr>
              <a:t>800.000 ha</a:t>
            </a:r>
            <a:r>
              <a:rPr lang="en-US" dirty="0" smtClean="0">
                <a:solidFill>
                  <a:srgbClr val="FF0000"/>
                </a:solidFill>
              </a:rPr>
              <a:t> </a:t>
            </a:r>
            <a:endParaRPr lang="ru-RU" dirty="0" smtClean="0">
              <a:solidFill>
                <a:srgbClr val="FF0000"/>
              </a:solidFill>
            </a:endParaRPr>
          </a:p>
          <a:p>
            <a:pPr>
              <a:lnSpc>
                <a:spcPct val="110000"/>
              </a:lnSpc>
              <a:buFont typeface="Arial" pitchFamily="34" charset="0"/>
              <a:buChar char="•"/>
            </a:pPr>
            <a:r>
              <a:rPr lang="en-US" dirty="0" smtClean="0"/>
              <a:t>More than </a:t>
            </a:r>
            <a:r>
              <a:rPr lang="en-US" b="1" dirty="0" smtClean="0">
                <a:solidFill>
                  <a:srgbClr val="FF0000"/>
                </a:solidFill>
              </a:rPr>
              <a:t>280.000 ha of </a:t>
            </a:r>
            <a:r>
              <a:rPr lang="en-US" b="1" dirty="0" err="1" smtClean="0">
                <a:solidFill>
                  <a:srgbClr val="FF0000"/>
                </a:solidFill>
              </a:rPr>
              <a:t>Natura</a:t>
            </a:r>
            <a:r>
              <a:rPr lang="en-US" b="1" dirty="0" smtClean="0">
                <a:solidFill>
                  <a:srgbClr val="FF0000"/>
                </a:solidFill>
              </a:rPr>
              <a:t> 2000 </a:t>
            </a:r>
            <a:r>
              <a:rPr lang="en-US" b="1" dirty="0" smtClean="0"/>
              <a:t>areas </a:t>
            </a:r>
            <a:r>
              <a:rPr lang="en-US" dirty="0" smtClean="0"/>
              <a:t>within the certified PAs</a:t>
            </a:r>
            <a:endParaRPr lang="ru-RU" dirty="0" smtClean="0"/>
          </a:p>
          <a:p>
            <a:pPr lvl="0">
              <a:buFont typeface="Arial" pitchFamily="34" charset="0"/>
              <a:buChar char="•"/>
            </a:pPr>
            <a:r>
              <a:rPr lang="en-US" dirty="0" smtClean="0"/>
              <a:t>Around</a:t>
            </a:r>
            <a:r>
              <a:rPr lang="en-US" b="1" dirty="0" smtClean="0"/>
              <a:t> 1000 staff members</a:t>
            </a:r>
            <a:r>
              <a:rPr lang="en-US" dirty="0" smtClean="0"/>
              <a:t> employed in the certified Pas</a:t>
            </a:r>
          </a:p>
          <a:p>
            <a:pPr lvl="0">
              <a:buFont typeface="Arial" pitchFamily="34" charset="0"/>
              <a:buChar char="•"/>
            </a:pPr>
            <a:r>
              <a:rPr lang="en-US" b="1" dirty="0" smtClean="0"/>
              <a:t> Positive effect on endangered species</a:t>
            </a:r>
            <a:r>
              <a:rPr lang="en-US" dirty="0" smtClean="0"/>
              <a:t> reported in 62% of the surveyed PAs.</a:t>
            </a:r>
            <a:endParaRPr lang="ru-RU" dirty="0" smtClean="0"/>
          </a:p>
          <a:p>
            <a:pPr lvl="0">
              <a:buFont typeface="Arial" pitchFamily="34" charset="0"/>
              <a:buChar char="•"/>
            </a:pPr>
            <a:r>
              <a:rPr lang="en-US" b="1" dirty="0" smtClean="0"/>
              <a:t>Positive effect on </a:t>
            </a:r>
            <a:r>
              <a:rPr lang="de-DE" b="1" dirty="0" smtClean="0"/>
              <a:t>sustainable </a:t>
            </a:r>
            <a:r>
              <a:rPr lang="en-US" b="1" dirty="0" smtClean="0"/>
              <a:t>tourism development</a:t>
            </a:r>
            <a:r>
              <a:rPr lang="en-US" dirty="0" smtClean="0"/>
              <a:t> in 54% of the PAs</a:t>
            </a:r>
            <a:endParaRPr lang="ru-RU" dirty="0"/>
          </a:p>
        </p:txBody>
      </p:sp>
      <p:pic>
        <p:nvPicPr>
          <p:cNvPr id="9"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7704" y="3284984"/>
            <a:ext cx="3409716" cy="707886"/>
          </a:xfrm>
          <a:prstGeom prst="rect">
            <a:avLst/>
          </a:prstGeom>
        </p:spPr>
        <p:txBody>
          <a:bodyPr wrap="none">
            <a:spAutoFit/>
          </a:bodyPr>
          <a:lstStyle/>
          <a:p>
            <a:r>
              <a:rPr lang="en-GB" sz="4000" b="1" dirty="0" err="1" smtClean="0">
                <a:solidFill>
                  <a:srgbClr val="CC3399"/>
                </a:solidFill>
              </a:rPr>
              <a:t>Eutopia</a:t>
            </a:r>
            <a:r>
              <a:rPr lang="en-GB" sz="4000" b="1" dirty="0" smtClean="0">
                <a:solidFill>
                  <a:srgbClr val="CC3399"/>
                </a:solidFill>
              </a:rPr>
              <a:t> </a:t>
            </a:r>
            <a:r>
              <a:rPr lang="en-GB" sz="4000" b="1" dirty="0" err="1" smtClean="0">
                <a:solidFill>
                  <a:srgbClr val="CC3399"/>
                </a:solidFill>
              </a:rPr>
              <a:t>Futuris</a:t>
            </a:r>
            <a:endParaRPr lang="en-GB" sz="4000"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p:cBhvr override="childStyle">
                                        <p:cTn id="6" dur="500" fill="hold"/>
                                        <p:tgtEl>
                                          <p:spTgt spid="2"/>
                                        </p:tgtEl>
                                        <p:attrNameLst>
                                          <p:attrName>style.color</p:attrName>
                                        </p:attrNameLst>
                                      </p:cBhvr>
                                      <p:by>
                                        <p:hsl h="7200000" s="0" l="0"/>
                                      </p:by>
                                    </p:animClr>
                                    <p:animClr clrSpc="hsl">
                                      <p:cBhvr>
                                        <p:cTn id="7" dur="500" fill="hold"/>
                                        <p:tgtEl>
                                          <p:spTgt spid="2"/>
                                        </p:tgtEl>
                                        <p:attrNameLst>
                                          <p:attrName>fillcolor</p:attrName>
                                        </p:attrNameLst>
                                      </p:cBhvr>
                                      <p:by>
                                        <p:hsl h="7200000" s="0" l="0"/>
                                      </p:by>
                                    </p:animClr>
                                    <p:animClr clrSpc="hsl">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landscape banner pic"/>
          <p:cNvPicPr>
            <a:picLocks noChangeAspect="1" noChangeArrowheads="1"/>
          </p:cNvPicPr>
          <p:nvPr/>
        </p:nvPicPr>
        <p:blipFill>
          <a:blip r:embed="rId3" cstate="print"/>
          <a:srcRect t="48614"/>
          <a:stretch>
            <a:fillRect/>
          </a:stretch>
        </p:blipFill>
        <p:spPr bwMode="auto">
          <a:xfrm>
            <a:off x="0" y="-27384"/>
            <a:ext cx="9180000" cy="11023717"/>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0" fill="hold"/>
                                        <p:tgtEl>
                                          <p:spTgt spid="2"/>
                                        </p:tgtEl>
                                        <p:attrNameLst>
                                          <p:attrName>ppt_x</p:attrName>
                                        </p:attrNameLst>
                                      </p:cBhvr>
                                      <p:tavLst>
                                        <p:tav tm="0">
                                          <p:val>
                                            <p:strVal val="#ppt_x"/>
                                          </p:val>
                                        </p:tav>
                                        <p:tav tm="100000">
                                          <p:val>
                                            <p:strVal val="#ppt_x"/>
                                          </p:val>
                                        </p:tav>
                                      </p:tavLst>
                                    </p:anim>
                                    <p:anim calcmode="lin" valueType="num">
                                      <p:cBhvr additive="base">
                                        <p:cTn id="8" dur="5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19872" y="188640"/>
            <a:ext cx="3511458" cy="5016758"/>
          </a:xfrm>
          <a:prstGeom prst="rect">
            <a:avLst/>
          </a:prstGeom>
          <a:noFill/>
        </p:spPr>
        <p:txBody>
          <a:bodyPr wrap="square" rtlCol="0">
            <a:spAutoFit/>
          </a:bodyPr>
          <a:lstStyle/>
          <a:p>
            <a:r>
              <a:rPr lang="en-GB" sz="2000" dirty="0" smtClean="0"/>
              <a:t>EUROPARC Federation has a long established Junior Ranger programme which involves 32 Protected Areas across 14 different EU countries, and brings together about 5000 youths every year. </a:t>
            </a:r>
          </a:p>
          <a:p>
            <a:endParaRPr lang="en-GB" sz="2000" dirty="0" smtClean="0"/>
          </a:p>
          <a:p>
            <a:r>
              <a:rPr lang="en-GB" sz="2000" dirty="0" smtClean="0"/>
              <a:t>Annual International Junior Ranger camp interacts with rangers across many countries who themselves engage with young people. </a:t>
            </a:r>
          </a:p>
          <a:p>
            <a:endParaRPr lang="en-GB" sz="2000" dirty="0" smtClean="0"/>
          </a:p>
          <a:p>
            <a:r>
              <a:rPr lang="en-GB" sz="2000" dirty="0" smtClean="0"/>
              <a:t>1st International youth conference 2013.</a:t>
            </a:r>
            <a:endParaRPr lang="en-US" sz="2000" dirty="0"/>
          </a:p>
        </p:txBody>
      </p:sp>
      <p:pic>
        <p:nvPicPr>
          <p:cNvPr id="4" name="Picture 1" descr="211_m.jpg"/>
          <p:cNvPicPr>
            <a:picLocks noChangeAspect="1"/>
          </p:cNvPicPr>
          <p:nvPr/>
        </p:nvPicPr>
        <p:blipFill>
          <a:blip r:embed="rId3" cstate="print"/>
          <a:stretch>
            <a:fillRect/>
          </a:stretch>
        </p:blipFill>
        <p:spPr bwMode="auto">
          <a:xfrm>
            <a:off x="7308304" y="2204864"/>
            <a:ext cx="1484784" cy="1484784"/>
          </a:xfrm>
          <a:prstGeom prst="rect">
            <a:avLst/>
          </a:prstGeom>
          <a:noFill/>
          <a:ln>
            <a:noFill/>
          </a:ln>
        </p:spPr>
      </p:pic>
      <p:pic>
        <p:nvPicPr>
          <p:cNvPr id="5" name="Picture 4" descr="EUROPARC Youth Conf'13- Draft Roll-up- 850x2000 mm.jpg"/>
          <p:cNvPicPr>
            <a:picLocks noChangeAspect="1"/>
          </p:cNvPicPr>
          <p:nvPr/>
        </p:nvPicPr>
        <p:blipFill>
          <a:blip r:embed="rId4" cstate="print"/>
          <a:stretch>
            <a:fillRect/>
          </a:stretch>
        </p:blipFill>
        <p:spPr>
          <a:xfrm>
            <a:off x="323528" y="0"/>
            <a:ext cx="2061768" cy="4824536"/>
          </a:xfrm>
          <a:prstGeom prst="rect">
            <a:avLst/>
          </a:prstGeom>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14282" y="0"/>
            <a:ext cx="2643206" cy="6786473"/>
          </a:xfrm>
          <a:prstGeom prst="rect">
            <a:avLst/>
          </a:prstGeom>
          <a:gradFill flip="none" rotWithShape="1">
            <a:gsLst>
              <a:gs pos="0">
                <a:srgbClr val="7C9E26">
                  <a:tint val="66000"/>
                  <a:satMod val="160000"/>
                </a:srgbClr>
              </a:gs>
              <a:gs pos="50000">
                <a:srgbClr val="7C9E26">
                  <a:tint val="44500"/>
                  <a:satMod val="160000"/>
                </a:srgbClr>
              </a:gs>
              <a:gs pos="100000">
                <a:srgbClr val="7C9E26">
                  <a:tint val="23500"/>
                  <a:satMod val="160000"/>
                </a:srgbClr>
              </a:gs>
            </a:gsLst>
            <a:path path="circle">
              <a:fillToRect l="100000" t="100000"/>
            </a:path>
            <a:tileRect r="-100000" b="-100000"/>
          </a:gradFill>
          <a:ln w="9525">
            <a:noFill/>
            <a:miter lim="800000"/>
            <a:headEnd/>
            <a:tailEnd/>
          </a:ln>
        </p:spPr>
        <p:txBody>
          <a:bodyPr wrap="square">
            <a:spAutoFit/>
          </a:bodyPr>
          <a:lstStyle/>
          <a:p>
            <a:pPr>
              <a:spcBef>
                <a:spcPct val="50000"/>
              </a:spcBef>
            </a:pPr>
            <a:r>
              <a:rPr lang="en-GB" sz="1600" dirty="0" smtClean="0"/>
              <a:t>The  (real) challenges for Protected Areas </a:t>
            </a:r>
          </a:p>
          <a:p>
            <a:pPr>
              <a:spcBef>
                <a:spcPct val="50000"/>
              </a:spcBef>
            </a:pPr>
            <a:r>
              <a:rPr lang="en-GB" sz="1600" dirty="0" smtClean="0"/>
              <a:t>The --------</a:t>
            </a:r>
            <a:r>
              <a:rPr lang="en-GB" sz="1600" b="1" dirty="0" err="1" smtClean="0"/>
              <a:t>Tions</a:t>
            </a:r>
            <a:endParaRPr lang="en-GB" sz="1600" b="1" dirty="0" smtClean="0"/>
          </a:p>
          <a:p>
            <a:pPr>
              <a:spcBef>
                <a:spcPct val="50000"/>
              </a:spcBef>
              <a:buFont typeface="Arial" pitchFamily="34" charset="0"/>
              <a:buChar char="•"/>
            </a:pPr>
            <a:r>
              <a:rPr lang="en-GB" sz="1600" b="1" dirty="0" smtClean="0"/>
              <a:t>Implementa</a:t>
            </a:r>
            <a:r>
              <a:rPr lang="en-GB" b="1" dirty="0" smtClean="0"/>
              <a:t>tion</a:t>
            </a:r>
            <a:r>
              <a:rPr lang="en-GB" dirty="0" smtClean="0"/>
              <a:t> </a:t>
            </a:r>
            <a:r>
              <a:rPr lang="en-GB" sz="1600" dirty="0" smtClean="0"/>
              <a:t>– slow implementation of existing  conventions and legislation</a:t>
            </a:r>
            <a:endParaRPr lang="en-GB" sz="1600" dirty="0"/>
          </a:p>
          <a:p>
            <a:pPr>
              <a:spcBef>
                <a:spcPct val="50000"/>
              </a:spcBef>
              <a:buFont typeface="Arial" pitchFamily="34" charset="0"/>
              <a:buChar char="•"/>
            </a:pPr>
            <a:r>
              <a:rPr lang="en-GB" sz="1600" b="1" dirty="0" smtClean="0"/>
              <a:t>Integra</a:t>
            </a:r>
            <a:r>
              <a:rPr lang="en-GB" b="1" dirty="0" smtClean="0"/>
              <a:t>tion</a:t>
            </a:r>
            <a:r>
              <a:rPr lang="en-GB" sz="1600" b="1" dirty="0" smtClean="0"/>
              <a:t> </a:t>
            </a:r>
            <a:r>
              <a:rPr lang="en-GB" sz="1600" dirty="0" smtClean="0"/>
              <a:t>– inadequate across all policy areas</a:t>
            </a:r>
          </a:p>
          <a:p>
            <a:pPr>
              <a:spcBef>
                <a:spcPct val="50000"/>
              </a:spcBef>
              <a:buFont typeface="Arial" pitchFamily="34" charset="0"/>
              <a:buChar char="•"/>
            </a:pPr>
            <a:r>
              <a:rPr lang="en-GB" sz="1600" b="1" dirty="0" smtClean="0"/>
              <a:t>Restitu</a:t>
            </a:r>
            <a:r>
              <a:rPr lang="en-GB" b="1" dirty="0" smtClean="0"/>
              <a:t>tion, </a:t>
            </a:r>
            <a:r>
              <a:rPr lang="en-GB" sz="1600" b="1" dirty="0" smtClean="0"/>
              <a:t>Compensa</a:t>
            </a:r>
            <a:r>
              <a:rPr lang="en-GB" b="1" dirty="0" smtClean="0"/>
              <a:t>tion</a:t>
            </a:r>
            <a:r>
              <a:rPr lang="en-GB" sz="1600" dirty="0" smtClean="0"/>
              <a:t> – insufficient funding</a:t>
            </a:r>
            <a:endParaRPr lang="en-US" sz="1600" dirty="0"/>
          </a:p>
          <a:p>
            <a:pPr>
              <a:spcBef>
                <a:spcPct val="50000"/>
              </a:spcBef>
              <a:buFont typeface="Arial" pitchFamily="34" charset="0"/>
              <a:buChar char="•"/>
            </a:pPr>
            <a:r>
              <a:rPr lang="en-GB" sz="1600" b="1" dirty="0" smtClean="0"/>
              <a:t>Educa</a:t>
            </a:r>
            <a:r>
              <a:rPr lang="en-GB" b="1" dirty="0" smtClean="0"/>
              <a:t>tion</a:t>
            </a:r>
            <a:r>
              <a:rPr lang="en-GB" dirty="0" smtClean="0"/>
              <a:t> </a:t>
            </a:r>
            <a:r>
              <a:rPr lang="en-GB" sz="1600" dirty="0" smtClean="0"/>
              <a:t>– knowledge gaps, skills gaps,  policy gaps</a:t>
            </a:r>
          </a:p>
          <a:p>
            <a:pPr>
              <a:spcBef>
                <a:spcPct val="50000"/>
              </a:spcBef>
              <a:buFont typeface="Arial" pitchFamily="34" charset="0"/>
              <a:buChar char="•"/>
            </a:pPr>
            <a:r>
              <a:rPr lang="en-GB" sz="1600" b="1" dirty="0" smtClean="0"/>
              <a:t>Communica</a:t>
            </a:r>
            <a:r>
              <a:rPr lang="en-GB" b="1" dirty="0" smtClean="0"/>
              <a:t>tion</a:t>
            </a:r>
            <a:r>
              <a:rPr lang="en-GB" sz="1600" dirty="0" smtClean="0"/>
              <a:t> -  institutional cultures,  feel good factor?</a:t>
            </a:r>
          </a:p>
          <a:p>
            <a:pPr>
              <a:spcBef>
                <a:spcPct val="50000"/>
              </a:spcBef>
              <a:buFont typeface="Arial" pitchFamily="34" charset="0"/>
              <a:buChar char="•"/>
            </a:pPr>
            <a:r>
              <a:rPr lang="en-GB" sz="1600" b="1" dirty="0" smtClean="0"/>
              <a:t>Disconnec</a:t>
            </a:r>
            <a:r>
              <a:rPr lang="en-GB" b="1" dirty="0" smtClean="0"/>
              <a:t>tion </a:t>
            </a:r>
            <a:r>
              <a:rPr lang="en-GB" sz="1600" b="1" dirty="0" smtClean="0"/>
              <a:t>–</a:t>
            </a:r>
            <a:r>
              <a:rPr lang="en-GB" sz="1600" dirty="0" smtClean="0"/>
              <a:t> the human disconnect to nature</a:t>
            </a:r>
          </a:p>
          <a:p>
            <a:pPr>
              <a:spcBef>
                <a:spcPct val="50000"/>
              </a:spcBef>
              <a:buFont typeface="Arial" pitchFamily="34" charset="0"/>
              <a:buChar char="•"/>
            </a:pPr>
            <a:r>
              <a:rPr lang="en-GB" sz="1600" b="1" dirty="0" smtClean="0"/>
              <a:t>Certifica</a:t>
            </a:r>
            <a:r>
              <a:rPr lang="en-GB" b="1" dirty="0" smtClean="0"/>
              <a:t>tion</a:t>
            </a:r>
            <a:r>
              <a:rPr lang="en-GB" sz="1600" b="1" dirty="0" smtClean="0"/>
              <a:t>-management effectiveness</a:t>
            </a:r>
          </a:p>
          <a:p>
            <a:pPr>
              <a:spcBef>
                <a:spcPct val="50000"/>
              </a:spcBef>
              <a:buFont typeface="Arial" pitchFamily="34" charset="0"/>
              <a:buChar char="•"/>
            </a:pPr>
            <a:r>
              <a:rPr lang="en-GB" sz="1600" b="1" dirty="0" smtClean="0"/>
              <a:t>Percep</a:t>
            </a:r>
            <a:r>
              <a:rPr lang="en-GB" b="1" dirty="0" smtClean="0"/>
              <a:t>tion</a:t>
            </a:r>
            <a:r>
              <a:rPr lang="en-GB" dirty="0" smtClean="0"/>
              <a:t> </a:t>
            </a:r>
            <a:r>
              <a:rPr lang="en-GB" sz="1600" dirty="0" smtClean="0"/>
              <a:t>–no societal consensus, relevance?</a:t>
            </a:r>
            <a:endParaRPr lang="en-GB" sz="2000" dirty="0"/>
          </a:p>
        </p:txBody>
      </p:sp>
      <p:sp>
        <p:nvSpPr>
          <p:cNvPr id="3" name="Text Box 7"/>
          <p:cNvSpPr txBox="1">
            <a:spLocks noChangeArrowheads="1"/>
          </p:cNvSpPr>
          <p:nvPr/>
        </p:nvSpPr>
        <p:spPr bwMode="auto">
          <a:xfrm>
            <a:off x="5829270" y="188641"/>
            <a:ext cx="3314730" cy="6740307"/>
          </a:xfrm>
          <a:prstGeom prst="rect">
            <a:avLst/>
          </a:prstGeom>
          <a:gradFill flip="none" rotWithShape="1">
            <a:gsLst>
              <a:gs pos="0">
                <a:srgbClr val="7C9E26">
                  <a:tint val="66000"/>
                  <a:satMod val="160000"/>
                </a:srgbClr>
              </a:gs>
              <a:gs pos="50000">
                <a:srgbClr val="7C9E26">
                  <a:tint val="44500"/>
                  <a:satMod val="160000"/>
                </a:srgbClr>
              </a:gs>
              <a:gs pos="100000">
                <a:srgbClr val="7C9E26">
                  <a:tint val="23500"/>
                  <a:satMod val="160000"/>
                </a:srgbClr>
              </a:gs>
            </a:gsLst>
            <a:lin ang="5400000" scaled="1"/>
            <a:tileRect/>
          </a:gradFill>
          <a:ln w="9525">
            <a:noFill/>
            <a:miter lim="800000"/>
            <a:headEnd/>
            <a:tailEnd/>
          </a:ln>
          <a:effectLst/>
        </p:spPr>
        <p:txBody>
          <a:bodyPr wrap="square">
            <a:spAutoFit/>
          </a:bodyPr>
          <a:lstStyle/>
          <a:p>
            <a:r>
              <a:rPr lang="en-GB" dirty="0"/>
              <a:t>The </a:t>
            </a:r>
            <a:r>
              <a:rPr lang="en-GB" dirty="0" smtClean="0"/>
              <a:t>Challenges </a:t>
            </a:r>
            <a:r>
              <a:rPr lang="en-GB" dirty="0"/>
              <a:t>for Protected </a:t>
            </a:r>
            <a:r>
              <a:rPr lang="en-GB" dirty="0" smtClean="0"/>
              <a:t>Areas</a:t>
            </a:r>
            <a:endParaRPr lang="en-GB" dirty="0"/>
          </a:p>
          <a:p>
            <a:endParaRPr lang="en-GB" dirty="0"/>
          </a:p>
          <a:p>
            <a:r>
              <a:rPr lang="en-GB" dirty="0"/>
              <a:t>Remaining Relevant to multiple Political </a:t>
            </a:r>
            <a:r>
              <a:rPr lang="en-GB" dirty="0" err="1"/>
              <a:t>agendae</a:t>
            </a:r>
            <a:r>
              <a:rPr lang="en-GB" dirty="0"/>
              <a:t> </a:t>
            </a:r>
          </a:p>
          <a:p>
            <a:endParaRPr lang="en-GB" dirty="0"/>
          </a:p>
          <a:p>
            <a:r>
              <a:rPr lang="en-GB" dirty="0" smtClean="0"/>
              <a:t>Climate </a:t>
            </a:r>
            <a:r>
              <a:rPr lang="en-GB" dirty="0"/>
              <a:t>change</a:t>
            </a:r>
          </a:p>
          <a:p>
            <a:endParaRPr lang="en-GB" dirty="0"/>
          </a:p>
          <a:p>
            <a:r>
              <a:rPr lang="en-GB" dirty="0"/>
              <a:t>Biodiversity </a:t>
            </a:r>
            <a:r>
              <a:rPr lang="en-GB" dirty="0" smtClean="0"/>
              <a:t>loss</a:t>
            </a:r>
          </a:p>
          <a:p>
            <a:endParaRPr lang="en-GB" dirty="0" smtClean="0"/>
          </a:p>
          <a:p>
            <a:r>
              <a:rPr lang="en-GB" dirty="0" smtClean="0"/>
              <a:t>Development / Land Use Pressures</a:t>
            </a:r>
            <a:endParaRPr lang="en-GB" dirty="0"/>
          </a:p>
          <a:p>
            <a:endParaRPr lang="en-GB" dirty="0"/>
          </a:p>
          <a:p>
            <a:r>
              <a:rPr lang="en-GB" dirty="0"/>
              <a:t>Governance</a:t>
            </a:r>
          </a:p>
          <a:p>
            <a:endParaRPr lang="en-GB" dirty="0"/>
          </a:p>
          <a:p>
            <a:r>
              <a:rPr lang="en-GB" dirty="0"/>
              <a:t>Sustainable finance</a:t>
            </a:r>
          </a:p>
          <a:p>
            <a:endParaRPr lang="en-GB" dirty="0"/>
          </a:p>
          <a:p>
            <a:r>
              <a:rPr lang="en-GB" dirty="0" smtClean="0"/>
              <a:t>Communication</a:t>
            </a:r>
          </a:p>
          <a:p>
            <a:endParaRPr lang="en-GB" dirty="0" smtClean="0"/>
          </a:p>
          <a:p>
            <a:endParaRPr lang="en-GB" dirty="0" smtClean="0"/>
          </a:p>
          <a:p>
            <a:endParaRPr lang="en-GB" dirty="0" smtClean="0"/>
          </a:p>
          <a:p>
            <a:endParaRPr lang="en-GB" dirty="0"/>
          </a:p>
          <a:p>
            <a:endParaRPr lang="en-GB" dirty="0"/>
          </a:p>
          <a:p>
            <a:endParaRPr lang="en-GB" dirty="0"/>
          </a:p>
        </p:txBody>
      </p:sp>
      <p:graphicFrame>
        <p:nvGraphicFramePr>
          <p:cNvPr id="69634" name="Object 1"/>
          <p:cNvGraphicFramePr>
            <a:graphicFrameLocks noChangeAspect="1"/>
          </p:cNvGraphicFramePr>
          <p:nvPr/>
        </p:nvGraphicFramePr>
        <p:xfrm>
          <a:off x="2928938" y="0"/>
          <a:ext cx="2786062" cy="6858000"/>
        </p:xfrm>
        <a:graphic>
          <a:graphicData uri="http://schemas.openxmlformats.org/presentationml/2006/ole">
            <p:oleObj spid="_x0000_s69634" name="Acrobat Document" r:id="rId4" imgW="4851000" imgH="12114000" progId="AcroExch.Document.7">
              <p:embed/>
            </p:oleObj>
          </a:graphicData>
        </a:graphic>
      </p:graphicFrame>
      <p:pic>
        <p:nvPicPr>
          <p:cNvPr id="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linds(horizontal)">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740" y="116632"/>
            <a:ext cx="4572000" cy="6597352"/>
          </a:xfrm>
          <a:prstGeom prst="rect">
            <a:avLst/>
          </a:prstGeom>
        </p:spPr>
        <p:txBody>
          <a:bodyPr wrap="square">
            <a:spAutoFit/>
          </a:bodyPr>
          <a:lstStyle/>
          <a:p>
            <a:pPr algn="ctr"/>
            <a:r>
              <a:rPr lang="en-GB" sz="2400" b="1" dirty="0" smtClean="0"/>
              <a:t>Europe’s Protected Areas  </a:t>
            </a:r>
          </a:p>
          <a:p>
            <a:pPr algn="ctr"/>
            <a:r>
              <a:rPr lang="en-GB" sz="2400" b="1" dirty="0" smtClean="0"/>
              <a:t>By numbers</a:t>
            </a:r>
          </a:p>
          <a:p>
            <a:endParaRPr lang="en-GB" dirty="0" smtClean="0"/>
          </a:p>
          <a:p>
            <a:r>
              <a:rPr lang="en-GB" dirty="0" smtClean="0"/>
              <a:t>About 68,200 protected areas in Europe (EU27)</a:t>
            </a:r>
          </a:p>
          <a:p>
            <a:endParaRPr lang="en-GB" dirty="0" smtClean="0"/>
          </a:p>
          <a:p>
            <a:r>
              <a:rPr lang="en-GB" dirty="0" smtClean="0"/>
              <a:t>National/Regional designated Protected Areas covering almost 19% of EU = Italy + Spain surface</a:t>
            </a:r>
          </a:p>
          <a:p>
            <a:endParaRPr lang="en-GB" dirty="0" smtClean="0"/>
          </a:p>
          <a:p>
            <a:r>
              <a:rPr lang="en-GB" dirty="0" smtClean="0"/>
              <a:t>About 7,7% of N2000 sites are within National/Regional designated PA </a:t>
            </a:r>
          </a:p>
          <a:p>
            <a:endParaRPr lang="en-GB" dirty="0" smtClean="0"/>
          </a:p>
          <a:p>
            <a:r>
              <a:rPr lang="en-GB" dirty="0" smtClean="0"/>
              <a:t>Protected Areas affect almost ¼ of the EU population</a:t>
            </a:r>
          </a:p>
          <a:p>
            <a:endParaRPr lang="en-GB" dirty="0" smtClean="0"/>
          </a:p>
          <a:p>
            <a:r>
              <a:rPr lang="en-GB" dirty="0" smtClean="0"/>
              <a:t>Last 10 years  Protected Areas in Europe have grown 23% but average dimension decreased</a:t>
            </a:r>
          </a:p>
          <a:p>
            <a:endParaRPr lang="en-GB" dirty="0" smtClean="0"/>
          </a:p>
          <a:p>
            <a:r>
              <a:rPr lang="en-GB" dirty="0" smtClean="0"/>
              <a:t>Protected areas were once planned AGAINST people, now it is recognised that they need to be planned WITH local people</a:t>
            </a:r>
          </a:p>
        </p:txBody>
      </p:sp>
      <p:pic>
        <p:nvPicPr>
          <p:cNvPr id="7" name="Picture 2"/>
          <p:cNvPicPr>
            <a:picLocks noChangeAspect="1" noChangeArrowheads="1"/>
          </p:cNvPicPr>
          <p:nvPr/>
        </p:nvPicPr>
        <p:blipFill>
          <a:blip r:embed="rId3" cstate="print"/>
          <a:srcRect/>
          <a:stretch>
            <a:fillRect/>
          </a:stretch>
        </p:blipFill>
        <p:spPr bwMode="auto">
          <a:xfrm>
            <a:off x="4644008" y="116632"/>
            <a:ext cx="4499992" cy="6858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4" cstate="print"/>
          <a:srcRect r="60632" b="23750"/>
          <a:stretch>
            <a:fillRect/>
          </a:stretch>
        </p:blipFill>
        <p:spPr bwMode="auto">
          <a:xfrm>
            <a:off x="0" y="0"/>
            <a:ext cx="3203848" cy="6858000"/>
          </a:xfrm>
          <a:prstGeom prst="rect">
            <a:avLst/>
          </a:prstGeom>
          <a:noFill/>
          <a:ln w="9525">
            <a:noFill/>
            <a:miter lim="800000"/>
            <a:headEnd/>
            <a:tailEnd/>
          </a:ln>
        </p:spPr>
      </p:pic>
      <p:sp>
        <p:nvSpPr>
          <p:cNvPr id="54277" name="Text Box 5"/>
          <p:cNvSpPr txBox="1">
            <a:spLocks noChangeArrowheads="1"/>
          </p:cNvSpPr>
          <p:nvPr/>
        </p:nvSpPr>
        <p:spPr bwMode="auto">
          <a:xfrm>
            <a:off x="3203848" y="0"/>
            <a:ext cx="5976664" cy="7571303"/>
          </a:xfrm>
          <a:prstGeom prst="rect">
            <a:avLst/>
          </a:prstGeom>
          <a:gradFill rotWithShape="1">
            <a:gsLst>
              <a:gs pos="0">
                <a:schemeClr val="accent1">
                  <a:gamma/>
                  <a:tint val="0"/>
                  <a:invGamma/>
                </a:schemeClr>
              </a:gs>
              <a:gs pos="100000">
                <a:schemeClr val="accent1"/>
              </a:gs>
            </a:gsLst>
            <a:lin ang="0" scaled="1"/>
          </a:gradFill>
          <a:ln w="9525">
            <a:noFill/>
            <a:miter lim="800000"/>
            <a:headEnd/>
            <a:tailEnd/>
          </a:ln>
        </p:spPr>
        <p:txBody>
          <a:bodyPr wrap="square">
            <a:spAutoFit/>
          </a:bodyPr>
          <a:lstStyle/>
          <a:p>
            <a:pPr>
              <a:spcBef>
                <a:spcPct val="50000"/>
              </a:spcBef>
              <a:buFontTx/>
              <a:buChar char="•"/>
            </a:pPr>
            <a:r>
              <a:rPr lang="en-GB" dirty="0" smtClean="0"/>
              <a:t>Convert </a:t>
            </a:r>
            <a:r>
              <a:rPr lang="en-GB" b="1" dirty="0" smtClean="0"/>
              <a:t>Aspirations into Action</a:t>
            </a:r>
          </a:p>
          <a:p>
            <a:pPr>
              <a:spcBef>
                <a:spcPct val="50000"/>
              </a:spcBef>
              <a:buFontTx/>
              <a:buChar char="•"/>
            </a:pPr>
            <a:r>
              <a:rPr lang="en-GB" dirty="0" smtClean="0"/>
              <a:t>Adopt innovative,  forward thinking, outward looking inclusive approach– </a:t>
            </a:r>
            <a:r>
              <a:rPr lang="en-GB" b="1" dirty="0" smtClean="0"/>
              <a:t>partnership working </a:t>
            </a:r>
            <a:r>
              <a:rPr lang="en-GB" dirty="0" smtClean="0"/>
              <a:t>with communities,  business, academia.</a:t>
            </a:r>
          </a:p>
          <a:p>
            <a:pPr>
              <a:spcBef>
                <a:spcPct val="50000"/>
              </a:spcBef>
              <a:buFontTx/>
              <a:buChar char="•"/>
            </a:pPr>
            <a:r>
              <a:rPr lang="en-GB" dirty="0" smtClean="0"/>
              <a:t>Examine </a:t>
            </a:r>
            <a:r>
              <a:rPr lang="en-GB" dirty="0"/>
              <a:t>the Culture, </a:t>
            </a:r>
            <a:r>
              <a:rPr lang="en-GB" b="1" dirty="0"/>
              <a:t>Remain Relevant</a:t>
            </a:r>
          </a:p>
          <a:p>
            <a:pPr>
              <a:spcBef>
                <a:spcPct val="50000"/>
              </a:spcBef>
              <a:buFontTx/>
              <a:buChar char="•"/>
            </a:pPr>
            <a:r>
              <a:rPr lang="en-GB" dirty="0" smtClean="0"/>
              <a:t>Be </a:t>
            </a:r>
            <a:r>
              <a:rPr lang="en-GB" dirty="0"/>
              <a:t>the nature reserve, health centre, spiritual retreat, sports facility, ecosystem services   “factory”, cultural repository, iconic landscape, national identity. = </a:t>
            </a:r>
            <a:r>
              <a:rPr lang="en-GB" dirty="0" smtClean="0"/>
              <a:t> protected </a:t>
            </a:r>
            <a:r>
              <a:rPr lang="en-GB" dirty="0"/>
              <a:t>area. </a:t>
            </a:r>
          </a:p>
          <a:p>
            <a:pPr>
              <a:spcBef>
                <a:spcPct val="50000"/>
              </a:spcBef>
              <a:buFontTx/>
              <a:buChar char="•"/>
            </a:pPr>
            <a:r>
              <a:rPr lang="en-GB" dirty="0"/>
              <a:t>Embrace Sustainability  - European protected areas need to be </a:t>
            </a:r>
            <a:r>
              <a:rPr lang="en-GB" b="1" dirty="0"/>
              <a:t>models for nature conservation</a:t>
            </a:r>
            <a:r>
              <a:rPr lang="en-GB" dirty="0"/>
              <a:t> </a:t>
            </a:r>
            <a:r>
              <a:rPr lang="en-GB" b="1" dirty="0"/>
              <a:t>sustainable natural resource use benefiting society and maintaining Europe’s cultural heritage and traditional rural livelihoods</a:t>
            </a:r>
            <a:endParaRPr lang="en-GB" dirty="0"/>
          </a:p>
          <a:p>
            <a:pPr>
              <a:spcBef>
                <a:spcPct val="50000"/>
              </a:spcBef>
              <a:buFontTx/>
              <a:buChar char="•"/>
            </a:pPr>
            <a:r>
              <a:rPr lang="en-GB" dirty="0"/>
              <a:t>Continue to engender sense of  Protected Area community across </a:t>
            </a:r>
            <a:r>
              <a:rPr lang="en-GB" dirty="0" smtClean="0"/>
              <a:t>, </a:t>
            </a:r>
            <a:r>
              <a:rPr lang="en-GB" b="1" dirty="0"/>
              <a:t>Common Goals: Shared Vision, </a:t>
            </a:r>
            <a:r>
              <a:rPr lang="en-GB" dirty="0"/>
              <a:t>encourage exchange of ideas, network.  </a:t>
            </a:r>
            <a:endParaRPr lang="en-GB" dirty="0" smtClean="0"/>
          </a:p>
          <a:p>
            <a:pPr>
              <a:spcBef>
                <a:spcPct val="50000"/>
              </a:spcBef>
              <a:buFontTx/>
              <a:buChar char="•"/>
            </a:pPr>
            <a:r>
              <a:rPr lang="en-GB" dirty="0" smtClean="0"/>
              <a:t>Make it </a:t>
            </a:r>
            <a:r>
              <a:rPr lang="en-GB" b="1" dirty="0" smtClean="0"/>
              <a:t>REAL! </a:t>
            </a:r>
          </a:p>
          <a:p>
            <a:pPr>
              <a:spcBef>
                <a:spcPct val="50000"/>
              </a:spcBef>
              <a:buFontTx/>
              <a:buChar char="•"/>
            </a:pPr>
            <a:r>
              <a:rPr lang="en-GB" dirty="0" smtClean="0"/>
              <a:t>Collaborate and continue to build partnerships protected areas – concentrate on what they do, less on what they are… </a:t>
            </a:r>
            <a:r>
              <a:rPr lang="en-GB" b="1" dirty="0" smtClean="0"/>
              <a:t>Network </a:t>
            </a:r>
            <a:r>
              <a:rPr lang="en-GB" dirty="0" smtClean="0"/>
              <a:t>–Learn from others! Saves money! </a:t>
            </a:r>
          </a:p>
          <a:p>
            <a:pPr>
              <a:spcBef>
                <a:spcPct val="50000"/>
              </a:spcBef>
              <a:buFontTx/>
              <a:buChar char="•"/>
            </a:pPr>
            <a:r>
              <a:rPr lang="en-GB" dirty="0" smtClean="0"/>
              <a:t>Show me the </a:t>
            </a:r>
            <a:r>
              <a:rPr lang="en-GB" b="1" dirty="0" smtClean="0"/>
              <a:t>Money..!! </a:t>
            </a:r>
            <a:r>
              <a:rPr lang="en-GB" dirty="0" smtClean="0"/>
              <a:t>What’s a park worth.</a:t>
            </a:r>
            <a:endParaRPr lang="en-GB" dirty="0"/>
          </a:p>
          <a:p>
            <a:pPr>
              <a:spcBef>
                <a:spcPct val="50000"/>
              </a:spcBef>
              <a:buFontTx/>
              <a:buChar char="•"/>
            </a:pPr>
            <a:endParaRPr lang="en-GB" dirty="0"/>
          </a:p>
          <a:p>
            <a:pPr>
              <a:spcBef>
                <a:spcPct val="50000"/>
              </a:spcBef>
              <a:buFontTx/>
              <a:buChar char="•"/>
            </a:pPr>
            <a:endParaRPr lang="en-GB" dirty="0"/>
          </a:p>
        </p:txBody>
      </p:sp>
      <p:sp>
        <p:nvSpPr>
          <p:cNvPr id="4" name="TextBox 3"/>
          <p:cNvSpPr txBox="1"/>
          <p:nvPr/>
        </p:nvSpPr>
        <p:spPr>
          <a:xfrm>
            <a:off x="142844" y="142852"/>
            <a:ext cx="2844980" cy="1200329"/>
          </a:xfrm>
          <a:prstGeom prst="rect">
            <a:avLst/>
          </a:prstGeom>
          <a:noFill/>
        </p:spPr>
        <p:txBody>
          <a:bodyPr wrap="square" rtlCol="0">
            <a:spAutoFit/>
          </a:bodyPr>
          <a:lstStyle/>
          <a:p>
            <a:r>
              <a:rPr lang="en-GB" dirty="0" smtClean="0"/>
              <a:t>Parks of the Future</a:t>
            </a:r>
          </a:p>
          <a:p>
            <a:endParaRPr lang="en-US" dirty="0" smtClean="0"/>
          </a:p>
          <a:p>
            <a:r>
              <a:rPr lang="en-GB" dirty="0" smtClean="0"/>
              <a:t>Leap of Faith?</a:t>
            </a:r>
          </a:p>
          <a:p>
            <a:endParaRPr lang="en-GB" dirty="0" smtClean="0"/>
          </a:p>
        </p:txBody>
      </p:sp>
      <p:pic>
        <p:nvPicPr>
          <p:cNvPr id="5"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blinds(vertical)">
                                      <p:cBhvr>
                                        <p:cTn id="7" dur="1000"/>
                                        <p:tgtEl>
                                          <p:spTgt spid="542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4277">
                                            <p:txEl>
                                              <p:pRg st="0" end="0"/>
                                            </p:txEl>
                                          </p:spTgt>
                                        </p:tgtEl>
                                        <p:attrNameLst>
                                          <p:attrName>style.visibility</p:attrName>
                                        </p:attrNameLst>
                                      </p:cBhvr>
                                      <p:to>
                                        <p:strVal val="visible"/>
                                      </p:to>
                                    </p:set>
                                    <p:anim calcmode="lin" valueType="num">
                                      <p:cBhvr additive="base">
                                        <p:cTn id="12" dur="5000" fill="hold"/>
                                        <p:tgtEl>
                                          <p:spTgt spid="54277">
                                            <p:txEl>
                                              <p:pRg st="0" end="0"/>
                                            </p:txEl>
                                          </p:spTgt>
                                        </p:tgtEl>
                                        <p:attrNameLst>
                                          <p:attrName>ppt_x</p:attrName>
                                        </p:attrNameLst>
                                      </p:cBhvr>
                                      <p:tavLst>
                                        <p:tav tm="0">
                                          <p:val>
                                            <p:strVal val="0-#ppt_w/2"/>
                                          </p:val>
                                        </p:tav>
                                        <p:tav tm="100000">
                                          <p:val>
                                            <p:strVal val="#ppt_x"/>
                                          </p:val>
                                        </p:tav>
                                      </p:tavLst>
                                    </p:anim>
                                    <p:anim calcmode="lin" valueType="num">
                                      <p:cBhvr additive="base">
                                        <p:cTn id="13" dur="5000" fill="hold"/>
                                        <p:tgtEl>
                                          <p:spTgt spid="54277">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0"/>
                                  </p:stCondLst>
                                  <p:childTnLst>
                                    <p:set>
                                      <p:cBhvr>
                                        <p:cTn id="16" dur="1" fill="hold">
                                          <p:stCondLst>
                                            <p:cond delay="0"/>
                                          </p:stCondLst>
                                        </p:cTn>
                                        <p:tgtEl>
                                          <p:spTgt spid="54277">
                                            <p:txEl>
                                              <p:pRg st="2" end="2"/>
                                            </p:txEl>
                                          </p:spTgt>
                                        </p:tgtEl>
                                        <p:attrNameLst>
                                          <p:attrName>style.visibility</p:attrName>
                                        </p:attrNameLst>
                                      </p:cBhvr>
                                      <p:to>
                                        <p:strVal val="visible"/>
                                      </p:to>
                                    </p:set>
                                    <p:anim calcmode="lin" valueType="num">
                                      <p:cBhvr additive="base">
                                        <p:cTn id="17" dur="3000" fill="hold"/>
                                        <p:tgtEl>
                                          <p:spTgt spid="54277">
                                            <p:txEl>
                                              <p:pRg st="2" end="2"/>
                                            </p:txEl>
                                          </p:spTgt>
                                        </p:tgtEl>
                                        <p:attrNameLst>
                                          <p:attrName>ppt_x</p:attrName>
                                        </p:attrNameLst>
                                      </p:cBhvr>
                                      <p:tavLst>
                                        <p:tav tm="0">
                                          <p:val>
                                            <p:strVal val="0-#ppt_w/2"/>
                                          </p:val>
                                        </p:tav>
                                        <p:tav tm="100000">
                                          <p:val>
                                            <p:strVal val="#ppt_x"/>
                                          </p:val>
                                        </p:tav>
                                      </p:tavLst>
                                    </p:anim>
                                    <p:anim calcmode="lin" valueType="num">
                                      <p:cBhvr additive="base">
                                        <p:cTn id="18" dur="3000" fill="hold"/>
                                        <p:tgtEl>
                                          <p:spTgt spid="54277">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8000"/>
                            </p:stCondLst>
                            <p:childTnLst>
                              <p:par>
                                <p:cTn id="20" presetID="2" presetClass="entr" presetSubtype="8" fill="hold" nodeType="afterEffect">
                                  <p:stCondLst>
                                    <p:cond delay="0"/>
                                  </p:stCondLst>
                                  <p:childTnLst>
                                    <p:set>
                                      <p:cBhvr>
                                        <p:cTn id="21" dur="1" fill="hold">
                                          <p:stCondLst>
                                            <p:cond delay="0"/>
                                          </p:stCondLst>
                                        </p:cTn>
                                        <p:tgtEl>
                                          <p:spTgt spid="54277">
                                            <p:txEl>
                                              <p:pRg st="1" end="1"/>
                                            </p:txEl>
                                          </p:spTgt>
                                        </p:tgtEl>
                                        <p:attrNameLst>
                                          <p:attrName>style.visibility</p:attrName>
                                        </p:attrNameLst>
                                      </p:cBhvr>
                                      <p:to>
                                        <p:strVal val="visible"/>
                                      </p:to>
                                    </p:set>
                                    <p:anim calcmode="lin" valueType="num">
                                      <p:cBhvr additive="base">
                                        <p:cTn id="22" dur="2000" fill="hold"/>
                                        <p:tgtEl>
                                          <p:spTgt spid="54277">
                                            <p:txEl>
                                              <p:pRg st="1" end="1"/>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54277">
                                            <p:txEl>
                                              <p:pRg st="1" end="1"/>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0"/>
                            </p:stCondLst>
                            <p:childTnLst>
                              <p:par>
                                <p:cTn id="25" presetID="2" presetClass="entr" presetSubtype="1" fill="hold" nodeType="afterEffect">
                                  <p:stCondLst>
                                    <p:cond delay="1000"/>
                                  </p:stCondLst>
                                  <p:childTnLst>
                                    <p:set>
                                      <p:cBhvr>
                                        <p:cTn id="26" dur="1" fill="hold">
                                          <p:stCondLst>
                                            <p:cond delay="0"/>
                                          </p:stCondLst>
                                        </p:cTn>
                                        <p:tgtEl>
                                          <p:spTgt spid="54277">
                                            <p:txEl>
                                              <p:pRg st="3" end="3"/>
                                            </p:txEl>
                                          </p:spTgt>
                                        </p:tgtEl>
                                        <p:attrNameLst>
                                          <p:attrName>style.visibility</p:attrName>
                                        </p:attrNameLst>
                                      </p:cBhvr>
                                      <p:to>
                                        <p:strVal val="visible"/>
                                      </p:to>
                                    </p:set>
                                    <p:anim calcmode="lin" valueType="num">
                                      <p:cBhvr additive="base">
                                        <p:cTn id="27" dur="3000" fill="hold"/>
                                        <p:tgtEl>
                                          <p:spTgt spid="5427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54277">
                                            <p:txEl>
                                              <p:pRg st="3" end="3"/>
                                            </p:txEl>
                                          </p:spTgt>
                                        </p:tgtEl>
                                        <p:attrNameLst>
                                          <p:attrName>ppt_y</p:attrName>
                                        </p:attrNameLst>
                                      </p:cBhvr>
                                      <p:tavLst>
                                        <p:tav tm="0">
                                          <p:val>
                                            <p:strVal val="0-#ppt_h/2"/>
                                          </p:val>
                                        </p:tav>
                                        <p:tav tm="100000">
                                          <p:val>
                                            <p:strVal val="#ppt_y"/>
                                          </p:val>
                                        </p:tav>
                                      </p:tavLst>
                                    </p:anim>
                                  </p:childTnLst>
                                </p:cTn>
                              </p:par>
                            </p:childTnLst>
                          </p:cTn>
                        </p:par>
                        <p:par>
                          <p:cTn id="29" fill="hold">
                            <p:stCondLst>
                              <p:cond delay="14000"/>
                            </p:stCondLst>
                            <p:childTnLst>
                              <p:par>
                                <p:cTn id="30" presetID="2" presetClass="entr" presetSubtype="8" fill="hold" nodeType="afterEffect">
                                  <p:stCondLst>
                                    <p:cond delay="2000"/>
                                  </p:stCondLst>
                                  <p:childTnLst>
                                    <p:set>
                                      <p:cBhvr>
                                        <p:cTn id="31" dur="1" fill="hold">
                                          <p:stCondLst>
                                            <p:cond delay="0"/>
                                          </p:stCondLst>
                                        </p:cTn>
                                        <p:tgtEl>
                                          <p:spTgt spid="54277">
                                            <p:txEl>
                                              <p:pRg st="4" end="4"/>
                                            </p:txEl>
                                          </p:spTgt>
                                        </p:tgtEl>
                                        <p:attrNameLst>
                                          <p:attrName>style.visibility</p:attrName>
                                        </p:attrNameLst>
                                      </p:cBhvr>
                                      <p:to>
                                        <p:strVal val="visible"/>
                                      </p:to>
                                    </p:set>
                                    <p:anim calcmode="lin" valueType="num">
                                      <p:cBhvr additive="base">
                                        <p:cTn id="32" dur="3000" fill="hold"/>
                                        <p:tgtEl>
                                          <p:spTgt spid="54277">
                                            <p:txEl>
                                              <p:pRg st="4" end="4"/>
                                            </p:txEl>
                                          </p:spTgt>
                                        </p:tgtEl>
                                        <p:attrNameLst>
                                          <p:attrName>ppt_x</p:attrName>
                                        </p:attrNameLst>
                                      </p:cBhvr>
                                      <p:tavLst>
                                        <p:tav tm="0">
                                          <p:val>
                                            <p:strVal val="0-#ppt_w/2"/>
                                          </p:val>
                                        </p:tav>
                                        <p:tav tm="100000">
                                          <p:val>
                                            <p:strVal val="#ppt_x"/>
                                          </p:val>
                                        </p:tav>
                                      </p:tavLst>
                                    </p:anim>
                                    <p:anim calcmode="lin" valueType="num">
                                      <p:cBhvr additive="base">
                                        <p:cTn id="33" dur="3000" fill="hold"/>
                                        <p:tgtEl>
                                          <p:spTgt spid="54277">
                                            <p:txEl>
                                              <p:pRg st="4" end="4"/>
                                            </p:txEl>
                                          </p:spTgt>
                                        </p:tgtEl>
                                        <p:attrNameLst>
                                          <p:attrName>ppt_y</p:attrName>
                                        </p:attrNameLst>
                                      </p:cBhvr>
                                      <p:tavLst>
                                        <p:tav tm="0">
                                          <p:val>
                                            <p:strVal val="#ppt_y"/>
                                          </p:val>
                                        </p:tav>
                                        <p:tav tm="100000">
                                          <p:val>
                                            <p:strVal val="#ppt_y"/>
                                          </p:val>
                                        </p:tav>
                                      </p:tavLst>
                                    </p:anim>
                                  </p:childTnLst>
                                </p:cTn>
                              </p:par>
                            </p:childTnLst>
                          </p:cTn>
                        </p:par>
                        <p:par>
                          <p:cTn id="34" fill="hold">
                            <p:stCondLst>
                              <p:cond delay="19000"/>
                            </p:stCondLst>
                            <p:childTnLst>
                              <p:par>
                                <p:cTn id="35" presetID="2" presetClass="entr" presetSubtype="2" fill="hold" nodeType="afterEffect">
                                  <p:stCondLst>
                                    <p:cond delay="0"/>
                                  </p:stCondLst>
                                  <p:childTnLst>
                                    <p:set>
                                      <p:cBhvr>
                                        <p:cTn id="36" dur="1" fill="hold">
                                          <p:stCondLst>
                                            <p:cond delay="0"/>
                                          </p:stCondLst>
                                        </p:cTn>
                                        <p:tgtEl>
                                          <p:spTgt spid="54277">
                                            <p:txEl>
                                              <p:pRg st="5" end="5"/>
                                            </p:txEl>
                                          </p:spTgt>
                                        </p:tgtEl>
                                        <p:attrNameLst>
                                          <p:attrName>style.visibility</p:attrName>
                                        </p:attrNameLst>
                                      </p:cBhvr>
                                      <p:to>
                                        <p:strVal val="visible"/>
                                      </p:to>
                                    </p:set>
                                    <p:anim calcmode="lin" valueType="num">
                                      <p:cBhvr additive="base">
                                        <p:cTn id="37" dur="3000" fill="hold"/>
                                        <p:tgtEl>
                                          <p:spTgt spid="54277">
                                            <p:txEl>
                                              <p:pRg st="5" end="5"/>
                                            </p:txEl>
                                          </p:spTgt>
                                        </p:tgtEl>
                                        <p:attrNameLst>
                                          <p:attrName>ppt_x</p:attrName>
                                        </p:attrNameLst>
                                      </p:cBhvr>
                                      <p:tavLst>
                                        <p:tav tm="0">
                                          <p:val>
                                            <p:strVal val="1+#ppt_w/2"/>
                                          </p:val>
                                        </p:tav>
                                        <p:tav tm="100000">
                                          <p:val>
                                            <p:strVal val="#ppt_x"/>
                                          </p:val>
                                        </p:tav>
                                      </p:tavLst>
                                    </p:anim>
                                    <p:anim calcmode="lin" valueType="num">
                                      <p:cBhvr additive="base">
                                        <p:cTn id="38" dur="3000" fill="hold"/>
                                        <p:tgtEl>
                                          <p:spTgt spid="54277">
                                            <p:txEl>
                                              <p:pRg st="5" end="5"/>
                                            </p:txEl>
                                          </p:spTgt>
                                        </p:tgtEl>
                                        <p:attrNameLst>
                                          <p:attrName>ppt_y</p:attrName>
                                        </p:attrNameLst>
                                      </p:cBhvr>
                                      <p:tavLst>
                                        <p:tav tm="0">
                                          <p:val>
                                            <p:strVal val="#ppt_y"/>
                                          </p:val>
                                        </p:tav>
                                        <p:tav tm="100000">
                                          <p:val>
                                            <p:strVal val="#ppt_y"/>
                                          </p:val>
                                        </p:tav>
                                      </p:tavLst>
                                    </p:anim>
                                  </p:childTnLst>
                                </p:cTn>
                              </p:par>
                            </p:childTnLst>
                          </p:cTn>
                        </p:par>
                        <p:par>
                          <p:cTn id="39" fill="hold">
                            <p:stCondLst>
                              <p:cond delay="22000"/>
                            </p:stCondLst>
                            <p:childTnLst>
                              <p:par>
                                <p:cTn id="40" presetID="2" presetClass="entr" presetSubtype="2" fill="hold" nodeType="afterEffect">
                                  <p:stCondLst>
                                    <p:cond delay="0"/>
                                  </p:stCondLst>
                                  <p:childTnLst>
                                    <p:set>
                                      <p:cBhvr>
                                        <p:cTn id="41" dur="1" fill="hold">
                                          <p:stCondLst>
                                            <p:cond delay="0"/>
                                          </p:stCondLst>
                                        </p:cTn>
                                        <p:tgtEl>
                                          <p:spTgt spid="54277">
                                            <p:txEl>
                                              <p:pRg st="6" end="6"/>
                                            </p:txEl>
                                          </p:spTgt>
                                        </p:tgtEl>
                                        <p:attrNameLst>
                                          <p:attrName>style.visibility</p:attrName>
                                        </p:attrNameLst>
                                      </p:cBhvr>
                                      <p:to>
                                        <p:strVal val="visible"/>
                                      </p:to>
                                    </p:set>
                                    <p:anim calcmode="lin" valueType="num">
                                      <p:cBhvr additive="base">
                                        <p:cTn id="42" dur="500" fill="hold"/>
                                        <p:tgtEl>
                                          <p:spTgt spid="54277">
                                            <p:txEl>
                                              <p:pRg st="6" end="6"/>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54277">
                                            <p:txEl>
                                              <p:pRg st="6" end="6"/>
                                            </p:txEl>
                                          </p:spTgt>
                                        </p:tgtEl>
                                        <p:attrNameLst>
                                          <p:attrName>ppt_y</p:attrName>
                                        </p:attrNameLst>
                                      </p:cBhvr>
                                      <p:tavLst>
                                        <p:tav tm="0">
                                          <p:val>
                                            <p:strVal val="#ppt_y"/>
                                          </p:val>
                                        </p:tav>
                                        <p:tav tm="100000">
                                          <p:val>
                                            <p:strVal val="#ppt_y"/>
                                          </p:val>
                                        </p:tav>
                                      </p:tavLst>
                                    </p:anim>
                                  </p:childTnLst>
                                </p:cTn>
                              </p:par>
                            </p:childTnLst>
                          </p:cTn>
                        </p:par>
                        <p:par>
                          <p:cTn id="44" fill="hold">
                            <p:stCondLst>
                              <p:cond delay="22500"/>
                            </p:stCondLst>
                            <p:childTnLst>
                              <p:par>
                                <p:cTn id="45" presetID="2" presetClass="entr" presetSubtype="2" fill="hold" nodeType="afterEffect">
                                  <p:stCondLst>
                                    <p:cond delay="0"/>
                                  </p:stCondLst>
                                  <p:childTnLst>
                                    <p:set>
                                      <p:cBhvr>
                                        <p:cTn id="46" dur="1" fill="hold">
                                          <p:stCondLst>
                                            <p:cond delay="0"/>
                                          </p:stCondLst>
                                        </p:cTn>
                                        <p:tgtEl>
                                          <p:spTgt spid="54277">
                                            <p:txEl>
                                              <p:pRg st="8" end="8"/>
                                            </p:txEl>
                                          </p:spTgt>
                                        </p:tgtEl>
                                        <p:attrNameLst>
                                          <p:attrName>style.visibility</p:attrName>
                                        </p:attrNameLst>
                                      </p:cBhvr>
                                      <p:to>
                                        <p:strVal val="visible"/>
                                      </p:to>
                                    </p:set>
                                    <p:anim calcmode="lin" valueType="num">
                                      <p:cBhvr additive="base">
                                        <p:cTn id="47" dur="500" fill="hold"/>
                                        <p:tgtEl>
                                          <p:spTgt spid="54277">
                                            <p:txEl>
                                              <p:pRg st="8" end="8"/>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54277">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23000"/>
                            </p:stCondLst>
                            <p:childTnLst>
                              <p:par>
                                <p:cTn id="50" presetID="2" presetClass="entr" presetSubtype="2" fill="hold" nodeType="afterEffect">
                                  <p:stCondLst>
                                    <p:cond delay="0"/>
                                  </p:stCondLst>
                                  <p:childTnLst>
                                    <p:set>
                                      <p:cBhvr>
                                        <p:cTn id="51" dur="1" fill="hold">
                                          <p:stCondLst>
                                            <p:cond delay="0"/>
                                          </p:stCondLst>
                                        </p:cTn>
                                        <p:tgtEl>
                                          <p:spTgt spid="54277">
                                            <p:txEl>
                                              <p:pRg st="7" end="7"/>
                                            </p:txEl>
                                          </p:spTgt>
                                        </p:tgtEl>
                                        <p:attrNameLst>
                                          <p:attrName>style.visibility</p:attrName>
                                        </p:attrNameLst>
                                      </p:cBhvr>
                                      <p:to>
                                        <p:strVal val="visible"/>
                                      </p:to>
                                    </p:set>
                                    <p:anim calcmode="lin" valueType="num">
                                      <p:cBhvr additive="base">
                                        <p:cTn id="52" dur="500" fill="hold"/>
                                        <p:tgtEl>
                                          <p:spTgt spid="54277">
                                            <p:txEl>
                                              <p:pRg st="7" end="7"/>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5427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4" name="Picture 4" descr="My head is doing a near-Exorcism spin underneath there, you just can't see it through the mound of paperwork."/>
          <p:cNvPicPr>
            <a:picLocks noChangeAspect="1" noChangeArrowheads="1"/>
          </p:cNvPicPr>
          <p:nvPr/>
        </p:nvPicPr>
        <p:blipFill>
          <a:blip r:embed="rId3" cstate="print"/>
          <a:srcRect/>
          <a:stretch>
            <a:fillRect/>
          </a:stretch>
        </p:blipFill>
        <p:spPr bwMode="auto">
          <a:xfrm>
            <a:off x="1835696" y="260648"/>
            <a:ext cx="5582311" cy="4127863"/>
          </a:xfrm>
          <a:prstGeom prst="rect">
            <a:avLst/>
          </a:prstGeom>
          <a:noFill/>
        </p:spPr>
      </p:pic>
      <p:sp>
        <p:nvSpPr>
          <p:cNvPr id="4" name="TextBox 3"/>
          <p:cNvSpPr txBox="1"/>
          <p:nvPr/>
        </p:nvSpPr>
        <p:spPr>
          <a:xfrm>
            <a:off x="1691680" y="5013176"/>
            <a:ext cx="5824223" cy="461665"/>
          </a:xfrm>
          <a:prstGeom prst="rect">
            <a:avLst/>
          </a:prstGeom>
          <a:noFill/>
        </p:spPr>
        <p:txBody>
          <a:bodyPr wrap="none" rtlCol="0">
            <a:spAutoFit/>
          </a:bodyPr>
          <a:lstStyle/>
          <a:p>
            <a:r>
              <a:rPr lang="en-GB" sz="2400" dirty="0" smtClean="0"/>
              <a:t>It’s all a bit too much for park managers.........</a:t>
            </a:r>
            <a:endParaRPr lang="en-GB" sz="2400" dirty="0"/>
          </a:p>
        </p:txBody>
      </p:sp>
      <p:pic>
        <p:nvPicPr>
          <p:cNvPr id="5"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870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548680"/>
            <a:ext cx="5112568" cy="5693866"/>
          </a:xfrm>
          <a:prstGeom prst="rect">
            <a:avLst/>
          </a:prstGeom>
          <a:noFill/>
        </p:spPr>
        <p:txBody>
          <a:bodyPr wrap="square" rtlCol="0">
            <a:spAutoFit/>
          </a:bodyPr>
          <a:lstStyle/>
          <a:p>
            <a:r>
              <a:rPr lang="en-GB" dirty="0" smtClean="0"/>
              <a:t>The Key Fundamentals of  Protected Area management are</a:t>
            </a:r>
          </a:p>
          <a:p>
            <a:endParaRPr lang="en-GB" dirty="0" smtClean="0"/>
          </a:p>
          <a:p>
            <a:r>
              <a:rPr lang="en-GB" sz="2800" b="1" dirty="0" smtClean="0"/>
              <a:t>The 4 P’s</a:t>
            </a:r>
          </a:p>
          <a:p>
            <a:endParaRPr lang="en-GB" dirty="0" smtClean="0"/>
          </a:p>
          <a:p>
            <a:pPr>
              <a:buFont typeface="Arial" pitchFamily="34" charset="0"/>
              <a:buChar char="•"/>
            </a:pPr>
            <a:r>
              <a:rPr lang="en-GB" sz="2400" b="1" dirty="0" smtClean="0"/>
              <a:t>P</a:t>
            </a:r>
            <a:r>
              <a:rPr lang="en-GB" sz="2400" dirty="0" smtClean="0"/>
              <a:t>rotection of the Natural and Cultural Heritage</a:t>
            </a:r>
            <a:r>
              <a:rPr lang="en-GB" sz="2400" dirty="0" smtClean="0">
                <a:sym typeface="Wingdings"/>
              </a:rPr>
              <a:t></a:t>
            </a:r>
            <a:endParaRPr lang="en-GB" sz="2400" dirty="0" smtClean="0"/>
          </a:p>
          <a:p>
            <a:pPr>
              <a:buFont typeface="Arial" pitchFamily="34" charset="0"/>
              <a:buChar char="•"/>
            </a:pPr>
            <a:endParaRPr lang="en-GB" sz="2400" dirty="0" smtClean="0"/>
          </a:p>
          <a:p>
            <a:pPr>
              <a:buFont typeface="Arial" pitchFamily="34" charset="0"/>
              <a:buChar char="•"/>
            </a:pPr>
            <a:r>
              <a:rPr lang="en-GB" sz="2400" b="1" dirty="0" smtClean="0"/>
              <a:t>P</a:t>
            </a:r>
            <a:r>
              <a:rPr lang="en-GB" sz="2400" dirty="0" smtClean="0"/>
              <a:t>articipation by ALL Actors</a:t>
            </a:r>
            <a:r>
              <a:rPr lang="en-GB" sz="2400" dirty="0" smtClean="0">
                <a:sym typeface="Wingdings"/>
              </a:rPr>
              <a:t></a:t>
            </a:r>
            <a:endParaRPr lang="en-GB" sz="2400" dirty="0" smtClean="0"/>
          </a:p>
          <a:p>
            <a:pPr>
              <a:buFont typeface="Arial" pitchFamily="34" charset="0"/>
              <a:buChar char="•"/>
            </a:pPr>
            <a:endParaRPr lang="en-GB" sz="2400" dirty="0" smtClean="0"/>
          </a:p>
          <a:p>
            <a:pPr>
              <a:buFont typeface="Arial" pitchFamily="34" charset="0"/>
              <a:buChar char="•"/>
            </a:pPr>
            <a:r>
              <a:rPr lang="en-GB" sz="2400" b="1" dirty="0" smtClean="0"/>
              <a:t>P</a:t>
            </a:r>
            <a:r>
              <a:rPr lang="en-GB" sz="2400" dirty="0" smtClean="0"/>
              <a:t>artnership with shared goals and vision</a:t>
            </a:r>
            <a:r>
              <a:rPr lang="en-GB" sz="2400" dirty="0" smtClean="0">
                <a:sym typeface="Wingdings"/>
              </a:rPr>
              <a:t></a:t>
            </a:r>
            <a:endParaRPr lang="en-GB" sz="2400" dirty="0" smtClean="0"/>
          </a:p>
          <a:p>
            <a:pPr>
              <a:buFont typeface="Arial" pitchFamily="34" charset="0"/>
              <a:buChar char="•"/>
            </a:pPr>
            <a:endParaRPr lang="en-GB" sz="2400" dirty="0" smtClean="0"/>
          </a:p>
          <a:p>
            <a:pPr>
              <a:buFont typeface="Arial" pitchFamily="34" charset="0"/>
              <a:buChar char="•"/>
            </a:pPr>
            <a:r>
              <a:rPr lang="en-GB" sz="2400" b="1" dirty="0" smtClean="0"/>
              <a:t>P</a:t>
            </a:r>
            <a:r>
              <a:rPr lang="en-GB" sz="2400" dirty="0" smtClean="0"/>
              <a:t>lanning.......</a:t>
            </a:r>
            <a:r>
              <a:rPr lang="en-GB" sz="2400" dirty="0" smtClean="0">
                <a:sym typeface="Wingdings"/>
              </a:rPr>
              <a:t> </a:t>
            </a:r>
            <a:endParaRPr lang="en-GB" sz="2400" dirty="0" smtClean="0"/>
          </a:p>
          <a:p>
            <a:pPr>
              <a:buFont typeface="Arial" pitchFamily="34" charset="0"/>
              <a:buChar char="•"/>
            </a:pPr>
            <a:endParaRPr lang="en-GB" sz="2400" dirty="0" smtClean="0"/>
          </a:p>
          <a:p>
            <a:pPr>
              <a:buFont typeface="Arial" pitchFamily="34" charset="0"/>
              <a:buChar char="•"/>
            </a:pPr>
            <a:r>
              <a:rPr lang="en-GB" sz="2400" dirty="0" smtClean="0"/>
              <a:t>.......and......... ??</a:t>
            </a:r>
          </a:p>
        </p:txBody>
      </p:sp>
      <p:pic>
        <p:nvPicPr>
          <p:cNvPr id="5" name="Picture 4" descr="hikers.jpg"/>
          <p:cNvPicPr>
            <a:picLocks noChangeAspect="1"/>
          </p:cNvPicPr>
          <p:nvPr/>
        </p:nvPicPr>
        <p:blipFill>
          <a:blip r:embed="rId4" cstate="print"/>
          <a:stretch>
            <a:fillRect/>
          </a:stretch>
        </p:blipFill>
        <p:spPr>
          <a:xfrm>
            <a:off x="5400600" y="1988840"/>
            <a:ext cx="3707904" cy="2780928"/>
          </a:xfrm>
          <a:prstGeom prst="rect">
            <a:avLst/>
          </a:prstGeom>
        </p:spPr>
      </p:pic>
      <p:pic>
        <p:nvPicPr>
          <p:cNvPr id="6"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childTnLst>
                                </p:cTn>
                              </p:par>
                            </p:childTnLst>
                          </p:cTn>
                        </p:par>
                        <p:par>
                          <p:cTn id="12" fill="hold">
                            <p:stCondLst>
                              <p:cond delay="0"/>
                            </p:stCondLst>
                            <p:childTnLst>
                              <p:par>
                                <p:cTn id="13" presetID="13" presetClass="entr" presetSubtype="16" fill="hold" nodeType="after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animEffect transition="in" filter="plus(in)">
                                      <p:cBhvr>
                                        <p:cTn id="15" dur="1000"/>
                                        <p:tgtEl>
                                          <p:spTgt spid="2">
                                            <p:txEl>
                                              <p:pRg st="6" end="6"/>
                                            </p:txEl>
                                          </p:spTgt>
                                        </p:tgtEl>
                                      </p:cBhvr>
                                    </p:animEffect>
                                  </p:childTnLst>
                                </p:cTn>
                              </p:par>
                            </p:childTnLst>
                          </p:cTn>
                        </p:par>
                        <p:par>
                          <p:cTn id="16" fill="hold">
                            <p:stCondLst>
                              <p:cond delay="1000"/>
                            </p:stCondLst>
                            <p:childTnLst>
                              <p:par>
                                <p:cTn id="17" presetID="9" presetClass="entr" presetSubtype="0" fill="hold" nodeType="after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dissolve">
                                      <p:cBhvr>
                                        <p:cTn id="19" dur="500"/>
                                        <p:tgtEl>
                                          <p:spTgt spid="2">
                                            <p:txEl>
                                              <p:pRg st="8" end="8"/>
                                            </p:txEl>
                                          </p:spTgt>
                                        </p:tgtEl>
                                      </p:cBhvr>
                                    </p:animEffect>
                                  </p:childTnLst>
                                </p:cTn>
                              </p:par>
                            </p:childTnLst>
                          </p:cTn>
                        </p:par>
                        <p:par>
                          <p:cTn id="20" fill="hold">
                            <p:stCondLst>
                              <p:cond delay="1500"/>
                            </p:stCondLst>
                            <p:childTnLst>
                              <p:par>
                                <p:cTn id="21" presetID="8" presetClass="entr" presetSubtype="16" fill="hold" nodeType="after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animEffect transition="in" filter="diamond(in)">
                                      <p:cBhvr>
                                        <p:cTn id="23" dur="1000"/>
                                        <p:tgtEl>
                                          <p:spTgt spid="2">
                                            <p:txEl>
                                              <p:pRg st="10" end="10"/>
                                            </p:txEl>
                                          </p:spTgt>
                                        </p:tgtEl>
                                      </p:cBhvr>
                                    </p:animEffect>
                                  </p:childTnLst>
                                </p:cTn>
                              </p:par>
                            </p:childTnLst>
                          </p:cTn>
                        </p:par>
                        <p:par>
                          <p:cTn id="24" fill="hold">
                            <p:stCondLst>
                              <p:cond delay="2500"/>
                            </p:stCondLst>
                            <p:childTnLst>
                              <p:par>
                                <p:cTn id="25" presetID="8" presetClass="entr" presetSubtype="16" fill="hold" nodeType="after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animEffect transition="in" filter="diamond(in)">
                                      <p:cBhvr>
                                        <p:cTn id="27" dur="10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76672"/>
            <a:ext cx="8856984" cy="5262979"/>
          </a:xfrm>
          <a:prstGeom prst="rect">
            <a:avLst/>
          </a:prstGeom>
          <a:noFill/>
        </p:spPr>
        <p:txBody>
          <a:bodyPr wrap="square" rtlCol="0">
            <a:spAutoFit/>
          </a:bodyPr>
          <a:lstStyle/>
          <a:p>
            <a:r>
              <a:rPr lang="en-GB" sz="4000" dirty="0" smtClean="0">
                <a:solidFill>
                  <a:schemeClr val="bg1"/>
                </a:solidFill>
              </a:rPr>
              <a:t> </a:t>
            </a:r>
          </a:p>
          <a:p>
            <a:r>
              <a:rPr lang="en-GB" sz="3200" dirty="0" smtClean="0"/>
              <a:t>The challenges for Park Management..</a:t>
            </a:r>
          </a:p>
          <a:p>
            <a:pPr algn="r">
              <a:buFont typeface="Arial" pitchFamily="34" charset="0"/>
              <a:buChar char="•"/>
            </a:pPr>
            <a:r>
              <a:rPr lang="en-GB" sz="2800" dirty="0" smtClean="0"/>
              <a:t>A  shift in thinking and approach ? </a:t>
            </a:r>
          </a:p>
          <a:p>
            <a:pPr algn="r">
              <a:buFont typeface="Arial" pitchFamily="34" charset="0"/>
              <a:buChar char="•"/>
            </a:pPr>
            <a:r>
              <a:rPr lang="en-GB" sz="2800" dirty="0" smtClean="0"/>
              <a:t>The landscape of the mind?</a:t>
            </a:r>
          </a:p>
          <a:p>
            <a:pPr algn="r">
              <a:buFont typeface="Arial" pitchFamily="34" charset="0"/>
              <a:buChar char="•"/>
            </a:pPr>
            <a:endParaRPr lang="en-GB" sz="2800" dirty="0" smtClean="0"/>
          </a:p>
          <a:p>
            <a:pPr algn="r">
              <a:buFont typeface="Arial" pitchFamily="34" charset="0"/>
              <a:buChar char="•"/>
            </a:pPr>
            <a:endParaRPr lang="en-GB" sz="2800" dirty="0" smtClean="0"/>
          </a:p>
          <a:p>
            <a:pPr algn="r">
              <a:buFont typeface="Arial" pitchFamily="34" charset="0"/>
              <a:buChar char="•"/>
            </a:pPr>
            <a:endParaRPr lang="en-GB" sz="2800" dirty="0" smtClean="0"/>
          </a:p>
          <a:p>
            <a:pPr algn="r">
              <a:buFont typeface="Arial" pitchFamily="34" charset="0"/>
              <a:buChar char="•"/>
            </a:pPr>
            <a:endParaRPr lang="en-GB" sz="2800" dirty="0" smtClean="0"/>
          </a:p>
          <a:p>
            <a:pPr algn="r">
              <a:buFont typeface="Arial" pitchFamily="34" charset="0"/>
              <a:buChar char="•"/>
            </a:pPr>
            <a:endParaRPr lang="en-GB" sz="2800" dirty="0" smtClean="0"/>
          </a:p>
          <a:p>
            <a:pPr algn="r">
              <a:buFont typeface="Arial" pitchFamily="34" charset="0"/>
              <a:buChar char="•"/>
            </a:pPr>
            <a:endParaRPr lang="en-GB" sz="2800" dirty="0" smtClean="0"/>
          </a:p>
          <a:p>
            <a:pPr algn="r">
              <a:buFont typeface="Arial" pitchFamily="34" charset="0"/>
              <a:buChar char="•"/>
            </a:pPr>
            <a:r>
              <a:rPr lang="en-GB" sz="3600" dirty="0" smtClean="0"/>
              <a:t> </a:t>
            </a:r>
            <a:r>
              <a:rPr lang="en-GB" sz="3600" b="1" dirty="0" smtClean="0">
                <a:solidFill>
                  <a:sysClr val="windowText" lastClr="000000"/>
                </a:solidFill>
                <a:effectLst>
                  <a:outerShdw blurRad="38100" dist="38100" dir="2700000" algn="tl">
                    <a:srgbClr val="000000">
                      <a:alpha val="43137"/>
                    </a:srgbClr>
                  </a:outerShdw>
                </a:effectLst>
              </a:rPr>
              <a:t> Is this the  real “Inconvenient </a:t>
            </a:r>
            <a:r>
              <a:rPr lang="en-GB" sz="3600" b="1" dirty="0" smtClean="0">
                <a:effectLst>
                  <a:outerShdw blurRad="38100" dist="38100" dir="2700000" algn="tl">
                    <a:srgbClr val="000000">
                      <a:alpha val="43137"/>
                    </a:srgbClr>
                  </a:outerShdw>
                </a:effectLst>
              </a:rPr>
              <a:t>Truth</a:t>
            </a:r>
            <a:r>
              <a:rPr lang="en-GB" sz="4000" b="1" dirty="0" smtClean="0">
                <a:effectLst>
                  <a:outerShdw blurRad="38100" dist="38100" dir="2700000" algn="tl">
                    <a:srgbClr val="000000">
                      <a:alpha val="43137"/>
                    </a:srgbClr>
                  </a:outerShdw>
                </a:effectLst>
              </a:rPr>
              <a:t>?”</a:t>
            </a:r>
            <a:endParaRPr lang="en-US" sz="4000" b="1" dirty="0">
              <a:effectLst>
                <a:outerShdw blurRad="38100" dist="38100" dir="2700000" algn="tl">
                  <a:srgbClr val="000000">
                    <a:alpha val="43137"/>
                  </a:srgbClr>
                </a:outerShdw>
              </a:effectLst>
            </a:endParaRPr>
          </a:p>
        </p:txBody>
      </p:sp>
      <p:sp>
        <p:nvSpPr>
          <p:cNvPr id="61442" name="AutoShape 2" descr="Photo"/>
          <p:cNvSpPr>
            <a:spLocks noChangeAspect="1" noChangeArrowheads="1"/>
          </p:cNvSpPr>
          <p:nvPr/>
        </p:nvSpPr>
        <p:spPr bwMode="auto">
          <a:xfrm>
            <a:off x="155575" y="-1295400"/>
            <a:ext cx="3838575" cy="27051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 name="Picture 4" descr="sound of the mind.jpg"/>
          <p:cNvPicPr>
            <a:picLocks noChangeAspect="1"/>
          </p:cNvPicPr>
          <p:nvPr/>
        </p:nvPicPr>
        <p:blipFill>
          <a:blip r:embed="rId3" cstate="print"/>
          <a:stretch>
            <a:fillRect/>
          </a:stretch>
        </p:blipFill>
        <p:spPr>
          <a:xfrm>
            <a:off x="323528" y="1844824"/>
            <a:ext cx="2483768" cy="2483768"/>
          </a:xfrm>
          <a:prstGeom prst="rect">
            <a:avLst/>
          </a:prstGeom>
        </p:spPr>
      </p:pic>
      <p:pic>
        <p:nvPicPr>
          <p:cNvPr id="7" name="Picture 6" descr="brain.maze_resize260x280.jpg"/>
          <p:cNvPicPr>
            <a:picLocks noChangeAspect="1"/>
          </p:cNvPicPr>
          <p:nvPr/>
        </p:nvPicPr>
        <p:blipFill>
          <a:blip r:embed="rId4" cstate="print"/>
          <a:stretch>
            <a:fillRect/>
          </a:stretch>
        </p:blipFill>
        <p:spPr>
          <a:xfrm>
            <a:off x="6804248" y="2780928"/>
            <a:ext cx="1944216" cy="2093771"/>
          </a:xfrm>
          <a:prstGeom prst="rect">
            <a:avLst/>
          </a:prstGeom>
        </p:spPr>
      </p:pic>
      <p:pic>
        <p:nvPicPr>
          <p:cNvPr id="8"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1000" fill="hold"/>
                                        <p:tgtEl>
                                          <p:spTgt spid="2">
                                            <p:txEl>
                                              <p:pRg st="2" end="2"/>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2">
                                            <p:txEl>
                                              <p:pRg st="2" end="2"/>
                                            </p:txEl>
                                          </p:spTgt>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 calcmode="lin" valueType="num">
                                      <p:cBhvr additive="base">
                                        <p:cTn id="16" dur="10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7" dur="1000" fill="hold"/>
                                        <p:tgtEl>
                                          <p:spTgt spid="2">
                                            <p:txEl>
                                              <p:pRg st="3" end="3"/>
                                            </p:txEl>
                                          </p:spTgt>
                                        </p:tgtEl>
                                        <p:attrNameLst>
                                          <p:attrName>ppt_y</p:attrName>
                                        </p:attrNameLst>
                                      </p:cBhvr>
                                      <p:tavLst>
                                        <p:tav tm="0">
                                          <p:val>
                                            <p:strVal val="#ppt_y"/>
                                          </p:val>
                                        </p:tav>
                                        <p:tav tm="100000">
                                          <p:val>
                                            <p:strVal val="#ppt_y"/>
                                          </p:val>
                                        </p:tav>
                                      </p:tavLst>
                                    </p:anim>
                                  </p:childTnLst>
                                </p:cTn>
                              </p:par>
                              <p:par>
                                <p:cTn id="18" presetID="21"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4)">
                                      <p:cBhvr>
                                        <p:cTn id="20" dur="2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10" end="10"/>
                                            </p:txEl>
                                          </p:spTgt>
                                        </p:tgtEl>
                                        <p:attrNameLst>
                                          <p:attrName>style.visibility</p:attrName>
                                        </p:attrNameLst>
                                      </p:cBhvr>
                                      <p:to>
                                        <p:strVal val="visible"/>
                                      </p:to>
                                    </p:set>
                                    <p:anim calcmode="lin" valueType="num">
                                      <p:cBhvr additive="base">
                                        <p:cTn id="25" dur="1000" fill="hold"/>
                                        <p:tgtEl>
                                          <p:spTgt spid="2">
                                            <p:txEl>
                                              <p:pRg st="10" end="10"/>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AutoShape 2" descr="https://encrypted-tbn3.gstatic.com/images?q=tbn:ANd9GcSckxs6mr9waXL_cLAcI1m8z16VqVG_IsNfQg1Hjsu_MhRgsQnuf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59396" name="Picture 4" descr="http://2.bp.blogspot.com/-UgzFNF8Ys5o/UcXSe9q-3KI/AAAAAAAABEc/9ngWk_3AI38/s640/necklce3.jpg"/>
          <p:cNvPicPr>
            <a:picLocks noChangeAspect="1" noChangeArrowheads="1"/>
          </p:cNvPicPr>
          <p:nvPr/>
        </p:nvPicPr>
        <p:blipFill>
          <a:blip r:embed="rId4" cstate="print"/>
          <a:srcRect l="27168" t="7065" r="36214" b="11683"/>
          <a:stretch>
            <a:fillRect/>
          </a:stretch>
        </p:blipFill>
        <p:spPr bwMode="auto">
          <a:xfrm>
            <a:off x="2267744" y="-27384"/>
            <a:ext cx="4464496" cy="5688632"/>
          </a:xfrm>
          <a:prstGeom prst="rect">
            <a:avLst/>
          </a:prstGeom>
          <a:noFill/>
        </p:spPr>
      </p:pic>
      <p:sp>
        <p:nvSpPr>
          <p:cNvPr id="59398" name="AutoShape 6" descr="https://encrypted-tbn0.gstatic.com/images?q=tbn:ANd9GcQYxXKwbLFR9ArxsnpAVlD8DuRQAuSsTD3iy_yRCIt0ujHZVphv"/>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
        <p:nvSpPr>
          <p:cNvPr id="8" name="TextBox 7"/>
          <p:cNvSpPr txBox="1"/>
          <p:nvPr/>
        </p:nvSpPr>
        <p:spPr>
          <a:xfrm>
            <a:off x="0" y="1412776"/>
            <a:ext cx="2016224" cy="1477328"/>
          </a:xfrm>
          <a:prstGeom prst="rect">
            <a:avLst/>
          </a:prstGeom>
          <a:noFill/>
        </p:spPr>
        <p:txBody>
          <a:bodyPr wrap="square" rtlCol="0">
            <a:spAutoFit/>
          </a:bodyPr>
          <a:lstStyle/>
          <a:p>
            <a:pPr>
              <a:buFont typeface="Arial" pitchFamily="34" charset="0"/>
              <a:buChar char="•"/>
            </a:pPr>
            <a:r>
              <a:rPr lang="en-GB" dirty="0" smtClean="0"/>
              <a:t>Science</a:t>
            </a:r>
          </a:p>
          <a:p>
            <a:pPr>
              <a:buFont typeface="Arial" pitchFamily="34" charset="0"/>
              <a:buChar char="•"/>
            </a:pPr>
            <a:r>
              <a:rPr lang="en-GB" dirty="0" smtClean="0"/>
              <a:t>Tools</a:t>
            </a:r>
          </a:p>
          <a:p>
            <a:pPr>
              <a:buFont typeface="Arial" pitchFamily="34" charset="0"/>
              <a:buChar char="•"/>
            </a:pPr>
            <a:r>
              <a:rPr lang="en-GB" dirty="0" smtClean="0"/>
              <a:t>Effective management.</a:t>
            </a:r>
          </a:p>
          <a:p>
            <a:pPr>
              <a:buFont typeface="Arial" pitchFamily="34" charset="0"/>
              <a:buChar char="•"/>
            </a:pPr>
            <a:r>
              <a:rPr lang="en-GB" dirty="0" smtClean="0"/>
              <a:t>All the ---</a:t>
            </a:r>
            <a:r>
              <a:rPr lang="en-GB" dirty="0" err="1" smtClean="0"/>
              <a:t>Tions</a:t>
            </a:r>
            <a:r>
              <a:rPr lang="en-GB" dirty="0" smtClean="0"/>
              <a:t>.....</a:t>
            </a:r>
            <a:endParaRPr lang="en-GB" dirty="0"/>
          </a:p>
        </p:txBody>
      </p:sp>
      <p:sp>
        <p:nvSpPr>
          <p:cNvPr id="9" name="TextBox 8"/>
          <p:cNvSpPr txBox="1"/>
          <p:nvPr/>
        </p:nvSpPr>
        <p:spPr>
          <a:xfrm>
            <a:off x="7740352" y="1700808"/>
            <a:ext cx="1274708" cy="1477328"/>
          </a:xfrm>
          <a:prstGeom prst="rect">
            <a:avLst/>
          </a:prstGeom>
          <a:noFill/>
        </p:spPr>
        <p:txBody>
          <a:bodyPr wrap="none" rtlCol="0">
            <a:spAutoFit/>
          </a:bodyPr>
          <a:lstStyle/>
          <a:p>
            <a:pPr>
              <a:buFont typeface="Arial" pitchFamily="34" charset="0"/>
              <a:buChar char="•"/>
            </a:pPr>
            <a:r>
              <a:rPr lang="en-GB" dirty="0" smtClean="0"/>
              <a:t>Culture</a:t>
            </a:r>
          </a:p>
          <a:p>
            <a:pPr>
              <a:buFont typeface="Arial" pitchFamily="34" charset="0"/>
              <a:buChar char="•"/>
            </a:pPr>
            <a:r>
              <a:rPr lang="en-GB" dirty="0" smtClean="0"/>
              <a:t>Identity</a:t>
            </a:r>
          </a:p>
          <a:p>
            <a:pPr>
              <a:buFont typeface="Arial" pitchFamily="34" charset="0"/>
              <a:buChar char="•"/>
            </a:pPr>
            <a:r>
              <a:rPr lang="en-GB" dirty="0" smtClean="0"/>
              <a:t>Politics</a:t>
            </a:r>
          </a:p>
          <a:p>
            <a:pPr>
              <a:buFont typeface="Arial" pitchFamily="34" charset="0"/>
              <a:buChar char="•"/>
            </a:pPr>
            <a:r>
              <a:rPr lang="en-GB" dirty="0" smtClean="0"/>
              <a:t>Spirituality</a:t>
            </a:r>
          </a:p>
          <a:p>
            <a:endParaRPr lang="en-GB" dirty="0"/>
          </a:p>
        </p:txBody>
      </p:sp>
      <p:sp>
        <p:nvSpPr>
          <p:cNvPr id="10" name="TextBox 9"/>
          <p:cNvSpPr txBox="1"/>
          <p:nvPr/>
        </p:nvSpPr>
        <p:spPr>
          <a:xfrm>
            <a:off x="2843808" y="5097958"/>
            <a:ext cx="3725956" cy="923330"/>
          </a:xfrm>
          <a:prstGeom prst="rect">
            <a:avLst/>
          </a:prstGeom>
          <a:noFill/>
        </p:spPr>
        <p:txBody>
          <a:bodyPr wrap="none" rtlCol="0">
            <a:spAutoFit/>
          </a:bodyPr>
          <a:lstStyle/>
          <a:p>
            <a:r>
              <a:rPr lang="en-GB" dirty="0" smtClean="0"/>
              <a:t>Protected Area Management is an Art</a:t>
            </a:r>
          </a:p>
          <a:p>
            <a:endParaRPr lang="en-GB" dirty="0" smtClean="0"/>
          </a:p>
          <a:p>
            <a:r>
              <a:rPr lang="en-GB" dirty="0" smtClean="0"/>
              <a:t>...and the fairy dust  is.......</a:t>
            </a:r>
            <a:endParaRPr lang="en-GB"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2000" fill="hold"/>
                                        <p:tgtEl>
                                          <p:spTgt spid="59396"/>
                                        </p:tgtEl>
                                        <p:attrNameLst>
                                          <p:attrName>ppt_w</p:attrName>
                                        </p:attrNameLst>
                                      </p:cBhvr>
                                      <p:tavLst>
                                        <p:tav tm="0">
                                          <p:val>
                                            <p:strVal val="#ppt_w*0.70"/>
                                          </p:val>
                                        </p:tav>
                                        <p:tav tm="100000">
                                          <p:val>
                                            <p:strVal val="#ppt_w"/>
                                          </p:val>
                                        </p:tav>
                                      </p:tavLst>
                                    </p:anim>
                                    <p:anim calcmode="lin" valueType="num">
                                      <p:cBhvr>
                                        <p:cTn id="8" dur="2000" fill="hold"/>
                                        <p:tgtEl>
                                          <p:spTgt spid="59396"/>
                                        </p:tgtEl>
                                        <p:attrNameLst>
                                          <p:attrName>ppt_h</p:attrName>
                                        </p:attrNameLst>
                                      </p:cBhvr>
                                      <p:tavLst>
                                        <p:tav tm="0">
                                          <p:val>
                                            <p:strVal val="#ppt_h"/>
                                          </p:val>
                                        </p:tav>
                                        <p:tav tm="100000">
                                          <p:val>
                                            <p:strVal val="#ppt_h"/>
                                          </p:val>
                                        </p:tav>
                                      </p:tavLst>
                                    </p:anim>
                                    <p:animEffect transition="in" filter="fade">
                                      <p:cBhvr>
                                        <p:cTn id="9" dur="2000"/>
                                        <p:tgtEl>
                                          <p:spTgt spid="59396"/>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0" fill="hold"/>
                                        <p:tgtEl>
                                          <p:spTgt spid="10"/>
                                        </p:tgtEl>
                                        <p:attrNameLst>
                                          <p:attrName>ppt_x</p:attrName>
                                        </p:attrNameLst>
                                      </p:cBhvr>
                                      <p:tavLst>
                                        <p:tav tm="0">
                                          <p:val>
                                            <p:strVal val="#ppt_x"/>
                                          </p:val>
                                        </p:tav>
                                        <p:tav tm="100000">
                                          <p:val>
                                            <p:strVal val="#ppt_x"/>
                                          </p:val>
                                        </p:tav>
                                      </p:tavLst>
                                    </p:anim>
                                    <p:anim calcmode="lin" valueType="num">
                                      <p:cBhvr additive="base">
                                        <p:cTn id="25" dur="5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data:image/jpeg;base64,/9j/4AAQSkZJRgABAQAAAQABAAD/2wCEAAkGBxMTEhUUExQWFBQXGBQYGBcYGBwXFxcVGBQXFxgVGBgYHCggGBolHBQUITEhJSkrLi4uFx8zODMsNygtLisBCgoKDg0OGxAQGiwkHyQsLCwsLCwsLCwsLCwsLCwsLCwsLCwsLCwsLCwsLCwsLCwsLCwsLCwsLCwsLCwsLCwsLP/AABEIANwA5QMBIgACEQEDEQH/xAAcAAABBQEBAQAAAAAAAAAAAAADAAECBAUGBwj/xAA9EAABAwIEBAMGBAQGAgMAAAABAAIRAyEEEjFBBVFhcRMigQaRobHR8DJCweEHFFLxFRYjU3KSM2JjstL/xAAZAQADAQEBAAAAAAAAAAAAAAAAAQIDBAX/xAAlEQACAgICAgMBAAMBAAAAAAAAAQIRAxIhMRNRIkFhBHGR8BT/2gAMAwEAAhEDEQA/AOsyKbqJGoRPDUgDzXvWeOV8qfKjwUsqdgByqTQi5UsqVgFZibaKLqxOyjCeFGqK2YsxTtquG6jlSyJ0hbML/OP5+9M/EuOqiGKYonklUV9D2kwJMqFQW9R8SFcGHSfh7erf/sEnNJDjFuSKwaj0cI51wJVtmG6K7h8IYkBZzzJLguGJt8heEYUMuSC48thylarmAxIBjTosSTTcBOvNX6eKkarzslt7M7oJJUXk0IPjiLXVWpiiNVnRdmiks2lxGbI3j31HvRQ7LiSB/Mt3KX82zmlQB0kIVwUzy46IAMkqVRrxuk3Nu5VqKy7CSAKpSSphaOQ8JLw1pDDHkpfyZ5L1fMjzfEzMDFIU1ofyZ5JDBFHlXsPFL0UfCTGmtIYIpxgeanzL2PxS9GXkSyLRfhh9lC8ON1SyJkuDRUDFPwkctSgo2FSGoUbgWHVbmHw7C2NTz3+CxMpU2vcNCVjki5dM2x5Ix7Rbx+Dygua63JZNWoee7fmD+iPWqQCXOgASSeQXnHFfbSq8kUopNDnZXauI0BvYa7c0tlCPy5Gk8kriqPQ8xVnDYpwtNuuy8Z4V7U4ig4vBL2uJlryXNN79Qeq9R9n+M08UyW2f+ZhIJHOD+YdUeSM+GTpODtHRU2hxg7aXVgBjVmAOCIc3IlZTx+mbwy3xRoUsRBgCEWpRFQXWRUqO5FQZjqo0DvcsnB/RspIu1eCt1DiEJvBD/ufD91BvE639PwRW46sfyhFSC4jN4M6fxiO10ccKg/iUqeLfuAjDElL5BcSPhBiNSxEqvWeXbKDTlGwCNLQbouVmToRKpOqlcpxX+I2AouLfEdVcNRSbmH/YkNPoVhVf4tUM0Nw9Qt3Jc0GOjRIPvVRpdkSbfR6L4hTqrwHiNLF0hVoulp1Bs5p3a4bH7CSraJNSCiueSQxDlYFJsSogN2uq2j6FrP2D/mDzTjEIkDkFEs/9UfH0L5L7I+MDzUTB5qYHRTDTyT4QrbAGjyTZCrYlRcEt2DgiuAOSfK1Fhc/7Ue1NDCMPma+sR5aYMmebgNGj4xAQ5AkG49x/DYQDxJc8iQxusczs0d/QGF5n7Ue0r8XlAGRjTmytJ8wn8R5kR8JWWziLq+Ic6oc7nS4uOsjlsIAiFSxLXU3CLETB7E7FZbNurNtUldG1x32wq1qLMO4AZJzOky8izcw6fM9L8tc/fZRzQreEwpdJJgAAnnB3+R7IdIqPf+yLBLmtOkgfFbGIxQwxBa4tcBLQDDuhBHf5rAZWyguFyZa2OdpPa6puqEmZzOO/JZyVsE6PbfYz27bistKvlZV0DhYO5SNj1Fp5LtXYc8184cN/0v8AVFyNto0Ondeo8A9vg1gNcl9MC7gJe0AWJj8Q2vz1SWXV19A4KSO88Dql4PVZ/B/afB4lrjSrt8v4g7yEC9zm2sVgcb/iZgaJLWF1dwMeSzdNQ82Im1p3Wyyfpm4I68UvVTE8l5fw/wDi03M7x8PDdW+E6XDo7NAPcR2WN7SfxRr1gW4Zv8uy4zzmqEWi8eQ66TrqnuhKJ7WB0Uwvm7Be1+NoyWYmrLonM7PoZ0fMH6qxjf4h4+pSNM1iARBcAA8i41GmuohTZVM9Z9tf4gUcF5KeWvXkSwHysbqc7ho4jQdZPXyL2m9t8XjHOD3llM28JhLWR/7Xl/c/BcyahO/U/e6jU0U2VQ7qiPhzbZVG3VkOACQyzS4pVZ/46jmTrlcWzGkwb6lJUiZPJJAqPq9jI0eB0TkkhUP8YoDUwegPxsj0OL05gGZ30HxWlP0L8sO1gR6YI0u2L81mYjjdBpguv0BIHSwQ6PF6IMgloNwTMFNxk10KLSZrZI5pYWvmbdpn/iVnYv2lw9JmapUY0TFjN+wv8FlP/iJg2ixe4RNm78rnVZtlqjpHt6LK497QUcGzPVfEzlYLvfHIfqbLmeK/xQYGHwaTvE5v/CIdezTJtK8u9ouL1cRUNSs/O82G0AaNA2aJKalZDSOh9p/buvigWs/0KQ1yE5j/AMnCJ7CPVcg6rP4bbSdUKtUmBvur/DOHF4zEZafM6n/j9dE3JJWwSDcPpin/AKrvwhpiDfPpljf75Khi8W6o4uPoOQ5IvEX3AkZdGhv3qdys7EPuWNH7qIy+ymKrVG5n75q613lIBjMG35NuXT629VRpYU7yOnP7lEPm/F0gdh8B9EpSHHshUq7N0iCfvmhuAaNb6xvHXl2Un1IMNF+Y0A6deqi7CkMzSDP3CVgaGFqy0DSbRoC02Ntt0OlWdTztmQ2Wnq2Y++6agMpaSZE27bH4oHEMTLpNiYLh8wehIB9VFDK1XMwlpkZgDblqNFFrhG8/D3q1iGCo0AHzAS3ruR9OyzHOVxYUEqVJKm2tbRVQU+ZOxBnOUS70Q86bMgKJFyaVEJ0DJNKnKGlKADscBskghydIR7W+uYna3w+ympYkjspVxFnD1Gh+ipYiuxgLnGGgX+i9FSTRzNNMvPxYgl0QOdlyvG/aSpVJpNGRgnu4dekbKq7HOrvBd5aTXC0TE2k84uVnYqtmc545z8baei58mS+EaRhStmpwvCiq1zXbZSHQbDeDpsFPEmlTLZlzwAYtGuh2Fio8P4iKbCC3mZG5iwj3LHfUzEuMybknf02XIa/RoY3jRMZWMa4b5ZP7DdZZbJBcZk685Uaj5sBJ3/bmVNxhgyjzZvdb4JrgXfYZmLp03O/0w5wBkvIIB3tABVevxSrVm/QbADsBCG+iIvPM8yeU+iamBsICXAx3Us0EnaOxOhTtYGjSfmVMt+EKD3ZiMpiNZ7/NKwAVqsmGnXnbsB1+qgCBIJ3vNx+6Vetl5E30tCoOfIHSf0+qfZS+y1iKs/G/uhWsBSa4uzGAA09Li4MKgynF/v7ur+FcGBz5ymDrcHWEOhIr41/lBiCDAAvHMH1uD3VBziZJUKtWT027J2u53HVUkAWjWiDuDZDruSubkWSqBAA0i1ThQKYDJoSSQBMOHJNCYFLMkA5SJTJggCcpKBSQB6xiOKtYJmTyH68lyfFeKvrujQTZo+7lTh7zA5TbburdAMoCxDqh1fy5hvxvr+msspkoFTMabDTaTmP47WA2ZIN9JPLTqh0W/KT20TsM6WB3UXmAY++6xcrLoHVcXb2BvFt4P91Xc0xI026qLnFxyt3HP58uyuMBywAJnn+v6pt0NIFTafEG1p9zRr7kZ9Seg2n0EnrYJnADbbX77qHhl3Qdfv4KG7HREjMYCPTaBbf7uOqTAPSPr9EKrWAE85AG6lu+AFWqwQNgDpr99VTxNXy2gbwPqiVsWwyLnsszxIMC4ndVGIEnVARdLNAsR35XFwg1XSZ+X0RfH8oBAOp25x+ipjXT/wC+yL67ogmyaviCRAmIE9fuUJzpTsaN0xD02wJ5/JKI10RnOHdDzSUwC+MPd7kJ7pCcvHJCe+doQA7yhkpyVElIBEqMpFJAEi9NmTQncEDHcUiokpigRPKkoAJIGdhVxmVsNkNNoi56qkx5Lr+s9VeD2kmBtY7coCiGBrROv6nf90tkiaGF4BGkxA35mdVCpUaOw1SrVso158vcquGY5+0NBkTp6c9dUv0ZYDScuWwkz2gQjtZGh1PdTa0CxKjUqAff3yWbkMcD7+iJw/DmtUawWaTBdOgEz8AVTD3O/DABg/suh9nKAGd+uVsdAXfsPinBXKgbKuL4Iw2Bf6EXHXmqdXgTXfnf8F0U9LSiOpg3+K7NYVdGVs5dvs20eZtUzB1bzEc0AezH/wAk9Mv7rqHCAfRPh8O55tbqE9Y+gtnMH2VP+4092kILvZl8wKjbDSDv/dd3W4O4xDy3mYvHTYd7rN4f7JllV9Q1ZDpywTmbe0kk5rc5lb4sH88oyc5010qbsLkjkn+y1UfmYfU/RMfZqtGrPefovTcPw0wMwzEbhsTflzj7CJ/JMaC4ASJPPS655QghpyPLv8rYnYNj/l+yj/lXFf0D/sF63Rp06lMVIN9Br+yAMFSLt291OsR8nkuI4BXYJdTdAuYg29CsstXsGIwrQXWsDpzBXmXGsL4VRzBoDIPQ6fBKUUuhpmSVElTcFCFmMjKcDmlCcIGOXqKTrorQIQBANshgFT3sk8oAgUkkkAdiY0++9kwZv8/TZaLcEO6nUww2K5nkRfjZm1KbSfNB6QmdVOg0C0HYJCOGKjexODKL7dT8RZVXU8xE/T0WpT4a+o6GDMY93vMf3RqXCawa5zabnFkZjBhn7/JUpUTqylTsJ3GkDQfVdNwqnloNBF3kvPyHyWB/htQ5fK7K5wbmjebDt97LqcbSgiPwsAHoBC3w/bExgQLWQatSDYe5QY4kw1s90Q8PqVLiGnkui1ZBHBU/Ec1sfidC38Rlw8ANnmeqx8Nw+owtIc3M0z3P2F2mH4hTqMIqgBx1kWcRvOxRN3wOKOYxXGNxkHQ6qg7jYcfNlnpYLqsS3DEkOoh20gQfeFn/AOBYfXMWjkRI98IUFQ3JmZhOKuabPbHLN9Vu0cQ2q2SLwdN7LLq8JZPlFucLQo08gGUxCmUaGnYf2aa0Bzc1muIDZiLyT8VrYqk11wGucNNNVxgpf6rrkTB94/ZXaDnNcfN7907Ani25iTlhxseUjlzXC+2uAsKkXHld82ld/jywZSLGbjn1usfiOHbUzMcLOVPoR5I8KBC6rEcGoB0EvBGwcP1BVZ3B6Wxf/wBh/wDlcjyxRerOchIhbj+DM/qd8PomPBmf1n3BLzwEYRCfWFsu4Ha1RvqI+Uqu/gtUaZXdnD5FUskX9hRndlFyunhtb/beezSfkh/4fW/2qnbI76KtkFMqBJalLgOJI/8AC/1EfOE6W8fY9WdHWxQmxPui/vUfHdaEF9jtHZRbM2suLg0TNAVXixvbZwPfTsouxhkcp+9lRFWLZSeTriP0IRn4ckCGv7wYO8zCbKtmjh8c9gzNe0X0ED3ozPaGrJI8pcADG49SYKxadIl0Hcjv6K0IYTqb2P6EXTXQHUcAxtOHNFNzSBJOeQI0ERzKstcx2oJ+CyOBu8jwB+Ij3Db3ro8Nh8oAgF0WB99yuzFHaNGU3TK2HwpJsMrVYrAMuQSzc8hpJ3Ko4xtd1Rs+Qi4LTb0C1n4Zzm53PnaOe+i7JKMErMFcuii+u1r9nt1aW7dChY3G5hAGXSDN09Ws1oIss6tUlZ+ZLpFeP2xhxF1Ik5pmJm+hlS/zGSHNdJDgfy6LPq0mk3KgKTJ1Nknnb5GsaNDB8Qc0kgzIgh1/vRaLuNOLXDIAToQbDTn6+9YYy80VgIHNHnbdtFeKP0zTwOMDnjOGtkQXbk7LQrYHk62s6j3rnM/NHoklpgkA7Tqq2hL8JcJR/TYmwaRMzDpkIFceYb219FX4Y8h4Dn5WjSdOy1MeynIDXAOKHCuuSVK+zk+O4TzB4FnC/carMYxu8+i6viNAlrm/mHmb+q5apWP9wuDPD5HRCmiJpToITjAk7hQ8bsoeL9gwufUvVB/8PPMIrcDHL3qp48RA95KmzFnmlTQVEOMMRoY7H90Rpf3jmhtxJ/rAUyXH83x/ZKh6odtTn8ElEMOx+JSQMoBhdJAJA6H7Cj/LOBE2VplFw/HLRHlkWkXuJ73VyjS8QEQCQNrHmDmgk6mQtlGzKinUp5gAJcbbTJjQdQtDCUpaS0uOUHMCDYjnG1/u8D4e11Ezlzjk6TlMi/l11Fr6+i2v591drKPhNa5zh5ssNbe5iATy9d1aVlptGCMKInMI5Nvt1vP0hBbgy4/iFt50vqREgLYxvCiw5arXgF8NcJLCLRDoiddeSkMNTLwGOdaDldANtvKeRHv2TUE+CW32aXCmilSBIkjSLklAw+LrCoSHOANyHN+SNWxvhPZLSWwSY2lSxGNFVwyyGgWnVepGPjh0cje0iTnlx16kq0KdRzJHlpiwO57KlTb980XF8SeW5Z8osB9FxSbbOlRSRSxDo0EfNZ1UulFc+ZkGdj9Qhl3qlQ69AwP6ksjdAk7XQlSfSAEn3o1JsG7DFMGOG6M1s6GeiNRoPNg0opjtFdtY7q1Sr8j6K23gjzeo5tMfFOKmEo2E1X+9UkxWU24guMECVMMAcLwJvaYQ69cPdOTJyhTpXMErTHkcGROCkdAzCy3MXZ+RiIbz7Li+LYI03kbE2PRdFhMW+nLAMwO36dkeswVWOa5vmuRaIP8ASqy4t42TCero4Lwid0xpHmFfrMAJBEHqq9WkvMfDOtIEKRjmoBjgfqEYMiybTRTQOIB5jVSZWI0cpFm6dzBOiTROpEPdzKSVV19Ph+ySjSfsnVmo/AEiXE85EjcSIIm86dE2IoA2aQ0nTvGt9Jkq1UIgG+UxNteY1/VU2VWNNgDJGv3O40PJdEmkMFw8uYTmfLTIvppE8h05LtfZ7EUSC7M0OtqYIb+EAEjcxy29eOoVGAuLgC1wI1PlJ0gZviuj4FgPFIeYbSEBkjzOAvA2i+sfVPHJiSOzLmluUgFp1DgCD3B1WHxDh1Kk7PTble78QBOUgb5dJ7LVbRaABGlwTJvzusnEOLqjhJMACdBPQbLoi+QkuDNOFNV0ZyG5dBuoPwwpPDQSQRYnmliGVAPI7K4SD2VCniXFwD3Z8uhXoSTlDg5I0pGkKsDSVUru3i3Q7/OFfJGunZUcZiAyRPoPuy89tLs7oQlPiKBeGdbR01+KdrAbCx90nuq5xhggCfRU6r3k91O/o3j/ACu/k0XjXAkTBGx+SwOOY6q4ZWzlmbLRbSEjNJ5woYrDtJ8oMoTd2Eo40teX+8Fz2AY6Hue0xaJFutytDFe0Ts0MADQfy6x30WRgqbw3KXuy/wBIPwVljGtsRBuOn91ptZxuNPgM9rqwl9SI2+p5oD8KW8o0kWVmg8kQDY68jojVWyANe9j26pAVXYYnQz13UnMt1HorXiFsFpjoCJQqhfMuOvvQIlhaxEHdpHuXSl4LZB5O1sudw9IQesLZpcOLQCDIiYda66IdGUuzm/anCnOHNabjZc+ah3Xe+0YmgCWzsdrdxouOrUWl/l8zBaJEkmbggX9y4s8PlZvCXBVL9ExKOygwg3yxuRJI7B36BVatMRIeCOlt+q56NdhNqp31govw4LSZO2nfnsh+DA1B+aKE5CeSUlIE9EkBZvWdpB1sQJNuZ6D4o7sMzQ3MGQCJsDYT2OyFWpF7W6ciSJvGtrx6IFai4CJzPP5gYiwsQBaO62qyGb/B+B0i3MYIv5QbTMXjULocNQDRaIFo+Wi4zhGenDXPIa7UR+EGbiBfSfVaVbizqVQND21G8xY6fhvO/wCiKKTR1ZrZRJ1A+5WFh6ri1xy3cSZ+Shi+PU30y1k59COUxM7G3zQMLjIExoICuPsUiFaS3MRqLhYNQZXdOaNV4gW1ocTkebdDyVutgwRe7TfsutSclrdDwZFinvV/gsJjQ4ZSVDGUJiwN9UBuADS1rZlx/FsFunAyAGnM7cfqlmw0uCcf9C8m1UYjqYjzH0TPI0a3RXKmGE9tuqhljXZc9M6PJGr7K5wbjq7ki/4cI/FHp+6VXERGvu0R6dQCJv8AJOjKU3LspOw5BHPY6D4lMwGdA7v93WnjXtPK367LPj76IRPf+C1Qq02tAc2T00N9IR6WGDwcpyD+mZ/sqLXR2RGVoMgkHaPvToimTwSY0NNwZHvTeJJgBRrVHPdO/wBhX+H4S/U/dlSVktjeNkDfLIBv9FqjHBzdCCdARspmkwMLTcaxuhYKiXGG6ddgumKSiYttsjxqk44czMHRcTUpOEAvAG0GdRoZHzld9xrFSxrJnLquC4o4tcRtr6TP1XHm55N40VKlGPw9NNCFFoEH5RI+KDVxGgH3rdAfVJ+C5nRomi5ngRoN43UKhYNL+io+KUnVbkgERsT/AGlFBaLzQ3eR6SnWc2vzE/BJKg2R21TAkABry0e/czbko08LkaRmzEiJPLlZEdUQatRbo6XhiglOqAIdLtIMxAGg10uVVfUbcXcLRJuANhGyBVq3Vd7lSpkvCi66uDJGvPUk7mUzcYb3lDc2AOyrlaLohQQuIVs4INryDyKPwbjrnPFKoL7HmqVdUatIHodjuCmmlwwlitWju62EtLTY7HY9EBlZ7LNdckTNzHRc1hON4lpDHt8RnMaxzldUzD5gC4diNR3XRHJXbOOWNvpD43GOccjG6jU7EboPDWGrmuAAYnqjOkTFx11QcJVDZDJbNyCLTzV1CceCfnB8kncPdcx+ExZVa1Mt1JB6rQdiXQy8wZJ0m6rcSzVag1y/JZ/+ex+WvoqBp5ynDHaq5wp4YXscI81iRq1aFPFMgwLNm0a8iFLwUx+W+zDfRM3t3V/B4AuAI0mE/Fj4gaW9JGndSwwNPQgt1g7FUsKoTytmg3h7W63nQ8ip08a3Jkc2Hjl85VFuJLswmQduSv4Phji3O6zR7ynUY9i5l0QwGFqVnhov+gWpUyYUua94zEac0LCcewmH/MTUuIAmy5XF4x1aqXuty7LKcm++i0kjVaA5rjK5jjDA5uaJy69lsmuW0+6x80kg6FYtWqGc8aYOlkJ9EgzspYyqaby2I7ckxr5he3ulcri0MerTlANHW6TnRup+LIH3KXKAB4UcykrLqYJsSPRJJyGdX4qq1qykxkqNSgOq2s9Moiv5iiMdJSbhGydVo4DBtVKRMgYpOOglW8NwhztbLQp20RG1StNiFErn2baBdyGeE0xYCVfNQk3RGUwhKx0V8Nh2t2CvUyEIsUgmaJIstATHCg7IdMqxTKBOCMjimCdHlGnJZTKhaBmzBde4LkPbmjFLO0ua4aQYWkczXByZf512hYnEZQDJv0RqGKBAuZK4HD+0FeAC4GOYuo1eNVpkPjstnPg49eT0LHhzHx5tir3BzTc8B7mtHUrzmr7SYh8Zn9Ji6DhmeI6XOcT3Uyk2uWNJLo9F4hxKjh3O8wdBs0bqL/bSvWpmm2k1gNs28dlzeEwDBeJPM3WphxdZSml9FJMWGwpnMbk6lX2MUg7ywmqGAotvljqgWIxcaiVmV6oJsFZrXVWowXSsCrxPCh4DrTESsmvw4taDPMxpMHr+hXRUhIKz+JUgXb/3colxyNIxA4RYSVJrxy/S3ZFdTEm1uSkW2Hu9JWDoQMgH8vwKSkBtcQmWbf6F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1748" name="AutoShape 4" descr="data:image/jpeg;base64,/9j/4AAQSkZJRgABAQAAAQABAAD/2wCEAAkGBxMTEhUUExQWFBQXGBQYGBcYGBwXFxcVGBQXFxgVGBgYHCggGBolHBQUITEhJSkrLi4uFx8zODMsNygtLisBCgoKDg0OGxAQGiwkHyQsLCwsLCwsLCwsLCwsLCwsLCwsLCwsLCwsLCwsLCwsLCwsLCwsLCwsLCwsLCwsLCwsLP/AABEIANwA5QMBIgACEQEDEQH/xAAcAAABBQEBAQAAAAAAAAAAAAADAAECBAUGBwj/xAA9EAABAwIEBAMGBAQGAgMAAAABAAIRAyEEEjFBBVFhcRMigQaRobHR8DJCweEHFFLxFRYjU3KSM2JjstL/xAAZAQADAQEBAAAAAAAAAAAAAAAAAQIDBAX/xAAlEQACAgICAgMBAAMBAAAAAAAAAQIRAxIhMRNRIkFhBHGR8BT/2gAMAwEAAhEDEQA/AOsyKbqJGoRPDUgDzXvWeOV8qfKjwUsqdgByqTQi5UsqVgFZibaKLqxOyjCeFGqK2YsxTtquG6jlSyJ0hbML/OP5+9M/EuOqiGKYonklUV9D2kwJMqFQW9R8SFcGHSfh7erf/sEnNJDjFuSKwaj0cI51wJVtmG6K7h8IYkBZzzJLguGJt8heEYUMuSC48thylarmAxIBjTosSTTcBOvNX6eKkarzslt7M7oJJUXk0IPjiLXVWpiiNVnRdmiks2lxGbI3j31HvRQ7LiSB/Mt3KX82zmlQB0kIVwUzy46IAMkqVRrxuk3Nu5VqKy7CSAKpSSphaOQ8JLw1pDDHkpfyZ5L1fMjzfEzMDFIU1ofyZ5JDBFHlXsPFL0UfCTGmtIYIpxgeanzL2PxS9GXkSyLRfhh9lC8ON1SyJkuDRUDFPwkctSgo2FSGoUbgWHVbmHw7C2NTz3+CxMpU2vcNCVjki5dM2x5Ix7Rbx+Dygua63JZNWoee7fmD+iPWqQCXOgASSeQXnHFfbSq8kUopNDnZXauI0BvYa7c0tlCPy5Gk8kriqPQ8xVnDYpwtNuuy8Z4V7U4ig4vBL2uJlryXNN79Qeq9R9n+M08UyW2f+ZhIJHOD+YdUeSM+GTpODtHRU2hxg7aXVgBjVmAOCIc3IlZTx+mbwy3xRoUsRBgCEWpRFQXWRUqO5FQZjqo0DvcsnB/RspIu1eCt1DiEJvBD/ufD91BvE639PwRW46sfyhFSC4jN4M6fxiO10ccKg/iUqeLfuAjDElL5BcSPhBiNSxEqvWeXbKDTlGwCNLQbouVmToRKpOqlcpxX+I2AouLfEdVcNRSbmH/YkNPoVhVf4tUM0Nw9Qt3Jc0GOjRIPvVRpdkSbfR6L4hTqrwHiNLF0hVoulp1Bs5p3a4bH7CSraJNSCiueSQxDlYFJsSogN2uq2j6FrP2D/mDzTjEIkDkFEs/9UfH0L5L7I+MDzUTB5qYHRTDTyT4QrbAGjyTZCrYlRcEt2DgiuAOSfK1Fhc/7Ue1NDCMPma+sR5aYMmebgNGj4xAQ5AkG49x/DYQDxJc8iQxusczs0d/QGF5n7Ue0r8XlAGRjTmytJ8wn8R5kR8JWWziLq+Ic6oc7nS4uOsjlsIAiFSxLXU3CLETB7E7FZbNurNtUldG1x32wq1qLMO4AZJzOky8izcw6fM9L8tc/fZRzQreEwpdJJgAAnnB3+R7IdIqPf+yLBLmtOkgfFbGIxQwxBa4tcBLQDDuhBHf5rAZWyguFyZa2OdpPa6puqEmZzOO/JZyVsE6PbfYz27bistKvlZV0DhYO5SNj1Fp5LtXYc8184cN/0v8AVFyNto0Ondeo8A9vg1gNcl9MC7gJe0AWJj8Q2vz1SWXV19A4KSO88Dql4PVZ/B/afB4lrjSrt8v4g7yEC9zm2sVgcb/iZgaJLWF1dwMeSzdNQ82Im1p3Wyyfpm4I68UvVTE8l5fw/wDi03M7x8PDdW+E6XDo7NAPcR2WN7SfxRr1gW4Zv8uy4zzmqEWi8eQ66TrqnuhKJ7WB0Uwvm7Be1+NoyWYmrLonM7PoZ0fMH6qxjf4h4+pSNM1iARBcAA8i41GmuohTZVM9Z9tf4gUcF5KeWvXkSwHysbqc7ho4jQdZPXyL2m9t8XjHOD3llM28JhLWR/7Xl/c/BcyahO/U/e6jU0U2VQ7qiPhzbZVG3VkOACQyzS4pVZ/46jmTrlcWzGkwb6lJUiZPJJAqPq9jI0eB0TkkhUP8YoDUwegPxsj0OL05gGZ30HxWlP0L8sO1gR6YI0u2L81mYjjdBpguv0BIHSwQ6PF6IMgloNwTMFNxk10KLSZrZI5pYWvmbdpn/iVnYv2lw9JmapUY0TFjN+wv8FlP/iJg2ixe4RNm78rnVZtlqjpHt6LK497QUcGzPVfEzlYLvfHIfqbLmeK/xQYGHwaTvE5v/CIdezTJtK8u9ouL1cRUNSs/O82G0AaNA2aJKalZDSOh9p/buvigWs/0KQ1yE5j/AMnCJ7CPVcg6rP4bbSdUKtUmBvur/DOHF4zEZafM6n/j9dE3JJWwSDcPpin/AKrvwhpiDfPpljf75Khi8W6o4uPoOQ5IvEX3AkZdGhv3qdys7EPuWNH7qIy+ymKrVG5n75q613lIBjMG35NuXT629VRpYU7yOnP7lEPm/F0gdh8B9EpSHHshUq7N0iCfvmhuAaNb6xvHXl2Un1IMNF+Y0A6deqi7CkMzSDP3CVgaGFqy0DSbRoC02Ntt0OlWdTztmQ2Wnq2Y++6agMpaSZE27bH4oHEMTLpNiYLh8wehIB9VFDK1XMwlpkZgDblqNFFrhG8/D3q1iGCo0AHzAS3ruR9OyzHOVxYUEqVJKm2tbRVQU+ZOxBnOUS70Q86bMgKJFyaVEJ0DJNKnKGlKADscBskghydIR7W+uYna3w+ympYkjspVxFnD1Gh+ipYiuxgLnGGgX+i9FSTRzNNMvPxYgl0QOdlyvG/aSpVJpNGRgnu4dekbKq7HOrvBd5aTXC0TE2k84uVnYqtmc545z8baei58mS+EaRhStmpwvCiq1zXbZSHQbDeDpsFPEmlTLZlzwAYtGuh2Fio8P4iKbCC3mZG5iwj3LHfUzEuMybknf02XIa/RoY3jRMZWMa4b5ZP7DdZZbJBcZk685Uaj5sBJ3/bmVNxhgyjzZvdb4JrgXfYZmLp03O/0w5wBkvIIB3tABVevxSrVm/QbADsBCG+iIvPM8yeU+iamBsICXAx3Us0EnaOxOhTtYGjSfmVMt+EKD3ZiMpiNZ7/NKwAVqsmGnXnbsB1+qgCBIJ3vNx+6Vetl5E30tCoOfIHSf0+qfZS+y1iKs/G/uhWsBSa4uzGAA09Li4MKgynF/v7ur+FcGBz5ymDrcHWEOhIr41/lBiCDAAvHMH1uD3VBziZJUKtWT027J2u53HVUkAWjWiDuDZDruSubkWSqBAA0i1ThQKYDJoSSQBMOHJNCYFLMkA5SJTJggCcpKBSQB6xiOKtYJmTyH68lyfFeKvrujQTZo+7lTh7zA5TbburdAMoCxDqh1fy5hvxvr+msspkoFTMabDTaTmP47WA2ZIN9JPLTqh0W/KT20TsM6WB3UXmAY++6xcrLoHVcXb2BvFt4P91Xc0xI026qLnFxyt3HP58uyuMBywAJnn+v6pt0NIFTafEG1p9zRr7kZ9Seg2n0EnrYJnADbbX77qHhl3Qdfv4KG7HREjMYCPTaBbf7uOqTAPSPr9EKrWAE85AG6lu+AFWqwQNgDpr99VTxNXy2gbwPqiVsWwyLnsszxIMC4ndVGIEnVARdLNAsR35XFwg1XSZ+X0RfH8oBAOp25x+ipjXT/wC+yL67ogmyaviCRAmIE9fuUJzpTsaN0xD02wJ5/JKI10RnOHdDzSUwC+MPd7kJ7pCcvHJCe+doQA7yhkpyVElIBEqMpFJAEi9NmTQncEDHcUiokpigRPKkoAJIGdhVxmVsNkNNoi56qkx5Lr+s9VeD2kmBtY7coCiGBrROv6nf90tkiaGF4BGkxA35mdVCpUaOw1SrVso158vcquGY5+0NBkTp6c9dUv0ZYDScuWwkz2gQjtZGh1PdTa0CxKjUqAff3yWbkMcD7+iJw/DmtUawWaTBdOgEz8AVTD3O/DABg/suh9nKAGd+uVsdAXfsPinBXKgbKuL4Iw2Bf6EXHXmqdXgTXfnf8F0U9LSiOpg3+K7NYVdGVs5dvs20eZtUzB1bzEc0AezH/wAk9Mv7rqHCAfRPh8O55tbqE9Y+gtnMH2VP+4092kILvZl8wKjbDSDv/dd3W4O4xDy3mYvHTYd7rN4f7JllV9Q1ZDpywTmbe0kk5rc5lb4sH88oyc5010qbsLkjkn+y1UfmYfU/RMfZqtGrPefovTcPw0wMwzEbhsTflzj7CJ/JMaC4ASJPPS655QghpyPLv8rYnYNj/l+yj/lXFf0D/sF63Rp06lMVIN9Br+yAMFSLt291OsR8nkuI4BXYJdTdAuYg29CsstXsGIwrQXWsDpzBXmXGsL4VRzBoDIPQ6fBKUUuhpmSVElTcFCFmMjKcDmlCcIGOXqKTrorQIQBANshgFT3sk8oAgUkkkAdiY0++9kwZv8/TZaLcEO6nUww2K5nkRfjZm1KbSfNB6QmdVOg0C0HYJCOGKjexODKL7dT8RZVXU8xE/T0WpT4a+o6GDMY93vMf3RqXCawa5zabnFkZjBhn7/JUpUTqylTsJ3GkDQfVdNwqnloNBF3kvPyHyWB/htQ5fK7K5wbmjebDt97LqcbSgiPwsAHoBC3w/bExgQLWQatSDYe5QY4kw1s90Q8PqVLiGnkui1ZBHBU/Ec1sfidC38Rlw8ANnmeqx8Nw+owtIc3M0z3P2F2mH4hTqMIqgBx1kWcRvOxRN3wOKOYxXGNxkHQ6qg7jYcfNlnpYLqsS3DEkOoh20gQfeFn/AOBYfXMWjkRI98IUFQ3JmZhOKuabPbHLN9Vu0cQ2q2SLwdN7LLq8JZPlFucLQo08gGUxCmUaGnYf2aa0Bzc1muIDZiLyT8VrYqk11wGucNNNVxgpf6rrkTB94/ZXaDnNcfN7907Ani25iTlhxseUjlzXC+2uAsKkXHld82ld/jywZSLGbjn1usfiOHbUzMcLOVPoR5I8KBC6rEcGoB0EvBGwcP1BVZ3B6Wxf/wBh/wDlcjyxRerOchIhbj+DM/qd8PomPBmf1n3BLzwEYRCfWFsu4Ha1RvqI+Uqu/gtUaZXdnD5FUskX9hRndlFyunhtb/beezSfkh/4fW/2qnbI76KtkFMqBJalLgOJI/8AC/1EfOE6W8fY9WdHWxQmxPui/vUfHdaEF9jtHZRbM2suLg0TNAVXixvbZwPfTsouxhkcp+9lRFWLZSeTriP0IRn4ckCGv7wYO8zCbKtmjh8c9gzNe0X0ED3ozPaGrJI8pcADG49SYKxadIl0Hcjv6K0IYTqb2P6EXTXQHUcAxtOHNFNzSBJOeQI0ERzKstcx2oJ+CyOBu8jwB+Ij3Db3ro8Nh8oAgF0WB99yuzFHaNGU3TK2HwpJsMrVYrAMuQSzc8hpJ3Ko4xtd1Rs+Qi4LTb0C1n4Zzm53PnaOe+i7JKMErMFcuii+u1r9nt1aW7dChY3G5hAGXSDN09Ws1oIss6tUlZ+ZLpFeP2xhxF1Ik5pmJm+hlS/zGSHNdJDgfy6LPq0mk3KgKTJ1Nknnb5GsaNDB8Qc0kgzIgh1/vRaLuNOLXDIAToQbDTn6+9YYy80VgIHNHnbdtFeKP0zTwOMDnjOGtkQXbk7LQrYHk62s6j3rnM/NHoklpgkA7Tqq2hL8JcJR/TYmwaRMzDpkIFceYb219FX4Y8h4Dn5WjSdOy1MeynIDXAOKHCuuSVK+zk+O4TzB4FnC/carMYxu8+i6viNAlrm/mHmb+q5apWP9wuDPD5HRCmiJpToITjAk7hQ8bsoeL9gwufUvVB/8PPMIrcDHL3qp48RA95KmzFnmlTQVEOMMRoY7H90Rpf3jmhtxJ/rAUyXH83x/ZKh6odtTn8ElEMOx+JSQMoBhdJAJA6H7Cj/LOBE2VplFw/HLRHlkWkXuJ73VyjS8QEQCQNrHmDmgk6mQtlGzKinUp5gAJcbbTJjQdQtDCUpaS0uOUHMCDYjnG1/u8D4e11Ezlzjk6TlMi/l11Fr6+i2v591drKPhNa5zh5ssNbe5iATy9d1aVlptGCMKInMI5Nvt1vP0hBbgy4/iFt50vqREgLYxvCiw5arXgF8NcJLCLRDoiddeSkMNTLwGOdaDldANtvKeRHv2TUE+CW32aXCmilSBIkjSLklAw+LrCoSHOANyHN+SNWxvhPZLSWwSY2lSxGNFVwyyGgWnVepGPjh0cje0iTnlx16kq0KdRzJHlpiwO57KlTb980XF8SeW5Z8osB9FxSbbOlRSRSxDo0EfNZ1UulFc+ZkGdj9Qhl3qlQ69AwP6ksjdAk7XQlSfSAEn3o1JsG7DFMGOG6M1s6GeiNRoPNg0opjtFdtY7q1Sr8j6K23gjzeo5tMfFOKmEo2E1X+9UkxWU24guMECVMMAcLwJvaYQ69cPdOTJyhTpXMErTHkcGROCkdAzCy3MXZ+RiIbz7Li+LYI03kbE2PRdFhMW+nLAMwO36dkeswVWOa5vmuRaIP8ASqy4t42TCero4Lwid0xpHmFfrMAJBEHqq9WkvMfDOtIEKRjmoBjgfqEYMiybTRTQOIB5jVSZWI0cpFm6dzBOiTROpEPdzKSVV19Ph+ySjSfsnVmo/AEiXE85EjcSIIm86dE2IoA2aQ0nTvGt9Jkq1UIgG+UxNteY1/VU2VWNNgDJGv3O40PJdEmkMFw8uYTmfLTIvppE8h05LtfZ7EUSC7M0OtqYIb+EAEjcxy29eOoVGAuLgC1wI1PlJ0gZviuj4FgPFIeYbSEBkjzOAvA2i+sfVPHJiSOzLmluUgFp1DgCD3B1WHxDh1Kk7PTble78QBOUgb5dJ7LVbRaABGlwTJvzusnEOLqjhJMACdBPQbLoi+QkuDNOFNV0ZyG5dBuoPwwpPDQSQRYnmliGVAPI7K4SD2VCniXFwD3Z8uhXoSTlDg5I0pGkKsDSVUru3i3Q7/OFfJGunZUcZiAyRPoPuy89tLs7oQlPiKBeGdbR01+KdrAbCx90nuq5xhggCfRU6r3k91O/o3j/ACu/k0XjXAkTBGx+SwOOY6q4ZWzlmbLRbSEjNJ5woYrDtJ8oMoTd2Eo40teX+8Fz2AY6Hue0xaJFutytDFe0Ts0MADQfy6x30WRgqbw3KXuy/wBIPwVljGtsRBuOn91ptZxuNPgM9rqwl9SI2+p5oD8KW8o0kWVmg8kQDY68jojVWyANe9j26pAVXYYnQz13UnMt1HorXiFsFpjoCJQqhfMuOvvQIlhaxEHdpHuXSl4LZB5O1sudw9IQesLZpcOLQCDIiYda66IdGUuzm/anCnOHNabjZc+ah3Xe+0YmgCWzsdrdxouOrUWl/l8zBaJEkmbggX9y4s8PlZvCXBVL9ExKOygwg3yxuRJI7B36BVatMRIeCOlt+q56NdhNqp31govw4LSZO2nfnsh+DA1B+aKE5CeSUlIE9EkBZvWdpB1sQJNuZ6D4o7sMzQ3MGQCJsDYT2OyFWpF7W6ciSJvGtrx6IFai4CJzPP5gYiwsQBaO62qyGb/B+B0i3MYIv5QbTMXjULocNQDRaIFo+Wi4zhGenDXPIa7UR+EGbiBfSfVaVbizqVQND21G8xY6fhvO/wCiKKTR1ZrZRJ1A+5WFh6ri1xy3cSZ+Shi+PU30y1k59COUxM7G3zQMLjIExoICuPsUiFaS3MRqLhYNQZXdOaNV4gW1ocTkebdDyVutgwRe7TfsutSclrdDwZFinvV/gsJjQ4ZSVDGUJiwN9UBuADS1rZlx/FsFunAyAGnM7cfqlmw0uCcf9C8m1UYjqYjzH0TPI0a3RXKmGE9tuqhljXZc9M6PJGr7K5wbjq7ki/4cI/FHp+6VXERGvu0R6dQCJv8AJOjKU3LspOw5BHPY6D4lMwGdA7v93WnjXtPK367LPj76IRPf+C1Qq02tAc2T00N9IR6WGDwcpyD+mZ/sqLXR2RGVoMgkHaPvToimTwSY0NNwZHvTeJJgBRrVHPdO/wBhX+H4S/U/dlSVktjeNkDfLIBv9FqjHBzdCCdARspmkwMLTcaxuhYKiXGG6ddgumKSiYttsjxqk44czMHRcTUpOEAvAG0GdRoZHzld9xrFSxrJnLquC4o4tcRtr6TP1XHm55N40VKlGPw9NNCFFoEH5RI+KDVxGgH3rdAfVJ+C5nRomi5ngRoN43UKhYNL+io+KUnVbkgERsT/AGlFBaLzQ3eR6SnWc2vzE/BJKg2R21TAkABry0e/czbko08LkaRmzEiJPLlZEdUQatRbo6XhiglOqAIdLtIMxAGg10uVVfUbcXcLRJuANhGyBVq3Vd7lSpkvCi66uDJGvPUk7mUzcYb3lDc2AOyrlaLohQQuIVs4INryDyKPwbjrnPFKoL7HmqVdUatIHodjuCmmlwwlitWju62EtLTY7HY9EBlZ7LNdckTNzHRc1hON4lpDHt8RnMaxzldUzD5gC4diNR3XRHJXbOOWNvpD43GOccjG6jU7EboPDWGrmuAAYnqjOkTFx11QcJVDZDJbNyCLTzV1CceCfnB8kncPdcx+ExZVa1Mt1JB6rQdiXQy8wZJ0m6rcSzVag1y/JZ/+ex+WvoqBp5ynDHaq5wp4YXscI81iRq1aFPFMgwLNm0a8iFLwUx+W+zDfRM3t3V/B4AuAI0mE/Fj4gaW9JGndSwwNPQgt1g7FUsKoTytmg3h7W63nQ8ip08a3Jkc2Hjl85VFuJLswmQduSv4Phji3O6zR7ynUY9i5l0QwGFqVnhov+gWpUyYUua94zEac0LCcewmH/MTUuIAmy5XF4x1aqXuty7LKcm++i0kjVaA5rjK5jjDA5uaJy69lsmuW0+6x80kg6FYtWqGc8aYOlkJ9EgzspYyqaby2I7ckxr5he3ulcri0MerTlANHW6TnRup+LIH3KXKAB4UcykrLqYJsSPRJJyGdX4qq1qykxkqNSgOq2s9Moiv5iiMdJSbhGydVo4DBtVKRMgYpOOglW8NwhztbLQp20RG1StNiFErn2baBdyGeE0xYCVfNQk3RGUwhKx0V8Nh2t2CvUyEIsUgmaJIstATHCg7IdMqxTKBOCMjimCdHlGnJZTKhaBmzBde4LkPbmjFLO0ua4aQYWkczXByZf512hYnEZQDJv0RqGKBAuZK4HD+0FeAC4GOYuo1eNVpkPjstnPg49eT0LHhzHx5tir3BzTc8B7mtHUrzmr7SYh8Zn9Ji6DhmeI6XOcT3Uyk2uWNJLo9F4hxKjh3O8wdBs0bqL/bSvWpmm2k1gNs28dlzeEwDBeJPM3WphxdZSml9FJMWGwpnMbk6lX2MUg7ywmqGAotvljqgWIxcaiVmV6oJsFZrXVWowXSsCrxPCh4DrTESsmvw4taDPMxpMHr+hXRUhIKz+JUgXb/3colxyNIxA4RYSVJrxy/S3ZFdTEm1uSkW2Hu9JWDoQMgH8vwKSkBtcQmWbf6Fn//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31750" name="Picture 6" descr="http://upload.wikimedia.org/wikipedia/commons/3/35/CompassUseTargetMarked.jpg"/>
          <p:cNvPicPr>
            <a:picLocks noChangeAspect="1" noChangeArrowheads="1"/>
          </p:cNvPicPr>
          <p:nvPr/>
        </p:nvPicPr>
        <p:blipFill>
          <a:blip r:embed="rId3" cstate="print"/>
          <a:srcRect/>
          <a:stretch>
            <a:fillRect/>
          </a:stretch>
        </p:blipFill>
        <p:spPr bwMode="auto">
          <a:xfrm>
            <a:off x="1763688" y="1413867"/>
            <a:ext cx="5680354" cy="5471517"/>
          </a:xfrm>
          <a:prstGeom prst="rect">
            <a:avLst/>
          </a:prstGeom>
          <a:noFill/>
        </p:spPr>
      </p:pic>
      <p:pic>
        <p:nvPicPr>
          <p:cNvPr id="31752" name="Picture 8" descr="http://69.89.31.125/%7Ebluehelm/bhwp/wp-content/uploads/2010/05/01_1-Degree-300x228.jpg"/>
          <p:cNvPicPr>
            <a:picLocks noChangeAspect="1" noChangeArrowheads="1"/>
          </p:cNvPicPr>
          <p:nvPr/>
        </p:nvPicPr>
        <p:blipFill>
          <a:blip r:embed="rId4" cstate="print"/>
          <a:srcRect/>
          <a:stretch>
            <a:fillRect/>
          </a:stretch>
        </p:blipFill>
        <p:spPr bwMode="auto">
          <a:xfrm>
            <a:off x="6395020" y="0"/>
            <a:ext cx="1849388" cy="1405536"/>
          </a:xfrm>
          <a:prstGeom prst="rect">
            <a:avLst/>
          </a:prstGeom>
          <a:noFill/>
        </p:spPr>
      </p:pic>
      <p:sp>
        <p:nvSpPr>
          <p:cNvPr id="6" name="TextBox 5"/>
          <p:cNvSpPr txBox="1"/>
          <p:nvPr/>
        </p:nvSpPr>
        <p:spPr>
          <a:xfrm>
            <a:off x="4332744" y="764704"/>
            <a:ext cx="2831544" cy="400110"/>
          </a:xfrm>
          <a:prstGeom prst="rect">
            <a:avLst/>
          </a:prstGeom>
          <a:noFill/>
        </p:spPr>
        <p:txBody>
          <a:bodyPr wrap="none" rtlCol="0">
            <a:spAutoFit/>
          </a:bodyPr>
          <a:lstStyle/>
          <a:p>
            <a:r>
              <a:rPr lang="en-GB" sz="2000" dirty="0" smtClean="0"/>
              <a:t>One Degree of Difference</a:t>
            </a:r>
            <a:endParaRPr lang="en-GB" sz="2000" dirty="0"/>
          </a:p>
        </p:txBody>
      </p:sp>
      <p:pic>
        <p:nvPicPr>
          <p:cNvPr id="8"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750"/>
                                        </p:tgtEl>
                                        <p:attrNameLst>
                                          <p:attrName>style.visibility</p:attrName>
                                        </p:attrNameLst>
                                      </p:cBhvr>
                                      <p:to>
                                        <p:strVal val="visible"/>
                                      </p:to>
                                    </p:set>
                                    <p:anim calcmode="lin" valueType="num">
                                      <p:cBhvr additive="base">
                                        <p:cTn id="7" dur="3000" fill="hold"/>
                                        <p:tgtEl>
                                          <p:spTgt spid="31750"/>
                                        </p:tgtEl>
                                        <p:attrNameLst>
                                          <p:attrName>ppt_x</p:attrName>
                                        </p:attrNameLst>
                                      </p:cBhvr>
                                      <p:tavLst>
                                        <p:tav tm="0">
                                          <p:val>
                                            <p:strVal val="#ppt_x"/>
                                          </p:val>
                                        </p:tav>
                                        <p:tav tm="100000">
                                          <p:val>
                                            <p:strVal val="#ppt_x"/>
                                          </p:val>
                                        </p:tav>
                                      </p:tavLst>
                                    </p:anim>
                                    <p:anim calcmode="lin" valueType="num">
                                      <p:cBhvr additive="base">
                                        <p:cTn id="8" dur="3000" fill="hold"/>
                                        <p:tgtEl>
                                          <p:spTgt spid="317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Cover Hi Res"/>
          <p:cNvPicPr>
            <a:picLocks noChangeAspect="1" noChangeArrowheads="1"/>
          </p:cNvPicPr>
          <p:nvPr/>
        </p:nvPicPr>
        <p:blipFill>
          <a:blip r:embed="rId4" cstate="print"/>
          <a:srcRect/>
          <a:stretch>
            <a:fillRect/>
          </a:stretch>
        </p:blipFill>
        <p:spPr bwMode="auto">
          <a:xfrm>
            <a:off x="0" y="260350"/>
            <a:ext cx="9144000" cy="3168650"/>
          </a:xfrm>
          <a:prstGeom prst="rect">
            <a:avLst/>
          </a:prstGeom>
          <a:noFill/>
          <a:ln w="9525">
            <a:noFill/>
            <a:miter lim="800000"/>
            <a:headEnd/>
            <a:tailEnd/>
          </a:ln>
        </p:spPr>
      </p:pic>
      <p:sp>
        <p:nvSpPr>
          <p:cNvPr id="22537" name="Text Box 9"/>
          <p:cNvSpPr txBox="1">
            <a:spLocks noChangeArrowheads="1"/>
          </p:cNvSpPr>
          <p:nvPr/>
        </p:nvSpPr>
        <p:spPr bwMode="auto">
          <a:xfrm>
            <a:off x="0" y="2205038"/>
            <a:ext cx="9144000" cy="1311275"/>
          </a:xfrm>
          <a:prstGeom prst="rect">
            <a:avLst/>
          </a:prstGeom>
          <a:noFill/>
          <a:ln w="9525">
            <a:noFill/>
            <a:miter lim="800000"/>
            <a:headEnd/>
            <a:tailEnd/>
          </a:ln>
        </p:spPr>
        <p:txBody>
          <a:bodyPr>
            <a:spAutoFit/>
          </a:bodyPr>
          <a:lstStyle/>
          <a:p>
            <a:pPr>
              <a:spcBef>
                <a:spcPct val="50000"/>
              </a:spcBef>
            </a:pPr>
            <a:r>
              <a:rPr lang="en-GB" sz="2000" dirty="0">
                <a:solidFill>
                  <a:schemeClr val="bg1"/>
                </a:solidFill>
              </a:rPr>
              <a:t>Europe’s Protected Areas are much increased from the early 21st C, by a range of appropriate designations and management agreements.  The need for  integrated management to ensure a healthy and  sufficient life support system is realised and  resourced through the decisions of the expanded EU. </a:t>
            </a:r>
          </a:p>
        </p:txBody>
      </p:sp>
      <p:sp>
        <p:nvSpPr>
          <p:cNvPr id="22538" name="Text Box 10"/>
          <p:cNvSpPr txBox="1">
            <a:spLocks noChangeArrowheads="1"/>
          </p:cNvSpPr>
          <p:nvPr/>
        </p:nvSpPr>
        <p:spPr bwMode="auto">
          <a:xfrm>
            <a:off x="4752528" y="234950"/>
            <a:ext cx="5508104" cy="461665"/>
          </a:xfrm>
          <a:prstGeom prst="rect">
            <a:avLst/>
          </a:prstGeom>
          <a:noFill/>
          <a:ln w="9525">
            <a:noFill/>
            <a:miter lim="800000"/>
            <a:headEnd/>
            <a:tailEnd/>
          </a:ln>
        </p:spPr>
        <p:txBody>
          <a:bodyPr wrap="square">
            <a:spAutoFit/>
          </a:bodyPr>
          <a:lstStyle/>
          <a:p>
            <a:pPr>
              <a:spcBef>
                <a:spcPct val="50000"/>
              </a:spcBef>
            </a:pPr>
            <a:r>
              <a:rPr lang="en-GB" sz="2400" b="1" dirty="0" smtClean="0">
                <a:solidFill>
                  <a:schemeClr val="bg1"/>
                </a:solidFill>
              </a:rPr>
              <a:t> Destination - Parks of the Future</a:t>
            </a:r>
            <a:endParaRPr lang="en-US" sz="2400" b="1" dirty="0">
              <a:solidFill>
                <a:schemeClr val="bg1"/>
              </a:solidFill>
            </a:endParaRPr>
          </a:p>
        </p:txBody>
      </p:sp>
      <p:sp>
        <p:nvSpPr>
          <p:cNvPr id="22539" name="Text Box 11"/>
          <p:cNvSpPr txBox="1">
            <a:spLocks noChangeArrowheads="1"/>
          </p:cNvSpPr>
          <p:nvPr/>
        </p:nvSpPr>
        <p:spPr bwMode="auto">
          <a:xfrm>
            <a:off x="0" y="5085184"/>
            <a:ext cx="9144000" cy="1477328"/>
          </a:xfrm>
          <a:prstGeom prst="rect">
            <a:avLst/>
          </a:prstGeom>
          <a:solidFill>
            <a:schemeClr val="bg1"/>
          </a:solidFill>
          <a:ln w="9525">
            <a:noFill/>
            <a:miter lim="800000"/>
            <a:headEnd/>
            <a:tailEnd/>
          </a:ln>
        </p:spPr>
        <p:txBody>
          <a:bodyPr>
            <a:spAutoFit/>
          </a:bodyPr>
          <a:lstStyle/>
          <a:p>
            <a:r>
              <a:rPr lang="en-GB" b="1" dirty="0"/>
              <a:t>Protected Areas are valued further by society, not just </a:t>
            </a:r>
            <a:r>
              <a:rPr lang="en-GB" b="1" dirty="0" smtClean="0"/>
              <a:t>intrinsically, </a:t>
            </a:r>
            <a:r>
              <a:rPr lang="en-GB" b="1" dirty="0"/>
              <a:t>but also for the many </a:t>
            </a:r>
            <a:r>
              <a:rPr lang="en-GB" b="1" dirty="0" smtClean="0"/>
              <a:t>ecosystem services they </a:t>
            </a:r>
            <a:r>
              <a:rPr lang="en-GB" b="1" dirty="0"/>
              <a:t>deliver. Staying true to their core values they recognise additionally the added value they provide in terms of benefits to society such as </a:t>
            </a:r>
            <a:r>
              <a:rPr lang="en-GB" b="1" dirty="0" smtClean="0"/>
              <a:t>protect </a:t>
            </a:r>
            <a:r>
              <a:rPr lang="en-GB" b="1" dirty="0"/>
              <a:t>and conserve biodiversity , deliver opportunities to improve health, contribute to a sustainable </a:t>
            </a:r>
            <a:r>
              <a:rPr lang="en-GB" b="1" dirty="0" smtClean="0"/>
              <a:t>society </a:t>
            </a:r>
            <a:r>
              <a:rPr lang="en-GB" b="1" dirty="0"/>
              <a:t>and ensure citizens are informed and educated.</a:t>
            </a:r>
            <a:endParaRPr lang="en-US" b="1" dirty="0"/>
          </a:p>
        </p:txBody>
      </p:sp>
      <p:sp>
        <p:nvSpPr>
          <p:cNvPr id="22540" name="Text Box 12"/>
          <p:cNvSpPr txBox="1">
            <a:spLocks noChangeArrowheads="1"/>
          </p:cNvSpPr>
          <p:nvPr/>
        </p:nvSpPr>
        <p:spPr bwMode="auto">
          <a:xfrm>
            <a:off x="0" y="3789040"/>
            <a:ext cx="9144000" cy="1190625"/>
          </a:xfrm>
          <a:prstGeom prst="rect">
            <a:avLst/>
          </a:prstGeom>
          <a:solidFill>
            <a:schemeClr val="bg1"/>
          </a:solidFill>
          <a:ln w="9525">
            <a:noFill/>
            <a:miter lim="800000"/>
            <a:headEnd/>
            <a:tailEnd/>
          </a:ln>
        </p:spPr>
        <p:txBody>
          <a:bodyPr>
            <a:spAutoFit/>
          </a:bodyPr>
          <a:lstStyle/>
          <a:p>
            <a:r>
              <a:rPr lang="en-GB" dirty="0"/>
              <a:t>Responsible recreational use is appropriately managed, with well-trained staff , co-operating to commonly agreed goals, across national boundaries. Across all Protected Area  all levels and interests within local communities are proactively involved in the decision - making processes governing the Protected Area.</a:t>
            </a:r>
            <a:endParaRPr lang="en-US" dirty="0"/>
          </a:p>
        </p:txBody>
      </p:sp>
      <p:pic>
        <p:nvPicPr>
          <p:cNvPr id="7"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vertical)">
                                      <p:cBhvr>
                                        <p:cTn id="7" dur="3000"/>
                                        <p:tgtEl>
                                          <p:spTgt spid="22532"/>
                                        </p:tgtEl>
                                      </p:cBhvr>
                                    </p:animEffect>
                                  </p:childTnLst>
                                </p:cTn>
                              </p:par>
                            </p:childTnLst>
                          </p:cTn>
                        </p:par>
                        <p:par>
                          <p:cTn id="8" fill="hold">
                            <p:stCondLst>
                              <p:cond delay="3000"/>
                            </p:stCondLst>
                            <p:childTnLst>
                              <p:par>
                                <p:cTn id="9" presetID="3" presetClass="entr" presetSubtype="10" fill="hold" grpId="0" nodeType="afterEffect">
                                  <p:stCondLst>
                                    <p:cond delay="0"/>
                                  </p:stCondLst>
                                  <p:childTnLst>
                                    <p:set>
                                      <p:cBhvr>
                                        <p:cTn id="10" dur="1" fill="hold">
                                          <p:stCondLst>
                                            <p:cond delay="0"/>
                                          </p:stCondLst>
                                        </p:cTn>
                                        <p:tgtEl>
                                          <p:spTgt spid="22538"/>
                                        </p:tgtEl>
                                        <p:attrNameLst>
                                          <p:attrName>style.visibility</p:attrName>
                                        </p:attrNameLst>
                                      </p:cBhvr>
                                      <p:to>
                                        <p:strVal val="visible"/>
                                      </p:to>
                                    </p:set>
                                    <p:animEffect transition="in" filter="blinds(horizontal)">
                                      <p:cBhvr>
                                        <p:cTn id="11" dur="3000"/>
                                        <p:tgtEl>
                                          <p:spTgt spid="22538"/>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2537"/>
                                        </p:tgtEl>
                                        <p:attrNameLst>
                                          <p:attrName>style.visibility</p:attrName>
                                        </p:attrNameLst>
                                      </p:cBhvr>
                                      <p:to>
                                        <p:strVal val="visible"/>
                                      </p:to>
                                    </p:set>
                                    <p:animEffect transition="in" filter="blinds(horizontal)">
                                      <p:cBhvr>
                                        <p:cTn id="16" dur="500"/>
                                        <p:tgtEl>
                                          <p:spTgt spid="2253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2540"/>
                                        </p:tgtEl>
                                        <p:attrNameLst>
                                          <p:attrName>style.visibility</p:attrName>
                                        </p:attrNameLst>
                                      </p:cBhvr>
                                      <p:to>
                                        <p:strVal val="visible"/>
                                      </p:to>
                                    </p:set>
                                    <p:anim calcmode="lin" valueType="num">
                                      <p:cBhvr>
                                        <p:cTn id="21" dur="1000" fill="hold"/>
                                        <p:tgtEl>
                                          <p:spTgt spid="22540"/>
                                        </p:tgtEl>
                                        <p:attrNameLst>
                                          <p:attrName>ppt_w</p:attrName>
                                        </p:attrNameLst>
                                      </p:cBhvr>
                                      <p:tavLst>
                                        <p:tav tm="0">
                                          <p:val>
                                            <p:strVal val="#ppt_w*0.70"/>
                                          </p:val>
                                        </p:tav>
                                        <p:tav tm="100000">
                                          <p:val>
                                            <p:strVal val="#ppt_w"/>
                                          </p:val>
                                        </p:tav>
                                      </p:tavLst>
                                    </p:anim>
                                    <p:anim calcmode="lin" valueType="num">
                                      <p:cBhvr>
                                        <p:cTn id="22" dur="1000" fill="hold"/>
                                        <p:tgtEl>
                                          <p:spTgt spid="22540"/>
                                        </p:tgtEl>
                                        <p:attrNameLst>
                                          <p:attrName>ppt_h</p:attrName>
                                        </p:attrNameLst>
                                      </p:cBhvr>
                                      <p:tavLst>
                                        <p:tav tm="0">
                                          <p:val>
                                            <p:strVal val="#ppt_h"/>
                                          </p:val>
                                        </p:tav>
                                        <p:tav tm="100000">
                                          <p:val>
                                            <p:strVal val="#ppt_h"/>
                                          </p:val>
                                        </p:tav>
                                      </p:tavLst>
                                    </p:anim>
                                    <p:animEffect transition="in" filter="fade">
                                      <p:cBhvr>
                                        <p:cTn id="23" dur="1000"/>
                                        <p:tgtEl>
                                          <p:spTgt spid="22540"/>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2539"/>
                                        </p:tgtEl>
                                        <p:attrNameLst>
                                          <p:attrName>style.visibility</p:attrName>
                                        </p:attrNameLst>
                                      </p:cBhvr>
                                      <p:to>
                                        <p:strVal val="visible"/>
                                      </p:to>
                                    </p:set>
                                    <p:animEffect transition="in" filter="box(in)">
                                      <p:cBhvr>
                                        <p:cTn id="28"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animBg="1"/>
      <p:bldP spid="225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ue of nature.jpg"/>
          <p:cNvPicPr>
            <a:picLocks noChangeAspect="1"/>
          </p:cNvPicPr>
          <p:nvPr/>
        </p:nvPicPr>
        <p:blipFill>
          <a:blip r:embed="rId3" cstate="print"/>
          <a:stretch>
            <a:fillRect/>
          </a:stretch>
        </p:blipFill>
        <p:spPr>
          <a:xfrm>
            <a:off x="1187624" y="116632"/>
            <a:ext cx="6696744" cy="6604019"/>
          </a:xfrm>
          <a:prstGeom prst="rect">
            <a:avLst/>
          </a:prstGeom>
        </p:spPr>
      </p:pic>
      <p:pic>
        <p:nvPicPr>
          <p:cNvPr id="3"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pic>
        <p:nvPicPr>
          <p:cNvPr id="3" name="Picture 4" descr="girl reading book on path DIMG145"/>
          <p:cNvPicPr>
            <a:picLocks noChangeAspect="1" noChangeArrowheads="1"/>
          </p:cNvPicPr>
          <p:nvPr/>
        </p:nvPicPr>
        <p:blipFill>
          <a:blip r:embed="rId3" cstate="print"/>
          <a:srcRect/>
          <a:stretch>
            <a:fillRect/>
          </a:stretch>
        </p:blipFill>
        <p:spPr bwMode="auto">
          <a:xfrm>
            <a:off x="179512" y="260648"/>
            <a:ext cx="5543550" cy="3312368"/>
          </a:xfrm>
          <a:prstGeom prst="rect">
            <a:avLst/>
          </a:prstGeom>
          <a:noFill/>
          <a:ln w="9525">
            <a:noFill/>
            <a:miter lim="800000"/>
            <a:headEnd/>
            <a:tailEnd/>
          </a:ln>
        </p:spPr>
      </p:pic>
      <p:sp>
        <p:nvSpPr>
          <p:cNvPr id="4" name="Text Box 6"/>
          <p:cNvSpPr txBox="1">
            <a:spLocks noChangeArrowheads="1"/>
          </p:cNvSpPr>
          <p:nvPr/>
        </p:nvSpPr>
        <p:spPr bwMode="auto">
          <a:xfrm>
            <a:off x="179512" y="3789040"/>
            <a:ext cx="8712967" cy="2554545"/>
          </a:xfrm>
          <a:prstGeom prst="rect">
            <a:avLst/>
          </a:prstGeom>
          <a:noFill/>
          <a:ln w="9525">
            <a:noFill/>
            <a:miter lim="800000"/>
            <a:headEnd/>
            <a:tailEnd/>
          </a:ln>
        </p:spPr>
        <p:txBody>
          <a:bodyPr wrap="square">
            <a:spAutoFit/>
          </a:bodyPr>
          <a:lstStyle/>
          <a:p>
            <a:pPr>
              <a:spcBef>
                <a:spcPct val="50000"/>
              </a:spcBef>
            </a:pPr>
            <a:r>
              <a:rPr lang="en-GB" sz="2000" dirty="0">
                <a:latin typeface="Calibri" pitchFamily="34" charset="0"/>
              </a:rPr>
              <a:t>We have a twenty-first century responsibility of great importance</a:t>
            </a:r>
            <a:r>
              <a:rPr lang="en-GB" sz="2000" dirty="0" smtClean="0">
                <a:latin typeface="Calibri" pitchFamily="34" charset="0"/>
              </a:rPr>
              <a:t>.</a:t>
            </a:r>
            <a:r>
              <a:rPr lang="en-GB" sz="2000" b="1" dirty="0" smtClean="0">
                <a:latin typeface="Calibri" pitchFamily="34" charset="0"/>
              </a:rPr>
              <a:t> To meet the challenges ,  promote new creative approaches and thinking and  make  new partnerships.</a:t>
            </a:r>
            <a:endParaRPr lang="en-GB" sz="2000" dirty="0">
              <a:latin typeface="Calibri" pitchFamily="34" charset="0"/>
            </a:endParaRPr>
          </a:p>
          <a:p>
            <a:pPr>
              <a:spcBef>
                <a:spcPct val="50000"/>
              </a:spcBef>
            </a:pPr>
            <a:r>
              <a:rPr lang="en-GB" sz="2000" dirty="0">
                <a:latin typeface="Calibri" pitchFamily="34" charset="0"/>
              </a:rPr>
              <a:t> It is to proclaim anew </a:t>
            </a:r>
            <a:r>
              <a:rPr lang="en-GB" sz="2000" b="1" dirty="0">
                <a:solidFill>
                  <a:srgbClr val="FF0000"/>
                </a:solidFill>
                <a:latin typeface="Calibri" pitchFamily="34" charset="0"/>
              </a:rPr>
              <a:t>the meaning and value of Protected </a:t>
            </a:r>
            <a:r>
              <a:rPr lang="en-GB" sz="2000" b="1" dirty="0" smtClean="0">
                <a:solidFill>
                  <a:srgbClr val="FF0000"/>
                </a:solidFill>
                <a:latin typeface="Calibri" pitchFamily="34" charset="0"/>
              </a:rPr>
              <a:t>Areas</a:t>
            </a:r>
            <a:r>
              <a:rPr lang="en-GB" sz="2000" dirty="0" smtClean="0">
                <a:latin typeface="Calibri" pitchFamily="34" charset="0"/>
              </a:rPr>
              <a:t>, </a:t>
            </a:r>
            <a:r>
              <a:rPr lang="en-GB" sz="2000" dirty="0">
                <a:latin typeface="Calibri" pitchFamily="34" charset="0"/>
              </a:rPr>
              <a:t>of biodiversity, conservation, and </a:t>
            </a:r>
            <a:r>
              <a:rPr lang="en-GB" sz="2000" dirty="0" smtClean="0">
                <a:latin typeface="Calibri" pitchFamily="34" charset="0"/>
              </a:rPr>
              <a:t>recreation; to </a:t>
            </a:r>
            <a:r>
              <a:rPr lang="en-GB" sz="2000" dirty="0">
                <a:latin typeface="Calibri" pitchFamily="34" charset="0"/>
              </a:rPr>
              <a:t>expand the learning opportunities and share that knowledge broadly;</a:t>
            </a:r>
          </a:p>
          <a:p>
            <a:pPr>
              <a:spcBef>
                <a:spcPct val="50000"/>
              </a:spcBef>
            </a:pPr>
            <a:r>
              <a:rPr lang="en-GB" sz="2000" dirty="0">
                <a:latin typeface="Calibri" pitchFamily="34" charset="0"/>
              </a:rPr>
              <a:t>and to encourage </a:t>
            </a:r>
            <a:r>
              <a:rPr lang="en-GB" sz="2000" b="1" dirty="0">
                <a:latin typeface="Calibri" pitchFamily="34" charset="0"/>
              </a:rPr>
              <a:t>People </a:t>
            </a:r>
            <a:r>
              <a:rPr lang="en-GB" sz="2000" dirty="0">
                <a:latin typeface="Calibri" pitchFamily="34" charset="0"/>
              </a:rPr>
              <a:t> to experience and </a:t>
            </a:r>
            <a:r>
              <a:rPr lang="en-GB" sz="2000" b="1" dirty="0">
                <a:latin typeface="Calibri" pitchFamily="34" charset="0"/>
              </a:rPr>
              <a:t>CONNECT WITH</a:t>
            </a:r>
            <a:r>
              <a:rPr lang="en-GB" sz="2000" dirty="0">
                <a:latin typeface="Calibri" pitchFamily="34" charset="0"/>
              </a:rPr>
              <a:t> these special </a:t>
            </a:r>
            <a:r>
              <a:rPr lang="en-GB" sz="2000" b="1" dirty="0" smtClean="0">
                <a:latin typeface="Calibri" pitchFamily="34" charset="0"/>
              </a:rPr>
              <a:t>Places</a:t>
            </a:r>
            <a:r>
              <a:rPr lang="en-GB" sz="2000" b="1" dirty="0" smtClean="0">
                <a:solidFill>
                  <a:schemeClr val="bg2"/>
                </a:solidFill>
                <a:latin typeface="Calibri" pitchFamily="34" charset="0"/>
              </a:rPr>
              <a:t>.</a:t>
            </a:r>
            <a:r>
              <a:rPr lang="en-GB" sz="2000" dirty="0" smtClean="0">
                <a:latin typeface="Calibri" pitchFamily="34" charset="0"/>
              </a:rPr>
              <a:t> </a:t>
            </a:r>
            <a:endParaRPr lang="en-GB" sz="2000" dirty="0">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179388" y="188913"/>
            <a:ext cx="8353052" cy="1785104"/>
          </a:xfrm>
          <a:prstGeom prst="rect">
            <a:avLst/>
          </a:prstGeom>
          <a:noFill/>
          <a:ln w="9525">
            <a:noFill/>
            <a:miter lim="800000"/>
            <a:headEnd/>
            <a:tailEnd/>
          </a:ln>
        </p:spPr>
        <p:txBody>
          <a:bodyPr wrap="square">
            <a:spAutoFit/>
          </a:bodyPr>
          <a:lstStyle/>
          <a:p>
            <a:pPr>
              <a:spcBef>
                <a:spcPct val="50000"/>
              </a:spcBef>
            </a:pPr>
            <a:r>
              <a:rPr lang="en-GB" sz="2000" dirty="0"/>
              <a:t>The creation of Protected </a:t>
            </a:r>
            <a:r>
              <a:rPr lang="en-GB" sz="2000" dirty="0" smtClean="0"/>
              <a:t>Areas </a:t>
            </a:r>
            <a:r>
              <a:rPr lang="en-GB" sz="2000" dirty="0"/>
              <a:t>of Europe and indeed </a:t>
            </a:r>
            <a:r>
              <a:rPr lang="en-GB" sz="2000" i="1" dirty="0"/>
              <a:t>The </a:t>
            </a:r>
            <a:r>
              <a:rPr lang="en-GB" sz="2000" i="1" dirty="0" smtClean="0"/>
              <a:t>EUROPARC </a:t>
            </a:r>
            <a:r>
              <a:rPr lang="en-GB" sz="2000" i="1" dirty="0"/>
              <a:t>Federation </a:t>
            </a:r>
            <a:r>
              <a:rPr lang="en-GB" sz="2000" dirty="0"/>
              <a:t>was  an expression of  </a:t>
            </a:r>
            <a:r>
              <a:rPr lang="en-GB" sz="2000" b="1" dirty="0"/>
              <a:t>faith in the future</a:t>
            </a:r>
            <a:r>
              <a:rPr lang="en-GB" sz="2000" dirty="0"/>
              <a:t>, a pact between generations, a promise from the past to the future.</a:t>
            </a:r>
          </a:p>
          <a:p>
            <a:pPr>
              <a:spcBef>
                <a:spcPct val="50000"/>
              </a:spcBef>
            </a:pPr>
            <a:r>
              <a:rPr lang="en-GB" sz="2000" dirty="0"/>
              <a:t> </a:t>
            </a:r>
            <a:r>
              <a:rPr lang="en-GB" sz="2000" i="1" dirty="0"/>
              <a:t>We are the present, will soon be the past and need to ensure we leave a legacy for the future………</a:t>
            </a:r>
          </a:p>
        </p:txBody>
      </p:sp>
      <p:sp>
        <p:nvSpPr>
          <p:cNvPr id="40965" name="Text Box 5"/>
          <p:cNvSpPr txBox="1">
            <a:spLocks noChangeArrowheads="1"/>
          </p:cNvSpPr>
          <p:nvPr/>
        </p:nvSpPr>
        <p:spPr bwMode="auto">
          <a:xfrm>
            <a:off x="250824" y="5877272"/>
            <a:ext cx="7849567" cy="830997"/>
          </a:xfrm>
          <a:prstGeom prst="rect">
            <a:avLst/>
          </a:prstGeom>
          <a:noFill/>
          <a:ln w="9525">
            <a:noFill/>
            <a:miter lim="800000"/>
            <a:headEnd/>
            <a:tailEnd/>
          </a:ln>
        </p:spPr>
        <p:txBody>
          <a:bodyPr wrap="square">
            <a:spAutoFit/>
          </a:bodyPr>
          <a:lstStyle/>
          <a:p>
            <a:pPr>
              <a:spcBef>
                <a:spcPct val="50000"/>
              </a:spcBef>
            </a:pPr>
            <a:r>
              <a:rPr lang="en-GB" sz="2400" dirty="0"/>
              <a:t>The best way to predict the future…………… is to be involved in creating </a:t>
            </a:r>
            <a:r>
              <a:rPr lang="en-GB" sz="2400" dirty="0" smtClean="0"/>
              <a:t>it!</a:t>
            </a:r>
            <a:endParaRPr lang="en-GB" sz="2400" dirty="0"/>
          </a:p>
        </p:txBody>
      </p:sp>
      <p:pic>
        <p:nvPicPr>
          <p:cNvPr id="40966" name="Picture 6"/>
          <p:cNvPicPr>
            <a:picLocks noChangeAspect="1" noChangeArrowheads="1"/>
          </p:cNvPicPr>
          <p:nvPr/>
        </p:nvPicPr>
        <p:blipFill>
          <a:blip r:embed="rId3" cstate="print"/>
          <a:srcRect/>
          <a:stretch>
            <a:fillRect/>
          </a:stretch>
        </p:blipFill>
        <p:spPr bwMode="auto">
          <a:xfrm>
            <a:off x="2435944" y="1988840"/>
            <a:ext cx="5159897" cy="3570163"/>
          </a:xfrm>
          <a:prstGeom prst="rect">
            <a:avLst/>
          </a:prstGeom>
          <a:noFill/>
          <a:ln w="9525">
            <a:noFill/>
            <a:miter lim="800000"/>
            <a:headEnd/>
            <a:tailEnd/>
          </a:ln>
        </p:spPr>
      </p:pic>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0966"/>
                                        </p:tgtEl>
                                        <p:attrNameLst>
                                          <p:attrName>style.visibility</p:attrName>
                                        </p:attrNameLst>
                                      </p:cBhvr>
                                      <p:to>
                                        <p:strVal val="visible"/>
                                      </p:to>
                                    </p:set>
                                    <p:animEffect transition="in" filter="plus(in)">
                                      <p:cBhvr>
                                        <p:cTn id="7" dur="3000"/>
                                        <p:tgtEl>
                                          <p:spTgt spid="409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964"/>
                                        </p:tgtEl>
                                        <p:attrNameLst>
                                          <p:attrName>style.visibility</p:attrName>
                                        </p:attrNameLst>
                                      </p:cBhvr>
                                      <p:to>
                                        <p:strVal val="visible"/>
                                      </p:to>
                                    </p:set>
                                    <p:animEffect transition="in" filter="blinds(horizontal)">
                                      <p:cBhvr>
                                        <p:cTn id="10" dur="2000"/>
                                        <p:tgtEl>
                                          <p:spTgt spid="4096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965"/>
                                        </p:tgtEl>
                                        <p:attrNameLst>
                                          <p:attrName>style.visibility</p:attrName>
                                        </p:attrNameLst>
                                      </p:cBhvr>
                                      <p:to>
                                        <p:strVal val="visible"/>
                                      </p:to>
                                    </p:set>
                                    <p:animEffect transition="in" filter="circle(in)">
                                      <p:cBhvr>
                                        <p:cTn id="15" dur="20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3"/>
          <p:cNvSpPr>
            <a:spLocks/>
          </p:cNvSpPr>
          <p:nvPr/>
        </p:nvSpPr>
        <p:spPr bwMode="auto">
          <a:xfrm>
            <a:off x="3275856" y="2996952"/>
            <a:ext cx="5508625" cy="2808288"/>
          </a:xfrm>
          <a:prstGeom prst="rect">
            <a:avLst/>
          </a:prstGeom>
          <a:noFill/>
          <a:ln w="9525">
            <a:noFill/>
            <a:miter lim="800000"/>
            <a:headEnd/>
            <a:tailEnd/>
          </a:ln>
        </p:spPr>
        <p:txBody>
          <a:bodyPr/>
          <a:lstStyle/>
          <a:p>
            <a:pPr marL="342900" indent="-342900" algn="ctr">
              <a:spcBef>
                <a:spcPct val="20000"/>
              </a:spcBef>
            </a:pPr>
            <a:r>
              <a:rPr lang="en-GB" sz="2800" b="1" dirty="0"/>
              <a:t>Our mission is…..to increase effectiveness in conserving and enhancing natural and cultural heritage, for the well-being and benefit of future generations</a:t>
            </a:r>
            <a:endParaRPr lang="en-US" sz="2800" b="1" dirty="0"/>
          </a:p>
        </p:txBody>
      </p:sp>
      <p:pic>
        <p:nvPicPr>
          <p:cNvPr id="78853" name="Picture 2"/>
          <p:cNvPicPr>
            <a:picLocks noChangeAspect="1" noChangeArrowheads="1"/>
          </p:cNvPicPr>
          <p:nvPr/>
        </p:nvPicPr>
        <p:blipFill>
          <a:blip r:embed="rId2" cstate="print"/>
          <a:srcRect/>
          <a:stretch>
            <a:fillRect/>
          </a:stretch>
        </p:blipFill>
        <p:spPr bwMode="auto">
          <a:xfrm>
            <a:off x="-36513" y="0"/>
            <a:ext cx="3257551" cy="6858000"/>
          </a:xfrm>
          <a:prstGeom prst="rect">
            <a:avLst/>
          </a:prstGeom>
          <a:noFill/>
          <a:ln w="9525">
            <a:noFill/>
            <a:miter lim="800000"/>
            <a:headEnd/>
            <a:tailEnd/>
          </a:ln>
        </p:spPr>
      </p:pic>
      <p:sp>
        <p:nvSpPr>
          <p:cNvPr id="78854" name="Text Box 6"/>
          <p:cNvSpPr txBox="1">
            <a:spLocks noChangeArrowheads="1"/>
          </p:cNvSpPr>
          <p:nvPr/>
        </p:nvSpPr>
        <p:spPr bwMode="auto">
          <a:xfrm>
            <a:off x="3275856" y="188640"/>
            <a:ext cx="5616575" cy="1190625"/>
          </a:xfrm>
          <a:prstGeom prst="rect">
            <a:avLst/>
          </a:prstGeom>
          <a:noFill/>
          <a:ln w="9525">
            <a:noFill/>
            <a:miter lim="800000"/>
            <a:headEnd/>
            <a:tailEnd/>
          </a:ln>
          <a:effectLst/>
        </p:spPr>
        <p:txBody>
          <a:bodyPr>
            <a:spAutoFit/>
          </a:bodyPr>
          <a:lstStyle/>
          <a:p>
            <a:r>
              <a:rPr lang="en-GB" b="1" dirty="0"/>
              <a:t>EUROPARC is the leading European  organisation for protected areas bringing together dedicated professionals, agencies, academics and decision makers.</a:t>
            </a:r>
          </a:p>
        </p:txBody>
      </p:sp>
      <p:pic>
        <p:nvPicPr>
          <p:cNvPr id="6"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ald Law at sunset"/>
          <p:cNvPicPr>
            <a:picLocks noGrp="1" noChangeAspect="1" noChangeArrowheads="1"/>
          </p:cNvPicPr>
          <p:nvPr>
            <p:ph idx="1"/>
          </p:nvPr>
        </p:nvPicPr>
        <p:blipFill>
          <a:blip r:embed="rId3" cstate="print"/>
          <a:srcRect/>
          <a:stretch>
            <a:fillRect/>
          </a:stretch>
        </p:blipFill>
        <p:spPr bwMode="auto">
          <a:xfrm>
            <a:off x="395536" y="404664"/>
            <a:ext cx="8229600" cy="3096344"/>
          </a:xfrm>
          <a:prstGeom prst="rect">
            <a:avLst/>
          </a:prstGeom>
          <a:noFill/>
          <a:ln w="9525">
            <a:noFill/>
            <a:miter lim="800000"/>
            <a:headEnd/>
            <a:tailEnd/>
          </a:ln>
        </p:spPr>
      </p:pic>
      <p:sp>
        <p:nvSpPr>
          <p:cNvPr id="7" name="Rectangle 6"/>
          <p:cNvSpPr/>
          <p:nvPr/>
        </p:nvSpPr>
        <p:spPr>
          <a:xfrm>
            <a:off x="395536" y="3789040"/>
            <a:ext cx="8568952" cy="369332"/>
          </a:xfrm>
          <a:prstGeom prst="rect">
            <a:avLst/>
          </a:prstGeom>
        </p:spPr>
        <p:txBody>
          <a:bodyPr wrap="square">
            <a:spAutoFit/>
          </a:bodyPr>
          <a:lstStyle/>
          <a:p>
            <a:pPr eaLnBrk="0" hangingPunct="0">
              <a:spcBef>
                <a:spcPct val="50000"/>
              </a:spcBef>
              <a:defRPr/>
            </a:pPr>
            <a:r>
              <a:rPr lang="en-GB" b="1" dirty="0" err="1">
                <a:solidFill>
                  <a:srgbClr val="CC3399"/>
                </a:solidFill>
              </a:rPr>
              <a:t>Microcosmos</a:t>
            </a:r>
            <a:r>
              <a:rPr lang="en-GB" b="1" dirty="0">
                <a:solidFill>
                  <a:srgbClr val="CC3399"/>
                </a:solidFill>
              </a:rPr>
              <a:t> </a:t>
            </a:r>
            <a:r>
              <a:rPr lang="en-GB" b="1" dirty="0" err="1">
                <a:solidFill>
                  <a:srgbClr val="CC3399"/>
                </a:solidFill>
              </a:rPr>
              <a:t>naturae</a:t>
            </a:r>
            <a:r>
              <a:rPr lang="en-GB" b="1" dirty="0">
                <a:solidFill>
                  <a:srgbClr val="CC3399"/>
                </a:solidFill>
              </a:rPr>
              <a:t>, </a:t>
            </a:r>
            <a:r>
              <a:rPr lang="en-GB" b="1" dirty="0" err="1">
                <a:solidFill>
                  <a:srgbClr val="CC3399"/>
                </a:solidFill>
              </a:rPr>
              <a:t>sedes</a:t>
            </a:r>
            <a:r>
              <a:rPr lang="en-GB" b="1" dirty="0">
                <a:solidFill>
                  <a:srgbClr val="CC3399"/>
                </a:solidFill>
              </a:rPr>
              <a:t> </a:t>
            </a:r>
            <a:r>
              <a:rPr lang="en-GB" b="1" dirty="0" err="1">
                <a:solidFill>
                  <a:srgbClr val="CC3399"/>
                </a:solidFill>
              </a:rPr>
              <a:t>hominum</a:t>
            </a:r>
            <a:r>
              <a:rPr lang="en-GB" b="1" dirty="0">
                <a:solidFill>
                  <a:srgbClr val="CC3399"/>
                </a:solidFill>
              </a:rPr>
              <a:t>, </a:t>
            </a:r>
            <a:r>
              <a:rPr lang="en-GB" b="1" dirty="0" err="1">
                <a:solidFill>
                  <a:srgbClr val="CC3399"/>
                </a:solidFill>
              </a:rPr>
              <a:t>theatrum</a:t>
            </a:r>
            <a:r>
              <a:rPr lang="en-GB" b="1" dirty="0">
                <a:solidFill>
                  <a:srgbClr val="CC3399"/>
                </a:solidFill>
              </a:rPr>
              <a:t> </a:t>
            </a:r>
            <a:r>
              <a:rPr lang="en-GB" b="1" dirty="0" err="1">
                <a:solidFill>
                  <a:srgbClr val="CC3399"/>
                </a:solidFill>
              </a:rPr>
              <a:t>historiae</a:t>
            </a:r>
            <a:r>
              <a:rPr lang="en-GB" b="1" dirty="0">
                <a:solidFill>
                  <a:srgbClr val="CC3399"/>
                </a:solidFill>
              </a:rPr>
              <a:t>, </a:t>
            </a:r>
            <a:r>
              <a:rPr lang="en-GB" b="1" dirty="0" err="1">
                <a:solidFill>
                  <a:srgbClr val="CC3399"/>
                </a:solidFill>
              </a:rPr>
              <a:t>eutopia</a:t>
            </a:r>
            <a:r>
              <a:rPr lang="en-GB" b="1" dirty="0">
                <a:solidFill>
                  <a:srgbClr val="CC3399"/>
                </a:solidFill>
              </a:rPr>
              <a:t> </a:t>
            </a:r>
            <a:r>
              <a:rPr lang="en-GB" b="1" dirty="0" err="1">
                <a:solidFill>
                  <a:srgbClr val="CC3399"/>
                </a:solidFill>
              </a:rPr>
              <a:t>futuris</a:t>
            </a:r>
            <a:endParaRPr lang="en-GB" dirty="0"/>
          </a:p>
        </p:txBody>
      </p:sp>
      <p:sp>
        <p:nvSpPr>
          <p:cNvPr id="6" name="Text Box 6"/>
          <p:cNvSpPr txBox="1">
            <a:spLocks noChangeArrowheads="1"/>
          </p:cNvSpPr>
          <p:nvPr/>
        </p:nvSpPr>
        <p:spPr bwMode="auto">
          <a:xfrm>
            <a:off x="323528" y="4221088"/>
            <a:ext cx="8964488" cy="707886"/>
          </a:xfrm>
          <a:prstGeom prst="rect">
            <a:avLst/>
          </a:prstGeom>
          <a:noFill/>
          <a:ln w="9525">
            <a:noFill/>
            <a:miter lim="800000"/>
            <a:headEnd/>
            <a:tailEnd/>
          </a:ln>
          <a:effectLst/>
        </p:spPr>
        <p:txBody>
          <a:bodyPr wrap="square">
            <a:spAutoFit/>
          </a:bodyPr>
          <a:lstStyle/>
          <a:p>
            <a:pPr eaLnBrk="0" hangingPunct="0">
              <a:spcBef>
                <a:spcPct val="50000"/>
              </a:spcBef>
              <a:defRPr/>
            </a:pPr>
            <a:r>
              <a:rPr lang="en-GB" sz="2000" b="1" dirty="0">
                <a:solidFill>
                  <a:schemeClr val="tx1">
                    <a:lumMod val="65000"/>
                  </a:schemeClr>
                </a:solidFill>
                <a:effectLst>
                  <a:outerShdw blurRad="38100" dist="38100" dir="2700000" algn="tl">
                    <a:srgbClr val="C0C0C0"/>
                  </a:outerShdw>
                </a:effectLst>
              </a:rPr>
              <a:t>The </a:t>
            </a:r>
            <a:r>
              <a:rPr lang="en-GB" sz="2000" b="1" dirty="0" err="1">
                <a:solidFill>
                  <a:schemeClr val="tx1">
                    <a:lumMod val="65000"/>
                  </a:schemeClr>
                </a:solidFill>
                <a:effectLst>
                  <a:outerShdw blurRad="38100" dist="38100" dir="2700000" algn="tl">
                    <a:srgbClr val="C0C0C0"/>
                  </a:outerShdw>
                </a:effectLst>
              </a:rPr>
              <a:t>Microcosum</a:t>
            </a:r>
            <a:r>
              <a:rPr lang="en-GB" sz="2000" b="1" dirty="0">
                <a:solidFill>
                  <a:schemeClr val="tx1">
                    <a:lumMod val="65000"/>
                  </a:schemeClr>
                </a:solidFill>
                <a:effectLst>
                  <a:outerShdw blurRad="38100" dist="38100" dir="2700000" algn="tl">
                    <a:srgbClr val="C0C0C0"/>
                  </a:outerShdw>
                </a:effectLst>
              </a:rPr>
              <a:t> of Nature, The Home of Man, The Theatre of History, The Good Place of the Future</a:t>
            </a:r>
            <a:r>
              <a:rPr lang="en-GB" sz="2000" dirty="0">
                <a:solidFill>
                  <a:schemeClr val="tx1">
                    <a:lumMod val="65000"/>
                  </a:schemeClr>
                </a:solidFill>
              </a:rPr>
              <a:t>, </a:t>
            </a:r>
            <a:r>
              <a:rPr lang="en-GB" sz="1600" dirty="0">
                <a:solidFill>
                  <a:schemeClr val="tx1">
                    <a:lumMod val="65000"/>
                  </a:schemeClr>
                </a:solidFill>
              </a:rPr>
              <a:t>Patrick Geddes</a:t>
            </a:r>
          </a:p>
        </p:txBody>
      </p:sp>
      <p:pic>
        <p:nvPicPr>
          <p:cNvPr id="8"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pic>
        <p:nvPicPr>
          <p:cNvPr id="9" name="Picture 8" descr="fairy dust"/>
          <p:cNvPicPr>
            <a:picLocks noChangeAspect="1" noChangeArrowheads="1"/>
          </p:cNvPicPr>
          <p:nvPr/>
        </p:nvPicPr>
        <p:blipFill>
          <a:blip r:embed="rId5" cstate="print"/>
          <a:srcRect/>
          <a:stretch>
            <a:fillRect/>
          </a:stretch>
        </p:blipFill>
        <p:spPr bwMode="auto">
          <a:xfrm flipH="1">
            <a:off x="7189489" y="4725144"/>
            <a:ext cx="1296864" cy="1935618"/>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lide(fromBottom)">
                                      <p:cBhvr>
                                        <p:cTn id="12" dur="2000"/>
                                        <p:tgtEl>
                                          <p:spTgt spid="6"/>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1"/>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europarc watermark.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141617" y="0"/>
            <a:ext cx="6860766" cy="6858000"/>
          </a:xfrm>
          <a:prstGeom prst="rect">
            <a:avLst/>
          </a:prstGeom>
        </p:spPr>
      </p:pic>
      <p:sp>
        <p:nvSpPr>
          <p:cNvPr id="4" name="Rectangle 3"/>
          <p:cNvSpPr/>
          <p:nvPr/>
        </p:nvSpPr>
        <p:spPr>
          <a:xfrm>
            <a:off x="2286000" y="612845"/>
            <a:ext cx="4572000" cy="5632311"/>
          </a:xfrm>
          <a:prstGeom prst="rect">
            <a:avLst/>
          </a:prstGeom>
        </p:spPr>
        <p:txBody>
          <a:bodyPr>
            <a:spAutoFit/>
          </a:bodyPr>
          <a:lstStyle/>
          <a:p>
            <a:pPr algn="ctr"/>
            <a:r>
              <a:rPr lang="en-GB" dirty="0" smtClean="0">
                <a:solidFill>
                  <a:schemeClr val="accent3">
                    <a:lumMod val="50000"/>
                  </a:schemeClr>
                </a:solidFill>
              </a:rPr>
              <a:t>Nature knows no boundaries.....so</a:t>
            </a:r>
          </a:p>
          <a:p>
            <a:pPr algn="ctr"/>
            <a:r>
              <a:rPr lang="en-GB" dirty="0" smtClean="0">
                <a:solidFill>
                  <a:srgbClr val="0070C0"/>
                </a:solidFill>
              </a:rPr>
              <a:t>EUROPARC </a:t>
            </a:r>
          </a:p>
          <a:p>
            <a:pPr algn="ctr"/>
            <a:r>
              <a:rPr lang="en-GB" dirty="0" smtClean="0">
                <a:solidFill>
                  <a:schemeClr val="accent3">
                    <a:lumMod val="50000"/>
                  </a:schemeClr>
                </a:solidFill>
              </a:rPr>
              <a:t>is founded on the principle that the future protection and conservation of nature is  achieved through </a:t>
            </a:r>
          </a:p>
          <a:p>
            <a:pPr algn="ctr"/>
            <a:r>
              <a:rPr lang="en-GB" dirty="0" smtClean="0">
                <a:solidFill>
                  <a:srgbClr val="0070C0"/>
                </a:solidFill>
              </a:rPr>
              <a:t>INTERNATIONAL CO-OPERATION. </a:t>
            </a:r>
          </a:p>
          <a:p>
            <a:pPr algn="ctr"/>
            <a:r>
              <a:rPr lang="en-GB" dirty="0" smtClean="0"/>
              <a:t>  </a:t>
            </a:r>
            <a:r>
              <a:rPr lang="en-GB" dirty="0" smtClean="0">
                <a:solidFill>
                  <a:schemeClr val="accent3">
                    <a:lumMod val="50000"/>
                  </a:schemeClr>
                </a:solidFill>
              </a:rPr>
              <a:t>International cooperation works best through </a:t>
            </a:r>
          </a:p>
          <a:p>
            <a:pPr algn="ctr"/>
            <a:r>
              <a:rPr lang="en-GB" dirty="0" smtClean="0">
                <a:solidFill>
                  <a:srgbClr val="0070C0"/>
                </a:solidFill>
              </a:rPr>
              <a:t>PERSONAL CONTACT.  </a:t>
            </a:r>
          </a:p>
          <a:p>
            <a:pPr algn="ctr"/>
            <a:r>
              <a:rPr lang="en-GB" dirty="0" smtClean="0">
                <a:solidFill>
                  <a:schemeClr val="accent3">
                    <a:lumMod val="50000"/>
                  </a:schemeClr>
                </a:solidFill>
              </a:rPr>
              <a:t>That through personal contact comes </a:t>
            </a:r>
          </a:p>
          <a:p>
            <a:pPr algn="ctr"/>
            <a:endParaRPr lang="en-GB" dirty="0" smtClean="0"/>
          </a:p>
          <a:p>
            <a:pPr algn="ctr"/>
            <a:r>
              <a:rPr lang="en-GB" dirty="0" smtClean="0">
                <a:solidFill>
                  <a:srgbClr val="0070C0"/>
                </a:solidFill>
              </a:rPr>
              <a:t>MUTUAL UNDERSTANDING, SHARED EXPERIENCES , KNOWLEDGE AND INNOVATION.  </a:t>
            </a:r>
          </a:p>
          <a:p>
            <a:pPr algn="ctr"/>
            <a:endParaRPr lang="en-GB" dirty="0" smtClean="0">
              <a:solidFill>
                <a:schemeClr val="accent3">
                  <a:lumMod val="50000"/>
                </a:schemeClr>
              </a:solidFill>
            </a:endParaRPr>
          </a:p>
          <a:p>
            <a:pPr algn="ctr"/>
            <a:r>
              <a:rPr lang="en-GB" dirty="0" smtClean="0">
                <a:solidFill>
                  <a:schemeClr val="accent3">
                    <a:lumMod val="50000"/>
                  </a:schemeClr>
                </a:solidFill>
              </a:rPr>
              <a:t>This delivers better support and management of protected areas which ensures the</a:t>
            </a:r>
          </a:p>
          <a:p>
            <a:pPr algn="ctr"/>
            <a:r>
              <a:rPr lang="en-GB" dirty="0" smtClean="0">
                <a:solidFill>
                  <a:srgbClr val="0070C0"/>
                </a:solidFill>
              </a:rPr>
              <a:t>FUTURE PROTECTION AND CONSERVATION OF NATURE . .. </a:t>
            </a:r>
          </a:p>
          <a:p>
            <a:pPr algn="ctr"/>
            <a:endParaRPr lang="en-GB" dirty="0" smtClean="0"/>
          </a:p>
          <a:p>
            <a:pPr algn="ctr"/>
            <a:r>
              <a:rPr lang="en-GB" dirty="0" smtClean="0"/>
              <a:t>because Nature knows no boundaries.........</a:t>
            </a:r>
            <a:endParaRPr lang="en-US" dirty="0"/>
          </a:p>
        </p:txBody>
      </p:sp>
      <p:pic>
        <p:nvPicPr>
          <p:cNvPr id="6"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 presetClass="exit" presetSubtype="0" fill="hold"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59966538_patrick_geddes.jpg"/>
          <p:cNvPicPr>
            <a:picLocks noChangeAspect="1"/>
          </p:cNvPicPr>
          <p:nvPr/>
        </p:nvPicPr>
        <p:blipFill>
          <a:blip r:embed="rId3" cstate="print"/>
          <a:stretch>
            <a:fillRect/>
          </a:stretch>
        </p:blipFill>
        <p:spPr>
          <a:xfrm>
            <a:off x="467543" y="476672"/>
            <a:ext cx="4992555" cy="2808312"/>
          </a:xfrm>
          <a:prstGeom prst="rect">
            <a:avLst/>
          </a:prstGeom>
        </p:spPr>
      </p:pic>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
        <p:nvSpPr>
          <p:cNvPr id="5" name="TextBox 4"/>
          <p:cNvSpPr txBox="1"/>
          <p:nvPr/>
        </p:nvSpPr>
        <p:spPr>
          <a:xfrm>
            <a:off x="5868144" y="548680"/>
            <a:ext cx="2805979" cy="3139321"/>
          </a:xfrm>
          <a:prstGeom prst="rect">
            <a:avLst/>
          </a:prstGeom>
          <a:noFill/>
        </p:spPr>
        <p:txBody>
          <a:bodyPr wrap="square" rtlCol="0">
            <a:spAutoFit/>
          </a:bodyPr>
          <a:lstStyle/>
          <a:p>
            <a:r>
              <a:rPr lang="en-GB" dirty="0" smtClean="0"/>
              <a:t>Patrick Geddes, </a:t>
            </a:r>
          </a:p>
          <a:p>
            <a:endParaRPr lang="en-GB" dirty="0" smtClean="0"/>
          </a:p>
          <a:p>
            <a:r>
              <a:rPr lang="en-GB" dirty="0" smtClean="0"/>
              <a:t>19</a:t>
            </a:r>
            <a:r>
              <a:rPr lang="en-GB" baseline="30000" dirty="0" smtClean="0"/>
              <a:t>th</a:t>
            </a:r>
            <a:r>
              <a:rPr lang="en-GB" dirty="0" smtClean="0"/>
              <a:t>/20thC biologist, sociologist  philosopher and town planner...and with crazy hair and beard...</a:t>
            </a:r>
          </a:p>
          <a:p>
            <a:endParaRPr lang="en-GB" dirty="0" smtClean="0"/>
          </a:p>
          <a:p>
            <a:r>
              <a:rPr lang="en-GB" dirty="0" smtClean="0"/>
              <a:t>The Region, planning model..... Predicted the role of Protected Areas ?</a:t>
            </a:r>
          </a:p>
          <a:p>
            <a:endParaRPr lang="en-GB" dirty="0"/>
          </a:p>
        </p:txBody>
      </p:sp>
      <p:sp>
        <p:nvSpPr>
          <p:cNvPr id="6" name="Rectangle 5"/>
          <p:cNvSpPr/>
          <p:nvPr/>
        </p:nvSpPr>
        <p:spPr>
          <a:xfrm>
            <a:off x="251520" y="4221088"/>
            <a:ext cx="8568952" cy="400110"/>
          </a:xfrm>
          <a:prstGeom prst="rect">
            <a:avLst/>
          </a:prstGeom>
        </p:spPr>
        <p:txBody>
          <a:bodyPr wrap="square">
            <a:spAutoFit/>
          </a:bodyPr>
          <a:lstStyle/>
          <a:p>
            <a:pPr eaLnBrk="0" hangingPunct="0">
              <a:spcBef>
                <a:spcPct val="50000"/>
              </a:spcBef>
              <a:defRPr/>
            </a:pPr>
            <a:r>
              <a:rPr lang="en-GB" sz="2000" b="1" dirty="0" err="1">
                <a:solidFill>
                  <a:srgbClr val="CC3399"/>
                </a:solidFill>
              </a:rPr>
              <a:t>Microcosmos</a:t>
            </a:r>
            <a:r>
              <a:rPr lang="en-GB" sz="2000" b="1" dirty="0">
                <a:solidFill>
                  <a:srgbClr val="CC3399"/>
                </a:solidFill>
              </a:rPr>
              <a:t> </a:t>
            </a:r>
            <a:r>
              <a:rPr lang="en-GB" sz="2000" b="1" dirty="0" err="1">
                <a:solidFill>
                  <a:srgbClr val="CC3399"/>
                </a:solidFill>
              </a:rPr>
              <a:t>naturae</a:t>
            </a:r>
            <a:r>
              <a:rPr lang="en-GB" sz="2000" b="1" dirty="0">
                <a:solidFill>
                  <a:srgbClr val="CC3399"/>
                </a:solidFill>
              </a:rPr>
              <a:t>, </a:t>
            </a:r>
            <a:r>
              <a:rPr lang="en-GB" sz="2000" b="1" dirty="0" err="1">
                <a:solidFill>
                  <a:srgbClr val="CC3399"/>
                </a:solidFill>
              </a:rPr>
              <a:t>sedes</a:t>
            </a:r>
            <a:r>
              <a:rPr lang="en-GB" sz="2000" b="1" dirty="0">
                <a:solidFill>
                  <a:srgbClr val="CC3399"/>
                </a:solidFill>
              </a:rPr>
              <a:t> </a:t>
            </a:r>
            <a:r>
              <a:rPr lang="en-GB" sz="2000" b="1" dirty="0" err="1">
                <a:solidFill>
                  <a:srgbClr val="CC3399"/>
                </a:solidFill>
              </a:rPr>
              <a:t>hominum</a:t>
            </a:r>
            <a:r>
              <a:rPr lang="en-GB" sz="2000" b="1" dirty="0">
                <a:solidFill>
                  <a:srgbClr val="CC3399"/>
                </a:solidFill>
              </a:rPr>
              <a:t>, </a:t>
            </a:r>
            <a:r>
              <a:rPr lang="en-GB" sz="2000" b="1" dirty="0" err="1">
                <a:solidFill>
                  <a:srgbClr val="CC3399"/>
                </a:solidFill>
              </a:rPr>
              <a:t>theatrum</a:t>
            </a:r>
            <a:r>
              <a:rPr lang="en-GB" sz="2000" b="1" dirty="0">
                <a:solidFill>
                  <a:srgbClr val="CC3399"/>
                </a:solidFill>
              </a:rPr>
              <a:t> </a:t>
            </a:r>
            <a:r>
              <a:rPr lang="en-GB" sz="2000" b="1" dirty="0" err="1">
                <a:solidFill>
                  <a:srgbClr val="CC3399"/>
                </a:solidFill>
              </a:rPr>
              <a:t>historiae</a:t>
            </a:r>
            <a:r>
              <a:rPr lang="en-GB" sz="2000" b="1" dirty="0">
                <a:solidFill>
                  <a:srgbClr val="CC3399"/>
                </a:solidFill>
              </a:rPr>
              <a:t>, </a:t>
            </a:r>
            <a:r>
              <a:rPr lang="en-GB" sz="2000" b="1" dirty="0" err="1">
                <a:solidFill>
                  <a:srgbClr val="CC3399"/>
                </a:solidFill>
              </a:rPr>
              <a:t>eutopia</a:t>
            </a:r>
            <a:r>
              <a:rPr lang="en-GB" sz="2000" b="1" dirty="0">
                <a:solidFill>
                  <a:srgbClr val="CC3399"/>
                </a:solidFill>
              </a:rPr>
              <a:t> </a:t>
            </a:r>
            <a:r>
              <a:rPr lang="en-GB" sz="2000" b="1" dirty="0" err="1">
                <a:solidFill>
                  <a:srgbClr val="CC3399"/>
                </a:solidFill>
              </a:rPr>
              <a:t>futuris</a:t>
            </a:r>
            <a:endParaRPr lang="en-GB" sz="2000"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1"/>
                                          </p:val>
                                        </p:tav>
                                        <p:tav tm="100000">
                                          <p:val>
                                            <p:strVal val="#ppt_x"/>
                                          </p:val>
                                        </p:tav>
                                      </p:tavLst>
                                    </p:anim>
                                    <p:anim calcmode="lin" valueType="num">
                                      <p:cBhvr>
                                        <p:cTn id="15"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632" y="3356992"/>
            <a:ext cx="6120680" cy="707886"/>
          </a:xfrm>
          <a:prstGeom prst="rect">
            <a:avLst/>
          </a:prstGeom>
        </p:spPr>
        <p:txBody>
          <a:bodyPr wrap="square">
            <a:spAutoFit/>
          </a:bodyPr>
          <a:lstStyle/>
          <a:p>
            <a:r>
              <a:rPr lang="en-GB" sz="4000" b="1" dirty="0" err="1" smtClean="0">
                <a:solidFill>
                  <a:srgbClr val="CC3399"/>
                </a:solidFill>
              </a:rPr>
              <a:t>Microcosmos</a:t>
            </a:r>
            <a:r>
              <a:rPr lang="en-GB" sz="4000" b="1" dirty="0" smtClean="0">
                <a:solidFill>
                  <a:srgbClr val="CC3399"/>
                </a:solidFill>
              </a:rPr>
              <a:t> </a:t>
            </a:r>
            <a:r>
              <a:rPr lang="en-GB" sz="4000" b="1" dirty="0" err="1" smtClean="0">
                <a:solidFill>
                  <a:srgbClr val="CC3399"/>
                </a:solidFill>
              </a:rPr>
              <a:t>naturae</a:t>
            </a:r>
            <a:endParaRPr lang="en-GB" sz="4000" dirty="0"/>
          </a:p>
        </p:txBody>
      </p:sp>
      <p:pic>
        <p:nvPicPr>
          <p:cNvPr id="3"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p:cBhvr override="childStyle">
                                        <p:cTn id="6" dur="500" fill="hold"/>
                                        <p:tgtEl>
                                          <p:spTgt spid="2"/>
                                        </p:tgtEl>
                                        <p:attrNameLst>
                                          <p:attrName>style.color</p:attrName>
                                        </p:attrNameLst>
                                      </p:cBhvr>
                                      <p:by>
                                        <p:hsl h="7200000" s="0" l="0"/>
                                      </p:by>
                                    </p:animClr>
                                    <p:animClr clrSpc="hsl">
                                      <p:cBhvr>
                                        <p:cTn id="7" dur="500" fill="hold"/>
                                        <p:tgtEl>
                                          <p:spTgt spid="2"/>
                                        </p:tgtEl>
                                        <p:attrNameLst>
                                          <p:attrName>fillcolor</p:attrName>
                                        </p:attrNameLst>
                                      </p:cBhvr>
                                      <p:by>
                                        <p:hsl h="7200000" s="0" l="0"/>
                                      </p:by>
                                    </p:animClr>
                                    <p:animClr clrSpc="hsl">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5" name="Object 1"/>
          <p:cNvGraphicFramePr>
            <a:graphicFrameLocks noChangeAspect="1"/>
          </p:cNvGraphicFramePr>
          <p:nvPr/>
        </p:nvGraphicFramePr>
        <p:xfrm>
          <a:off x="0" y="-12268200"/>
          <a:ext cx="9186863" cy="20955000"/>
        </p:xfrm>
        <a:graphic>
          <a:graphicData uri="http://schemas.openxmlformats.org/presentationml/2006/ole">
            <p:oleObj spid="_x0000_s3074" name="Acrobat Document" r:id="rId3" imgW="4851000" imgH="12114000" progId="AcroExch.Document.7">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5000" fill="hold"/>
                                        <p:tgtEl>
                                          <p:spTgt spid="95235"/>
                                        </p:tgtEl>
                                        <p:attrNameLst>
                                          <p:attrName>ppt_x</p:attrName>
                                        </p:attrNameLst>
                                      </p:cBhvr>
                                      <p:tavLst>
                                        <p:tav tm="0">
                                          <p:val>
                                            <p:strVal val="#ppt_x"/>
                                          </p:val>
                                        </p:tav>
                                        <p:tav tm="100000">
                                          <p:val>
                                            <p:strVal val="#ppt_x"/>
                                          </p:val>
                                        </p:tav>
                                      </p:tavLst>
                                    </p:anim>
                                    <p:anim calcmode="lin" valueType="num">
                                      <p:cBhvr additive="base">
                                        <p:cTn id="8" dur="5000" fill="hold"/>
                                        <p:tgtEl>
                                          <p:spTgt spid="952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Users\Carol\Pictures\images elephants.jpg"/>
          <p:cNvPicPr>
            <a:picLocks noChangeAspect="1" noChangeArrowheads="1"/>
          </p:cNvPicPr>
          <p:nvPr/>
        </p:nvPicPr>
        <p:blipFill>
          <a:blip r:embed="rId3" cstate="print"/>
          <a:srcRect/>
          <a:stretch>
            <a:fillRect/>
          </a:stretch>
        </p:blipFill>
        <p:spPr bwMode="auto">
          <a:xfrm>
            <a:off x="467544" y="224827"/>
            <a:ext cx="4824536" cy="6269447"/>
          </a:xfrm>
          <a:prstGeom prst="rect">
            <a:avLst/>
          </a:prstGeom>
          <a:noFill/>
        </p:spPr>
      </p:pic>
      <p:pic>
        <p:nvPicPr>
          <p:cNvPr id="4"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99709" y="6215484"/>
            <a:ext cx="644291" cy="642516"/>
          </a:xfrm>
          <a:prstGeom prst="rect">
            <a:avLst/>
          </a:prstGeom>
          <a:noFill/>
          <a:ln w="9525">
            <a:noFill/>
            <a:miter lim="800000"/>
            <a:headEnd/>
            <a:tailEnd/>
          </a:ln>
        </p:spPr>
      </p:pic>
      <p:pic>
        <p:nvPicPr>
          <p:cNvPr id="5" name="Picture 4" descr="contradictions of reality.jpg"/>
          <p:cNvPicPr>
            <a:picLocks noChangeAspect="1"/>
          </p:cNvPicPr>
          <p:nvPr/>
        </p:nvPicPr>
        <p:blipFill>
          <a:blip r:embed="rId5" cstate="print"/>
          <a:stretch>
            <a:fillRect/>
          </a:stretch>
        </p:blipFill>
        <p:spPr>
          <a:xfrm>
            <a:off x="5364088" y="1988840"/>
            <a:ext cx="3563888" cy="3131820"/>
          </a:xfrm>
          <a:prstGeom prst="rect">
            <a:avLst/>
          </a:prstGeom>
        </p:spPr>
      </p:pic>
      <p:sp>
        <p:nvSpPr>
          <p:cNvPr id="6" name="TextBox 5"/>
          <p:cNvSpPr txBox="1"/>
          <p:nvPr/>
        </p:nvSpPr>
        <p:spPr>
          <a:xfrm>
            <a:off x="7380312" y="332656"/>
            <a:ext cx="804516" cy="1200329"/>
          </a:xfrm>
          <a:prstGeom prst="rect">
            <a:avLst/>
          </a:prstGeom>
          <a:noFill/>
        </p:spPr>
        <p:txBody>
          <a:bodyPr wrap="none" rtlCol="0">
            <a:spAutoFit/>
          </a:bodyPr>
          <a:lstStyle/>
          <a:p>
            <a:r>
              <a:rPr lang="en-GB" dirty="0" smtClean="0"/>
              <a:t>What?</a:t>
            </a:r>
          </a:p>
          <a:p>
            <a:endParaRPr lang="en-GB" dirty="0" smtClean="0"/>
          </a:p>
          <a:p>
            <a:endParaRPr lang="en-GB" dirty="0" smtClean="0"/>
          </a:p>
          <a:p>
            <a:r>
              <a:rPr lang="en-GB" dirty="0" smtClean="0"/>
              <a:t>HOW?</a:t>
            </a:r>
            <a:endParaRPr lang="en-GB" dirty="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p:cTn id="7" dur="2000" fill="hold"/>
                                        <p:tgtEl>
                                          <p:spTgt spid="71682"/>
                                        </p:tgtEl>
                                        <p:attrNameLst>
                                          <p:attrName>ppt_w</p:attrName>
                                        </p:attrNameLst>
                                      </p:cBhvr>
                                      <p:tavLst>
                                        <p:tav tm="0">
                                          <p:val>
                                            <p:strVal val="#ppt_w*0.70"/>
                                          </p:val>
                                        </p:tav>
                                        <p:tav tm="100000">
                                          <p:val>
                                            <p:strVal val="#ppt_w"/>
                                          </p:val>
                                        </p:tav>
                                      </p:tavLst>
                                    </p:anim>
                                    <p:anim calcmode="lin" valueType="num">
                                      <p:cBhvr>
                                        <p:cTn id="8" dur="2000" fill="hold"/>
                                        <p:tgtEl>
                                          <p:spTgt spid="71682"/>
                                        </p:tgtEl>
                                        <p:attrNameLst>
                                          <p:attrName>ppt_h</p:attrName>
                                        </p:attrNameLst>
                                      </p:cBhvr>
                                      <p:tavLst>
                                        <p:tav tm="0">
                                          <p:val>
                                            <p:strVal val="#ppt_h"/>
                                          </p:val>
                                        </p:tav>
                                        <p:tav tm="100000">
                                          <p:val>
                                            <p:strVal val="#ppt_h"/>
                                          </p:val>
                                        </p:tav>
                                      </p:tavLst>
                                    </p:anim>
                                    <p:animEffect transition="in" filter="fade">
                                      <p:cBhvr>
                                        <p:cTn id="9" dur="2000"/>
                                        <p:tgtEl>
                                          <p:spTgt spid="7168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3.7|0.9|32.6"/>
</p:tagLst>
</file>

<file path=ppt/tags/tag11.xml><?xml version="1.0" encoding="utf-8"?>
<p:tagLst xmlns:a="http://schemas.openxmlformats.org/drawingml/2006/main" xmlns:r="http://schemas.openxmlformats.org/officeDocument/2006/relationships" xmlns:p="http://schemas.openxmlformats.org/presentationml/2006/main">
  <p:tag name="TIMING" val="|2.7"/>
</p:tagLst>
</file>

<file path=ppt/tags/tag12.xml><?xml version="1.0" encoding="utf-8"?>
<p:tagLst xmlns:a="http://schemas.openxmlformats.org/drawingml/2006/main" xmlns:r="http://schemas.openxmlformats.org/officeDocument/2006/relationships" xmlns:p="http://schemas.openxmlformats.org/presentationml/2006/main">
  <p:tag name="TIMING" val="|1.5"/>
</p:tagLst>
</file>

<file path=ppt/tags/tag13.xml><?xml version="1.0" encoding="utf-8"?>
<p:tagLst xmlns:a="http://schemas.openxmlformats.org/drawingml/2006/main" xmlns:r="http://schemas.openxmlformats.org/officeDocument/2006/relationships" xmlns:p="http://schemas.openxmlformats.org/presentationml/2006/main">
  <p:tag name="TIMING" val="|4.4|19.7"/>
</p:tagLst>
</file>

<file path=ppt/tags/tag14.xml><?xml version="1.0" encoding="utf-8"?>
<p:tagLst xmlns:a="http://schemas.openxmlformats.org/drawingml/2006/main" xmlns:r="http://schemas.openxmlformats.org/officeDocument/2006/relationships" xmlns:p="http://schemas.openxmlformats.org/presentationml/2006/main">
  <p:tag name="TIMING" val="|2.2"/>
</p:tagLst>
</file>

<file path=ppt/tags/tag15.xml><?xml version="1.0" encoding="utf-8"?>
<p:tagLst xmlns:a="http://schemas.openxmlformats.org/drawingml/2006/main" xmlns:r="http://schemas.openxmlformats.org/officeDocument/2006/relationships" xmlns:p="http://schemas.openxmlformats.org/presentationml/2006/main">
  <p:tag name="TIMING" val="|2.6|1.2|7.4"/>
</p:tagLst>
</file>

<file path=ppt/tags/tag16.xml><?xml version="1.0" encoding="utf-8"?>
<p:tagLst xmlns:a="http://schemas.openxmlformats.org/drawingml/2006/main" xmlns:r="http://schemas.openxmlformats.org/officeDocument/2006/relationships" xmlns:p="http://schemas.openxmlformats.org/presentationml/2006/main">
  <p:tag name="TIMING" val="|0.6"/>
</p:tagLst>
</file>

<file path=ppt/tags/tag17.xml><?xml version="1.0" encoding="utf-8"?>
<p:tagLst xmlns:a="http://schemas.openxmlformats.org/drawingml/2006/main" xmlns:r="http://schemas.openxmlformats.org/officeDocument/2006/relationships" xmlns:p="http://schemas.openxmlformats.org/presentationml/2006/main">
  <p:tag name="TIMING" val="|1.5"/>
</p:tagLst>
</file>

<file path=ppt/tags/tag18.xml><?xml version="1.0" encoding="utf-8"?>
<p:tagLst xmlns:a="http://schemas.openxmlformats.org/drawingml/2006/main" xmlns:r="http://schemas.openxmlformats.org/officeDocument/2006/relationships" xmlns:p="http://schemas.openxmlformats.org/presentationml/2006/main">
  <p:tag name="TIMING" val="|16.9"/>
</p:tagLst>
</file>

<file path=ppt/tags/tag19.xml><?xml version="1.0" encoding="utf-8"?>
<p:tagLst xmlns:a="http://schemas.openxmlformats.org/drawingml/2006/main" xmlns:r="http://schemas.openxmlformats.org/officeDocument/2006/relationships" xmlns:p="http://schemas.openxmlformats.org/presentationml/2006/main">
  <p:tag name="TIMING" val="|0.4|6.5|15.1"/>
</p:tagLst>
</file>

<file path=ppt/tags/tag2.xml><?xml version="1.0" encoding="utf-8"?>
<p:tagLst xmlns:a="http://schemas.openxmlformats.org/drawingml/2006/main" xmlns:r="http://schemas.openxmlformats.org/officeDocument/2006/relationships" xmlns:p="http://schemas.openxmlformats.org/presentationml/2006/main">
  <p:tag name="TIMING" val="|0.8|21.1"/>
</p:tagLst>
</file>

<file path=ppt/tags/tag20.xml><?xml version="1.0" encoding="utf-8"?>
<p:tagLst xmlns:a="http://schemas.openxmlformats.org/drawingml/2006/main" xmlns:r="http://schemas.openxmlformats.org/officeDocument/2006/relationships" xmlns:p="http://schemas.openxmlformats.org/presentationml/2006/main">
  <p:tag name="TIMING" val="|0.7|7.2"/>
</p:tagLst>
</file>

<file path=ppt/tags/tag21.xml><?xml version="1.0" encoding="utf-8"?>
<p:tagLst xmlns:a="http://schemas.openxmlformats.org/drawingml/2006/main" xmlns:r="http://schemas.openxmlformats.org/officeDocument/2006/relationships" xmlns:p="http://schemas.openxmlformats.org/presentationml/2006/main">
  <p:tag name="TIMING" val="|1.1"/>
</p:tagLst>
</file>

<file path=ppt/tags/tag22.xml><?xml version="1.0" encoding="utf-8"?>
<p:tagLst xmlns:a="http://schemas.openxmlformats.org/drawingml/2006/main" xmlns:r="http://schemas.openxmlformats.org/officeDocument/2006/relationships" xmlns:p="http://schemas.openxmlformats.org/presentationml/2006/main">
  <p:tag name="TIMING" val="|0.7|3.7|1.5"/>
</p:tagLst>
</file>

<file path=ppt/tags/tag23.xml><?xml version="1.0" encoding="utf-8"?>
<p:tagLst xmlns:a="http://schemas.openxmlformats.org/drawingml/2006/main" xmlns:r="http://schemas.openxmlformats.org/officeDocument/2006/relationships" xmlns:p="http://schemas.openxmlformats.org/presentationml/2006/main">
  <p:tag name="TIMING" val="|2.1|7.5|29.4"/>
</p:tagLst>
</file>

<file path=ppt/tags/tag24.xml><?xml version="1.0" encoding="utf-8"?>
<p:tagLst xmlns:a="http://schemas.openxmlformats.org/drawingml/2006/main" xmlns:r="http://schemas.openxmlformats.org/officeDocument/2006/relationships" xmlns:p="http://schemas.openxmlformats.org/presentationml/2006/main">
  <p:tag name="TIMING" val="|1.7|23.6|14.4|18.5"/>
</p:tagLst>
</file>

<file path=ppt/tags/tag25.xml><?xml version="1.0" encoding="utf-8"?>
<p:tagLst xmlns:a="http://schemas.openxmlformats.org/drawingml/2006/main" xmlns:r="http://schemas.openxmlformats.org/officeDocument/2006/relationships" xmlns:p="http://schemas.openxmlformats.org/presentationml/2006/main">
  <p:tag name="TIMING" val="|0.6|12|1.4"/>
</p:tagLst>
</file>

<file path=ppt/tags/tag26.xml><?xml version="1.0" encoding="utf-8"?>
<p:tagLst xmlns:a="http://schemas.openxmlformats.org/drawingml/2006/main" xmlns:r="http://schemas.openxmlformats.org/officeDocument/2006/relationships" xmlns:p="http://schemas.openxmlformats.org/presentationml/2006/main">
  <p:tag name="TIMING" val="|0.2|3.5|11.1|6.5"/>
</p:tagLst>
</file>

<file path=ppt/tags/tag27.xml><?xml version="1.0" encoding="utf-8"?>
<p:tagLst xmlns:a="http://schemas.openxmlformats.org/drawingml/2006/main" xmlns:r="http://schemas.openxmlformats.org/officeDocument/2006/relationships" xmlns:p="http://schemas.openxmlformats.org/presentationml/2006/main">
  <p:tag name="TIMING" val="|1.2"/>
</p:tagLst>
</file>

<file path=ppt/tags/tag28.xml><?xml version="1.0" encoding="utf-8"?>
<p:tagLst xmlns:a="http://schemas.openxmlformats.org/drawingml/2006/main" xmlns:r="http://schemas.openxmlformats.org/officeDocument/2006/relationships" xmlns:p="http://schemas.openxmlformats.org/presentationml/2006/main">
  <p:tag name="TIMING" val="|1.2|18.3"/>
</p:tagLst>
</file>

<file path=ppt/tags/tag29.xml><?xml version="1.0" encoding="utf-8"?>
<p:tagLst xmlns:a="http://schemas.openxmlformats.org/drawingml/2006/main" xmlns:r="http://schemas.openxmlformats.org/officeDocument/2006/relationships" xmlns:p="http://schemas.openxmlformats.org/presentationml/2006/main">
  <p:tag name="TIMING" val="|1.9|11.4"/>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7.3|56.9"/>
</p:tagLst>
</file>

<file path=ppt/tags/tag5.xml><?xml version="1.0" encoding="utf-8"?>
<p:tagLst xmlns:a="http://schemas.openxmlformats.org/drawingml/2006/main" xmlns:r="http://schemas.openxmlformats.org/officeDocument/2006/relationships" xmlns:p="http://schemas.openxmlformats.org/presentationml/2006/main">
  <p:tag name="TIMING" val="|2.7"/>
</p:tagLst>
</file>

<file path=ppt/tags/tag6.xml><?xml version="1.0" encoding="utf-8"?>
<p:tagLst xmlns:a="http://schemas.openxmlformats.org/drawingml/2006/main" xmlns:r="http://schemas.openxmlformats.org/officeDocument/2006/relationships" xmlns:p="http://schemas.openxmlformats.org/presentationml/2006/main">
  <p:tag name="TIMING" val="|2|7.4"/>
</p:tagLst>
</file>

<file path=ppt/tags/tag7.xml><?xml version="1.0" encoding="utf-8"?>
<p:tagLst xmlns:a="http://schemas.openxmlformats.org/drawingml/2006/main" xmlns:r="http://schemas.openxmlformats.org/officeDocument/2006/relationships" xmlns:p="http://schemas.openxmlformats.org/presentationml/2006/main">
  <p:tag name="TIMING" val="|0.5"/>
</p:tagLst>
</file>

<file path=ppt/tags/tag8.xml><?xml version="1.0" encoding="utf-8"?>
<p:tagLst xmlns:a="http://schemas.openxmlformats.org/drawingml/2006/main" xmlns:r="http://schemas.openxmlformats.org/officeDocument/2006/relationships" xmlns:p="http://schemas.openxmlformats.org/presentationml/2006/main">
  <p:tag name="TIMING" val="|2.9"/>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TotalTime>
  <Words>1776</Words>
  <Application>Microsoft Office PowerPoint</Application>
  <PresentationFormat>On-screen Show (4:3)</PresentationFormat>
  <Paragraphs>205</Paragraphs>
  <Slides>40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Office Theme</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dc:creator>
  <cp:lastModifiedBy>Carol</cp:lastModifiedBy>
  <cp:revision>71</cp:revision>
  <dcterms:created xsi:type="dcterms:W3CDTF">2014-02-24T13:21:55Z</dcterms:created>
  <dcterms:modified xsi:type="dcterms:W3CDTF">2014-02-26T07:12:01Z</dcterms:modified>
</cp:coreProperties>
</file>