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311" r:id="rId2"/>
    <p:sldId id="394" r:id="rId3"/>
    <p:sldId id="399" r:id="rId4"/>
    <p:sldId id="398" r:id="rId5"/>
    <p:sldId id="364" r:id="rId6"/>
    <p:sldId id="301" r:id="rId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04">
          <p15:clr>
            <a:srgbClr val="A4A3A4"/>
          </p15:clr>
        </p15:guide>
        <p15:guide id="2" orient="horz" pos="1157">
          <p15:clr>
            <a:srgbClr val="A4A3A4"/>
          </p15:clr>
        </p15:guide>
        <p15:guide id="3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78"/>
    <a:srgbClr val="EDAB33"/>
    <a:srgbClr val="F08300"/>
    <a:srgbClr val="860830"/>
    <a:srgbClr val="0093D6"/>
    <a:srgbClr val="A71680"/>
    <a:srgbClr val="F29518"/>
    <a:srgbClr val="E01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9" autoAdjust="0"/>
    <p:restoredTop sz="86906" autoAdjust="0"/>
  </p:normalViewPr>
  <p:slideViewPr>
    <p:cSldViewPr snapToGrid="0">
      <p:cViewPr varScale="1">
        <p:scale>
          <a:sx n="65" d="100"/>
          <a:sy n="65" d="100"/>
        </p:scale>
        <p:origin x="1848" y="48"/>
      </p:cViewPr>
      <p:guideLst>
        <p:guide orient="horz" pos="904"/>
        <p:guide orient="horz" pos="1157"/>
        <p:guide pos="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6B118-34A3-4E97-8976-E4A9C13BFA23}" type="datetimeFigureOut">
              <a:rPr lang="de-DE"/>
              <a:pPr>
                <a:defRPr/>
              </a:pPr>
              <a:t>18.09.2014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F1F223-2951-4D7C-AABA-DA54D4787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253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73B0BF-7CDD-4346-B5ED-A4B6ABB36BDA}" type="datetimeFigureOut">
              <a:rPr lang="de-DE"/>
              <a:pPr>
                <a:defRPr/>
              </a:pPr>
              <a:t>18.09.2014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C1F0BA-8B1B-484C-8588-F57AEE3AF0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207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7A3C5-61A6-4C15-B6C8-03E1656E62B6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Gute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Strukturen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in Deutschland und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anderen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europäischen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Ländern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Verweildauern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meist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ausreichend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für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Erfassung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und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Begleitung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“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früher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”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Entwicklung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Unzureichende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Langzeitbegleitung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ambulante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Strukturen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Bedeutung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Zeit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systematische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Anwendung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Diagnostik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und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Therapie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in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Frühreha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F3DF5-9121-450C-ADF4-427158AE928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5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8C39E67-6E4D-467B-A960-3A6FEFFDEF86}" type="slidenum">
              <a:rPr lang="de-DE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de-DE" smtClean="0">
              <a:solidFill>
                <a:srgbClr val="0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35063" y="744538"/>
            <a:ext cx="4519612" cy="3713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75225" cy="44592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791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84995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67BD5-8835-4C03-A09C-2A618F19BD7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3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arketing\Corporate Design SRH\2012 Neues CD\2012 SRH FKNe\SRH_FKH_NERESHEIM_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3" y="5514975"/>
            <a:ext cx="32273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/>
          <p:cNvPicPr preferRelativeResize="0"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970213"/>
            <a:ext cx="9144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1113" y="6605588"/>
            <a:ext cx="9155113" cy="252412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7" name="Bild 12" descr="SRH_Quadrat_PPT_KLINIKEN_L_Basic_Blu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4838" y="29718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3189288" y="5066488"/>
            <a:ext cx="5675312" cy="476250"/>
          </a:xfrm>
        </p:spPr>
        <p:txBody>
          <a:bodyPr>
            <a:noAutofit/>
          </a:bodyPr>
          <a:lstStyle>
            <a:lvl1pPr marL="0" indent="0">
              <a:buFontTx/>
              <a:buNone/>
              <a:defRPr kumimoji="0" lang="de-DE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85918C"/>
                </a:solidFill>
                <a:effectLst/>
                <a:uLnTx/>
                <a:uFillTx/>
                <a:latin typeface="Frutiger 45 Light" pitchFamily="34" charset="0"/>
                <a:ea typeface="+mj-ea"/>
                <a:cs typeface="Frutiger 45 Light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3189288" y="4629150"/>
            <a:ext cx="5662612" cy="476250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C3A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152400"/>
            <a:ext cx="4419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DGNR 2010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77000"/>
            <a:ext cx="3276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SRH Fachkrankenhaus Neresheim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0" y="6477000"/>
            <a:ext cx="16002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D5F92F-FEAD-41DD-8F95-B44F8AAB7F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Marketing\Corporate Design SRH\2012 Neues CD\2012 SRH FKNe\SRH_FKH_NERESHEIM_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78563" y="5557838"/>
            <a:ext cx="28368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16"/>
          <p:cNvSpPr/>
          <p:nvPr userDrawn="1"/>
        </p:nvSpPr>
        <p:spPr>
          <a:xfrm>
            <a:off x="0" y="3643313"/>
            <a:ext cx="9144000" cy="1514475"/>
          </a:xfrm>
          <a:prstGeom prst="rect">
            <a:avLst/>
          </a:prstGeom>
          <a:solidFill>
            <a:srgbClr val="0C3A7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1113" y="6605588"/>
            <a:ext cx="9155113" cy="252412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Bild 8" descr="SRH_Quadrat_PPT_KLINIKEN_L_Basic_Blu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32663" y="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04838" y="3949200"/>
            <a:ext cx="8164762" cy="993600"/>
          </a:xfrm>
        </p:spPr>
        <p:txBody>
          <a:bodyPr/>
          <a:lstStyle>
            <a:lvl1pPr>
              <a:lnSpc>
                <a:spcPts val="35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04838" y="6624638"/>
            <a:ext cx="187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1000">
                <a:solidFill>
                  <a:srgbClr val="0C3A78"/>
                </a:solidFill>
                <a:latin typeface="Frutiger LT Std 45 Ligh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736746CE-1D40-468B-8D66-EDC7093C9A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/>
          <p:cNvSpPr/>
          <p:nvPr userDrawn="1"/>
        </p:nvSpPr>
        <p:spPr>
          <a:xfrm>
            <a:off x="-11113" y="0"/>
            <a:ext cx="9155113" cy="5143500"/>
          </a:xfrm>
          <a:prstGeom prst="rect">
            <a:avLst/>
          </a:prstGeom>
          <a:solidFill>
            <a:srgbClr val="0C3A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1113" y="6605588"/>
            <a:ext cx="9155113" cy="252412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Picture 2" descr="H:\Marketing\Corporate Design SRH\2012 Neues CD\2012 SRH FKNe\SRH_FKH_NERESHEIM_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78563" y="5557838"/>
            <a:ext cx="28368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884400" y="694800"/>
            <a:ext cx="4654800" cy="990015"/>
          </a:xfrm>
          <a:prstGeom prst="rect">
            <a:avLst/>
          </a:prstGeom>
        </p:spPr>
        <p:txBody>
          <a:bodyPr lIns="0"/>
          <a:lstStyle>
            <a:lvl1pPr>
              <a:lnSpc>
                <a:spcPts val="3500"/>
              </a:lnSpc>
              <a:defRPr sz="3000" b="0" cap="all" baseline="0">
                <a:solidFill>
                  <a:schemeClr val="bg1"/>
                </a:solidFill>
                <a:latin typeface="Frutiger 45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3884400" y="1936800"/>
            <a:ext cx="4572000" cy="1875600"/>
          </a:xfrm>
        </p:spPr>
        <p:txBody>
          <a:bodyPr lIns="0">
            <a:noAutofit/>
          </a:bodyPr>
          <a:lstStyle>
            <a:lvl1pPr marL="358775" indent="-358775">
              <a:lnSpc>
                <a:spcPts val="35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2500">
                <a:solidFill>
                  <a:schemeClr val="bg1"/>
                </a:solidFill>
                <a:latin typeface="Frutiger 45 light" pitchFamily="34" charset="0"/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  <a:latin typeface="Frutiger LT Std 57 Cn" pitchFamily="34" charset="0"/>
              </a:defRPr>
            </a:lvl2pPr>
            <a:lvl3pPr marL="0" indent="0">
              <a:buClr>
                <a:schemeClr val="bg1"/>
              </a:buClr>
              <a:buFontTx/>
              <a:buNone/>
              <a:defRPr sz="2000">
                <a:solidFill>
                  <a:schemeClr val="bg1"/>
                </a:solidFill>
                <a:latin typeface="Frutiger LT Std 57 Cn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utiger LT Std 57 Cn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utiger LT Std 57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04838" y="6624638"/>
            <a:ext cx="187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1000">
                <a:solidFill>
                  <a:srgbClr val="0C3A78"/>
                </a:solidFill>
                <a:latin typeface="Frutiger LT Std 45 Ligh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345FBE7-E511-454C-9333-B03ACBBFC3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11113" y="6605588"/>
            <a:ext cx="9155113" cy="252412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Bild 8" descr="SRH_Quadrat_PPT_KLINIKEN_L_Basic_Blu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2663" y="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Marketing\Corporate Design SRH\2012 Neues CD\2012 SRH FKNe\SRH_FKH_NERESHEIM_RGB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5557838"/>
            <a:ext cx="28368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8"/>
          <p:cNvSpPr>
            <a:spLocks noGrp="1"/>
          </p:cNvSpPr>
          <p:nvPr>
            <p:ph type="title"/>
          </p:nvPr>
        </p:nvSpPr>
        <p:spPr>
          <a:xfrm>
            <a:off x="604838" y="1052015"/>
            <a:ext cx="6545262" cy="5227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cap="all" baseline="0">
                <a:solidFill>
                  <a:srgbClr val="0C3A78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4"/>
          <p:cNvSpPr>
            <a:spLocks noGrp="1"/>
          </p:cNvSpPr>
          <p:nvPr>
            <p:ph sz="quarter" idx="12"/>
          </p:nvPr>
        </p:nvSpPr>
        <p:spPr>
          <a:xfrm>
            <a:off x="604838" y="1828800"/>
            <a:ext cx="8128800" cy="3924000"/>
          </a:xfr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Clr>
                <a:schemeClr val="accent2"/>
              </a:buClr>
              <a:buFont typeface="Frutiger LT Std 47 Light Cn" pitchFamily="34" charset="0"/>
              <a:buNone/>
              <a:defRPr sz="2500">
                <a:solidFill>
                  <a:srgbClr val="0C3A78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04838" y="6624638"/>
            <a:ext cx="187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1000">
                <a:solidFill>
                  <a:srgbClr val="0C3A78"/>
                </a:solidFill>
                <a:latin typeface="Frutiger LT Std 45 Ligh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1B5EA5A-00BC-42B5-8662-EEF8F1DD84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1113" y="6605588"/>
            <a:ext cx="9155113" cy="252412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Bild 8" descr="SRH_Quadrat_PPT_KLINIKEN_L_Basic_Blu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2663" y="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Marketing\Corporate Design SRH\2012 Neues CD\2012 SRH FKNe\SRH_FKH_NERESHEIM_RGB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78563" y="5557838"/>
            <a:ext cx="28368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604838" y="1838326"/>
            <a:ext cx="8069262" cy="495300"/>
          </a:xfrm>
        </p:spPr>
        <p:txBody>
          <a:bodyPr>
            <a:noAutofit/>
          </a:bodyPr>
          <a:lstStyle>
            <a:lvl1pPr marL="358775" indent="-358775">
              <a:buNone/>
              <a:defRPr sz="2500" cap="none" baseline="0">
                <a:solidFill>
                  <a:schemeClr val="accent2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Inhaltsplatzhalter 24"/>
          <p:cNvSpPr>
            <a:spLocks noGrp="1"/>
          </p:cNvSpPr>
          <p:nvPr>
            <p:ph sz="quarter" idx="12"/>
          </p:nvPr>
        </p:nvSpPr>
        <p:spPr>
          <a:xfrm>
            <a:off x="604838" y="2505076"/>
            <a:ext cx="8081962" cy="3216274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accent2"/>
                </a:solidFill>
                <a:latin typeface="Frutiger 45 light" pitchFamily="34" charset="0"/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04838" y="619125"/>
            <a:ext cx="6545262" cy="955676"/>
          </a:xfrm>
        </p:spPr>
        <p:txBody>
          <a:bodyPr/>
          <a:lstStyle>
            <a:lvl1pPr>
              <a:defRPr sz="2800" b="0">
                <a:solidFill>
                  <a:srgbClr val="0C3A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3"/>
          </p:nvPr>
        </p:nvSpPr>
        <p:spPr>
          <a:xfrm>
            <a:off x="604838" y="6624638"/>
            <a:ext cx="187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1000">
                <a:solidFill>
                  <a:srgbClr val="0C3A78"/>
                </a:solidFill>
                <a:latin typeface="Frutiger LT Std 45 Ligh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7B6C2933-EBB4-494D-9D7A-04A6E4DA2D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2"/>
          <p:cNvSpPr/>
          <p:nvPr userDrawn="1"/>
        </p:nvSpPr>
        <p:spPr>
          <a:xfrm>
            <a:off x="0" y="-9525"/>
            <a:ext cx="9144000" cy="5153025"/>
          </a:xfrm>
          <a:prstGeom prst="rect">
            <a:avLst/>
          </a:prstGeom>
          <a:solidFill>
            <a:srgbClr val="0C3A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11113" y="6605588"/>
            <a:ext cx="9155113" cy="252412"/>
          </a:xfrm>
          <a:prstGeom prst="rect">
            <a:avLst/>
          </a:prstGeom>
          <a:solidFill>
            <a:srgbClr val="EDAB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 descr="H:\Marketing\Corporate Design SRH\2012 Neues CD\2012 SRH FKNe\SRH_FKH_NERESHEIM_RGB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78563" y="5557838"/>
            <a:ext cx="28368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" y="2212218"/>
            <a:ext cx="9144000" cy="2741700"/>
          </a:xfrm>
        </p:spPr>
        <p:txBody>
          <a:bodyPr lIns="0">
            <a:noAutofit/>
          </a:bodyPr>
          <a:lstStyle>
            <a:lvl1pPr marL="0" indent="0" algn="ctr">
              <a:buClr>
                <a:schemeClr val="bg1"/>
              </a:buClr>
              <a:buFontTx/>
              <a:buNone/>
              <a:defRPr sz="3000" cap="all" baseline="0">
                <a:solidFill>
                  <a:schemeClr val="bg1"/>
                </a:solidFill>
                <a:latin typeface="Frutiger 45 light" pitchFamily="34" charset="0"/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  <a:latin typeface="Frutiger LT Std 57 Cn" pitchFamily="34" charset="0"/>
              </a:defRPr>
            </a:lvl2pPr>
            <a:lvl3pPr marL="0" indent="0">
              <a:buClr>
                <a:schemeClr val="bg1"/>
              </a:buClr>
              <a:buFontTx/>
              <a:buNone/>
              <a:defRPr sz="2000">
                <a:solidFill>
                  <a:schemeClr val="bg1"/>
                </a:solidFill>
                <a:latin typeface="Frutiger LT Std 57 Cn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Frutiger LT Std 57 Cn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Frutiger LT Std 57 Cn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04838" y="6624638"/>
            <a:ext cx="187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1000">
                <a:solidFill>
                  <a:srgbClr val="0C3A78"/>
                </a:solidFill>
                <a:latin typeface="Frutiger LT Std 45 Ligh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FB6A8691-98E4-4283-87EF-A6E3D8220A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152400"/>
            <a:ext cx="4419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DGNR 2010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77000"/>
            <a:ext cx="3276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SRH Fachkrankenhaus Neresheim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0" y="6477000"/>
            <a:ext cx="16002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40D196-5DF2-4EF8-B937-BE0B317514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152400"/>
            <a:ext cx="4419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DGNR 2010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77000"/>
            <a:ext cx="3276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SRH Fachkrankenhaus Neresheim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0" y="6477000"/>
            <a:ext cx="16002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69AB9A-C682-4339-8A0F-96519F91C9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152400"/>
            <a:ext cx="4419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DGNR 2010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77000"/>
            <a:ext cx="3276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SRH Fachkrankenhaus Neresheim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0" y="6477000"/>
            <a:ext cx="16002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CD4473-0A3C-42F8-B4AC-11A5B8A36F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4838" y="18367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4838" y="628650"/>
            <a:ext cx="8094662" cy="96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Datumsplatzhalter 4"/>
          <p:cNvSpPr txBox="1">
            <a:spLocks/>
          </p:cNvSpPr>
          <p:nvPr/>
        </p:nvSpPr>
        <p:spPr>
          <a:xfrm>
            <a:off x="474663" y="654050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 kern="1000" baseline="0">
                <a:solidFill>
                  <a:schemeClr val="bg1"/>
                </a:solidFill>
                <a:latin typeface="Frutiger LT Std 45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97E831-7BC6-3E4C-AECC-E9FA8FBA2FB6}" type="datetime1">
              <a:rPr lang="de-DE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18.09.2014</a:t>
            </a:fld>
            <a:r>
              <a:rPr lang="en-US" dirty="0" smtClean="0">
                <a:cs typeface="+mn-cs"/>
              </a:rPr>
              <a:t> </a:t>
            </a:r>
            <a:r>
              <a:rPr lang="de-DE" dirty="0" smtClean="0">
                <a:cs typeface="+mn-cs"/>
              </a:rPr>
              <a:t>Seite </a:t>
            </a:r>
            <a:fld id="{026EBAAF-6603-42CD-8654-CC929C06521B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dirty="0">
              <a:cs typeface="+mn-cs"/>
            </a:endParaRPr>
          </a:p>
        </p:txBody>
      </p:sp>
      <p:sp>
        <p:nvSpPr>
          <p:cNvPr id="12" name="Datumsplatzhalter 4"/>
          <p:cNvSpPr txBox="1">
            <a:spLocks/>
          </p:cNvSpPr>
          <p:nvPr/>
        </p:nvSpPr>
        <p:spPr>
          <a:xfrm>
            <a:off x="627063" y="65865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 kern="1000" baseline="0">
                <a:solidFill>
                  <a:schemeClr val="bg1"/>
                </a:solidFill>
                <a:latin typeface="Frutiger LT Std 45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97E831-7BC6-3E4C-AECC-E9FA8FBA2FB6}" type="datetime1">
              <a:rPr lang="de-DE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18.09.2014</a:t>
            </a:fld>
            <a:r>
              <a:rPr lang="en-US" dirty="0" smtClean="0">
                <a:cs typeface="+mn-cs"/>
              </a:rPr>
              <a:t> </a:t>
            </a:r>
            <a:r>
              <a:rPr lang="de-DE" dirty="0" smtClean="0">
                <a:cs typeface="+mn-cs"/>
              </a:rPr>
              <a:t>Seite </a:t>
            </a:r>
            <a:fld id="{DBA70594-D8FF-4DFB-9F44-59BEF3E4C05C}" type="slidenum">
              <a:rPr lang="en-US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kern="1200" cap="all" dirty="0">
          <a:solidFill>
            <a:srgbClr val="0C3A78"/>
          </a:solidFill>
          <a:latin typeface="Frutiger 45 ligh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C3A78"/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Frutiger 45 light"/>
        <a:buChar char="&gt;"/>
        <a:defRPr sz="25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Untertitel 1"/>
          <p:cNvSpPr>
            <a:spLocks noGrp="1"/>
          </p:cNvSpPr>
          <p:nvPr>
            <p:ph type="subTitle" idx="1"/>
          </p:nvPr>
        </p:nvSpPr>
        <p:spPr>
          <a:xfrm>
            <a:off x="3608388" y="3770313"/>
            <a:ext cx="5675312" cy="476250"/>
          </a:xfrm>
        </p:spPr>
        <p:txBody>
          <a:bodyPr/>
          <a:lstStyle/>
          <a:p>
            <a:pPr eaLnBrk="1" hangingPunct="1"/>
            <a:endParaRPr cap="none" dirty="0">
              <a:solidFill>
                <a:schemeClr val="accent2"/>
              </a:solidFill>
              <a:latin typeface="Arial" charset="0"/>
              <a:ea typeface="Frutiger 45 light"/>
              <a:cs typeface="Arial" charset="0"/>
            </a:endParaRPr>
          </a:p>
          <a:p>
            <a:pPr eaLnBrk="1" hangingPunct="1"/>
            <a:r>
              <a:rPr sz="2400" cap="none" dirty="0">
                <a:solidFill>
                  <a:schemeClr val="tx1"/>
                </a:solidFill>
                <a:latin typeface="Arial" charset="0"/>
                <a:ea typeface="Frutiger 45 light"/>
                <a:cs typeface="Arial" charset="0"/>
              </a:rPr>
              <a:t>GNP </a:t>
            </a:r>
            <a:r>
              <a:rPr sz="2400" cap="none" dirty="0" smtClean="0">
                <a:solidFill>
                  <a:schemeClr val="tx1"/>
                </a:solidFill>
                <a:latin typeface="Arial" charset="0"/>
                <a:ea typeface="Frutiger 45 light"/>
                <a:cs typeface="Arial" charset="0"/>
              </a:rPr>
              <a:t>Tagung </a:t>
            </a:r>
          </a:p>
          <a:p>
            <a:pPr eaLnBrk="1" hangingPunct="1"/>
            <a:r>
              <a:rPr sz="2400" cap="none" dirty="0" smtClean="0">
                <a:solidFill>
                  <a:schemeClr val="tx1"/>
                </a:solidFill>
                <a:latin typeface="Arial" charset="0"/>
                <a:ea typeface="Frutiger 45 light"/>
                <a:cs typeface="Arial" charset="0"/>
              </a:rPr>
              <a:t>19.09.2014 Oldenburg</a:t>
            </a:r>
            <a:endParaRPr sz="2400" cap="none" dirty="0">
              <a:solidFill>
                <a:schemeClr val="tx1"/>
              </a:solidFill>
              <a:latin typeface="Arial" charset="0"/>
              <a:ea typeface="Frutiger 45 light"/>
              <a:cs typeface="Arial" charset="0"/>
            </a:endParaRPr>
          </a:p>
        </p:txBody>
      </p:sp>
      <p:sp>
        <p:nvSpPr>
          <p:cNvPr id="14338" name="Titel 2"/>
          <p:cNvSpPr>
            <a:spLocks noGrp="1"/>
          </p:cNvSpPr>
          <p:nvPr>
            <p:ph type="title"/>
          </p:nvPr>
        </p:nvSpPr>
        <p:spPr bwMode="auto">
          <a:xfrm>
            <a:off x="2314575" y="434969"/>
            <a:ext cx="6465888" cy="227260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400" dirty="0" smtClean="0"/>
              <a:t>kognitive </a:t>
            </a:r>
            <a:r>
              <a:rPr lang="de-DE" sz="2400" dirty="0" err="1" smtClean="0"/>
              <a:t>ressourcen</a:t>
            </a:r>
            <a:r>
              <a:rPr lang="de-DE" sz="2400" dirty="0" smtClean="0"/>
              <a:t> bei </a:t>
            </a:r>
            <a:r>
              <a:rPr lang="de-DE" sz="2400" dirty="0"/>
              <a:t>Bewusstseinsstörungen </a:t>
            </a:r>
            <a:r>
              <a:rPr lang="de-DE" sz="2400" dirty="0" smtClean="0"/>
              <a:t>– neue </a:t>
            </a:r>
            <a:r>
              <a:rPr lang="de-DE" sz="2400" dirty="0" err="1" smtClean="0"/>
              <a:t>erkenntnisse</a:t>
            </a:r>
            <a:r>
              <a:rPr lang="de-DE" sz="2400" dirty="0" smtClean="0"/>
              <a:t> und </a:t>
            </a:r>
            <a:r>
              <a:rPr lang="de-DE" sz="2400" dirty="0"/>
              <a:t>Konsequenzen für </a:t>
            </a:r>
            <a:r>
              <a:rPr lang="de-DE" sz="2400" dirty="0" smtClean="0"/>
              <a:t>die Neuropsychologie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200" cap="none" dirty="0">
                <a:latin typeface="Arial" charset="0"/>
                <a:cs typeface="Arial" charset="0"/>
              </a:rPr>
              <a:t/>
            </a:r>
            <a:br>
              <a:rPr lang="de-DE" sz="2200" cap="none" dirty="0">
                <a:latin typeface="Arial" charset="0"/>
                <a:cs typeface="Arial" charset="0"/>
              </a:rPr>
            </a:br>
            <a: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PETRA</a:t>
            </a:r>
            <a:r>
              <a:rPr lang="de-DE" sz="2200" cap="none" dirty="0" smtClean="0">
                <a:latin typeface="Arial" charset="0"/>
                <a:cs typeface="Arial" charset="0"/>
              </a:rPr>
              <a:t> </a:t>
            </a:r>
            <a: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MAURER-KARATTUP</a:t>
            </a:r>
            <a:b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SRH FACHKRANKENHAUS NERESHEIM</a:t>
            </a:r>
            <a:b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1800" b="0" cap="non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pppppp</a:t>
            </a:r>
            <a: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1800" b="0" cap="non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petra</a:t>
            </a:r>
            <a: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1800" b="0" cap="non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</a:t>
            </a:r>
            <a: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de-DE" sz="1800" b="0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2200" cap="none" dirty="0" smtClean="0">
                <a:latin typeface="Arial" charset="0"/>
                <a:cs typeface="Arial" charset="0"/>
              </a:rPr>
              <a:t/>
            </a:r>
            <a:br>
              <a:rPr lang="de-DE" sz="2200" cap="none" dirty="0" smtClean="0">
                <a:latin typeface="Arial" charset="0"/>
                <a:cs typeface="Arial" charset="0"/>
              </a:rPr>
            </a:br>
            <a:r>
              <a:rPr lang="de-DE" sz="2200" cap="none" dirty="0" smtClean="0">
                <a:latin typeface="Arial" charset="0"/>
                <a:cs typeface="Arial" charset="0"/>
              </a:rPr>
              <a:t/>
            </a:r>
            <a:br>
              <a:rPr lang="de-DE" sz="2200" cap="none" dirty="0" smtClean="0">
                <a:latin typeface="Arial" charset="0"/>
                <a:cs typeface="Arial" charset="0"/>
              </a:rPr>
            </a:br>
            <a:r>
              <a:rPr lang="de-DE" sz="2000" cap="none" dirty="0" smtClean="0">
                <a:latin typeface="Arial" charset="0"/>
                <a:cs typeface="Arial" charset="0"/>
              </a:rPr>
              <a:t/>
            </a:r>
            <a:br>
              <a:rPr lang="de-DE" sz="2000" cap="none" dirty="0" smtClean="0">
                <a:latin typeface="Arial" charset="0"/>
                <a:cs typeface="Arial" charset="0"/>
              </a:rPr>
            </a:br>
            <a:endParaRPr lang="de-DE" sz="2000" cap="none" dirty="0" smtClean="0">
              <a:latin typeface="Arial" charset="0"/>
              <a:cs typeface="Arial" charset="0"/>
            </a:endParaRPr>
          </a:p>
        </p:txBody>
      </p:sp>
      <p:pic>
        <p:nvPicPr>
          <p:cNvPr id="14339" name="Bild 19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0213"/>
            <a:ext cx="9144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Bild 12" descr="SRH_Quadrat_PPT_KLINIKEN_L_Basic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4064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0775" y="3297238"/>
            <a:ext cx="2362200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68300" y="173940"/>
            <a:ext cx="6905625" cy="9699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cap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ENTWICKLUNGEN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136517" y="104642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Guidelines: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IBIA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Meeting, San Francisco,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03/14, Symposium: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an international consensus for disorders of consciousness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(John Whyte, Joe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Giacino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Nakase-Richardsen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u. Panelists)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Verhaltensbasierte Verfahren (z.B. CRS-R)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TBI-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DOCs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Giacino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Maurer-</a:t>
            </a:r>
            <a:r>
              <a:rPr lang="de-D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Karattup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in Vorbereitung);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CRS-R </a:t>
            </a:r>
            <a:r>
              <a:rPr lang="de-DE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NCS-R in </a:t>
            </a:r>
            <a:r>
              <a:rPr lang="de-DE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DOCs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Chatelle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Maurer-</a:t>
            </a:r>
            <a:r>
              <a:rPr lang="de-D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Karattup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Lovstad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Boering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Vorbereitung)</a:t>
            </a: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ERPs/f-MRI/PET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Stender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Laureys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Owen, 2009, </a:t>
            </a:r>
            <a:r>
              <a:rPr lang="de-DE" altLang="de-DE" sz="2000" dirty="0" err="1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Cruse</a:t>
            </a:r>
            <a:r>
              <a:rPr lang="de-DE" altLang="de-DE" sz="20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 et al, 2011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25" y="4344119"/>
            <a:ext cx="3263900" cy="2078156"/>
          </a:xfrm>
          <a:prstGeom prst="rect">
            <a:avLst/>
          </a:prstGeom>
          <a:noFill/>
          <a:ln w="38157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550408" y="1426020"/>
            <a:ext cx="8081962" cy="3957864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Stärken: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in standardisierter Verhaltensbeobachtung, breitem Spektrum Diagnostik und Befundintegration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Bindeglied in Team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systematische hypothesengeleitete Therapieplanung und -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Realität: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(Maurer-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Karattup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01/14): teilweise Betreuung von DOCs in </a:t>
            </a:r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Frühreha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keine Langzeitversorgung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IBIA-Meeting, 03/14: in USA starke Positionierung NP in Diagnostik/Forschung;  kaum Therapie</a:t>
            </a:r>
          </a:p>
          <a:p>
            <a:pPr lvl="1"/>
            <a:r>
              <a:rPr lang="de-D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Frühreha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Dt.: knappe Ressourcen, Unsicherheit, teilw. schwache Position im Team </a:t>
            </a:r>
          </a:p>
          <a:p>
            <a:pPr lvl="1"/>
            <a:endParaRPr lang="de-D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4838" y="336089"/>
            <a:ext cx="6545262" cy="955676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STÄRKEN DER NEUROPSYCHOLOGIE - REALITÄT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B6C2933-EBB4-494D-9D7A-04A6E4DA2D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424543" y="578252"/>
            <a:ext cx="8186055" cy="602442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 smtClean="0"/>
              <a:t>						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3132" y="129255"/>
            <a:ext cx="6876968" cy="955676"/>
          </a:xfrm>
        </p:spPr>
        <p:txBody>
          <a:bodyPr/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Modell für neuropsychologische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interventionen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B6C2933-EBB4-494D-9D7A-04A6E4DA2D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1458678" y="2710557"/>
            <a:ext cx="1730828" cy="1197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Diagnostik</a:t>
            </a:r>
          </a:p>
        </p:txBody>
      </p:sp>
      <p:sp>
        <p:nvSpPr>
          <p:cNvPr id="7" name="Ellipse 6"/>
          <p:cNvSpPr/>
          <p:nvPr/>
        </p:nvSpPr>
        <p:spPr>
          <a:xfrm>
            <a:off x="6106996" y="2710557"/>
            <a:ext cx="1948430" cy="113210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Therapie</a:t>
            </a:r>
          </a:p>
        </p:txBody>
      </p:sp>
      <p:sp>
        <p:nvSpPr>
          <p:cNvPr id="8" name="Pfeil nach links und rechts 7"/>
          <p:cNvSpPr/>
          <p:nvPr/>
        </p:nvSpPr>
        <p:spPr>
          <a:xfrm>
            <a:off x="3777335" y="2993577"/>
            <a:ext cx="18257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22509" y="631293"/>
            <a:ext cx="3418114" cy="20247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Regelmäßige Anwendung </a:t>
            </a:r>
            <a:r>
              <a:rPr lang="de-DE" sz="1600" dirty="0" smtClean="0"/>
              <a:t>Skalen u. </a:t>
            </a:r>
            <a:r>
              <a:rPr lang="de-DE" sz="1600" dirty="0"/>
              <a:t>s</a:t>
            </a:r>
            <a:r>
              <a:rPr lang="de-DE" sz="1600" dirty="0" smtClean="0"/>
              <a:t>tandardisiertes individualisiertes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Erfassung Schweregrad bei Aufnahme und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Beantwortung spezifischer Fragen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5116397" y="631289"/>
            <a:ext cx="3418114" cy="20247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Spezifische Stimulierung/</a:t>
            </a:r>
          </a:p>
          <a:p>
            <a:r>
              <a:rPr lang="de-DE" sz="1600" dirty="0" smtClean="0"/>
              <a:t>     Kommunikationsaufbau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Anleitung/</a:t>
            </a:r>
            <a:r>
              <a:rPr lang="de-DE" sz="1600" dirty="0"/>
              <a:t>K</a:t>
            </a:r>
            <a:r>
              <a:rPr lang="de-DE" sz="1600" dirty="0" smtClean="0"/>
              <a:t>oordination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Erprobung neuer Paradigmen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Systemisch: Einbeziehen Perspektive Patient/Angehörige</a:t>
            </a:r>
            <a:endParaRPr lang="de-DE" sz="1600" dirty="0"/>
          </a:p>
        </p:txBody>
      </p:sp>
      <p:sp>
        <p:nvSpPr>
          <p:cNvPr id="11" name="Ellipse 10"/>
          <p:cNvSpPr/>
          <p:nvPr/>
        </p:nvSpPr>
        <p:spPr>
          <a:xfrm>
            <a:off x="3725925" y="4615595"/>
            <a:ext cx="1948430" cy="10559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Forschung</a:t>
            </a:r>
            <a:endParaRPr lang="de-DE" sz="1600" dirty="0"/>
          </a:p>
        </p:txBody>
      </p:sp>
      <p:sp>
        <p:nvSpPr>
          <p:cNvPr id="12" name="Pfeil nach links und rechts 11"/>
          <p:cNvSpPr/>
          <p:nvPr/>
        </p:nvSpPr>
        <p:spPr>
          <a:xfrm rot="1725533">
            <a:off x="2416581" y="4027743"/>
            <a:ext cx="18257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 rot="9290758">
            <a:off x="5225906" y="4065793"/>
            <a:ext cx="1935416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032208" y="5715013"/>
            <a:ext cx="3418114" cy="772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/>
              <a:t>Klinisch angewandte Forschung: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Therapieeffizienz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384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quarter" idx="11"/>
          </p:nvPr>
        </p:nvSpPr>
        <p:spPr>
          <a:xfrm>
            <a:off x="519564" y="1474839"/>
            <a:ext cx="8069262" cy="4188542"/>
          </a:xfr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marL="682625" indent="-681038" eaLnBrk="1" hangingPunct="1">
              <a:lnSpc>
                <a:spcPct val="90000"/>
              </a:lnSpc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1800" dirty="0" smtClean="0">
              <a:latin typeface="Times New Roman" pitchFamily="18" charset="0"/>
            </a:endParaRPr>
          </a:p>
          <a:p>
            <a:pPr marL="682625" indent="-681038"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Möglichkeiten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und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Grenzen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diagnostischer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Verfahren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Skalen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Verhaltensbasierte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Verfahren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/E-Phys./f-MRI, PET)</a:t>
            </a:r>
          </a:p>
          <a:p>
            <a:pPr marL="1587" indent="0" eaLnBrk="1" hangingPunct="1">
              <a:lnSpc>
                <a:spcPct val="90000"/>
              </a:lnSpc>
              <a:buClrTx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682625" indent="-681038"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Wichtige Rolle des Neuropsychologen (Diagnostik, Therapie, Koordination von Teamabläufen, Angehörigenberatung,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Forschung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587" indent="0" algn="ctr" eaLnBrk="1" hangingPunct="1">
              <a:lnSpc>
                <a:spcPct val="90000"/>
              </a:lnSpc>
              <a:buClrTx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s.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587" indent="0" algn="ctr" eaLnBrk="1" hangingPunct="1">
              <a:lnSpc>
                <a:spcPct val="90000"/>
              </a:lnSpc>
              <a:buClrTx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nappe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Ressourcen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und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institutionelle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Rahmenbedingungen</a:t>
            </a: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587" indent="0" algn="ctr" eaLnBrk="1" hangingPunct="1">
              <a:lnSpc>
                <a:spcPct val="90000"/>
              </a:lnSpc>
              <a:buClrTx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785812" lvl="2" indent="0" eaLnBrk="1" hangingPunct="1">
              <a:lnSpc>
                <a:spcPct val="90000"/>
              </a:lnSpc>
              <a:buNone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Stärkere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Positionierung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der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Neuropsychologie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in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Versorgung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von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Patienten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mit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schwersten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kognitiven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Beeinträchtigungen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</a:p>
          <a:p>
            <a:pPr marL="344487" indent="-342900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Ø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587" indent="0" algn="ctr" eaLnBrk="1" hangingPunct="1">
              <a:lnSpc>
                <a:spcPct val="90000"/>
              </a:lnSpc>
              <a:buClrTx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4487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682625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4838" y="263525"/>
            <a:ext cx="6545262" cy="955675"/>
          </a:xfrm>
        </p:spPr>
        <p:txBody>
          <a:bodyPr wrap="square" lIns="0" tIns="0" rIns="0" bIns="0" numCol="1" anchor="ctr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b-NO" cap="none" dirty="0" smtClean="0">
                <a:latin typeface="Arial" charset="0"/>
                <a:cs typeface="Arial" charset="0"/>
              </a:rPr>
              <a:t>DISKUSSION</a:t>
            </a:r>
            <a:endParaRPr cap="none" dirty="0" smtClean="0">
              <a:latin typeface="Arial" charset="0"/>
              <a:cs typeface="Arial" charset="0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604838" y="4822723"/>
            <a:ext cx="611104" cy="4277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0" y="2212975"/>
            <a:ext cx="9144000" cy="27416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VIELEN DANK FÜR IHRE AUFMERKSAMKEIT!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Petra_maurerk@web.de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bg1"/>
                </a:solidFill>
                <a:latin typeface="Frutiger LT Std 45 Light"/>
              </a:defRPr>
            </a:lvl1pPr>
          </a:lstStyle>
          <a:p>
            <a:pPr>
              <a:defRPr/>
            </a:pPr>
            <a:r>
              <a:rPr lang="de-DE" dirty="0" smtClean="0"/>
              <a:t>Seite </a:t>
            </a:r>
            <a:fld id="{1652C94F-6C4C-414D-9DCB-323F52145C3C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 FKNe">
  <a:themeElements>
    <a:clrScheme name="SRH Holding">
      <a:dk1>
        <a:sysClr val="windowText" lastClr="000000"/>
      </a:dk1>
      <a:lt1>
        <a:sysClr val="window" lastClr="FFFFFF"/>
      </a:lt1>
      <a:dk2>
        <a:srgbClr val="0C3A78"/>
      </a:dk2>
      <a:lt2>
        <a:srgbClr val="F08300"/>
      </a:lt2>
      <a:accent1>
        <a:srgbClr val="909C09"/>
      </a:accent1>
      <a:accent2>
        <a:srgbClr val="717F80"/>
      </a:accent2>
      <a:accent3>
        <a:srgbClr val="860830"/>
      </a:accent3>
      <a:accent4>
        <a:srgbClr val="2E63AC"/>
      </a:accent4>
      <a:accent5>
        <a:srgbClr val="FEC958"/>
      </a:accent5>
      <a:accent6>
        <a:srgbClr val="EDAB33"/>
      </a:accent6>
      <a:hlink>
        <a:srgbClr val="0000FF"/>
      </a:hlink>
      <a:folHlink>
        <a:srgbClr val="800080"/>
      </a:folHlink>
    </a:clrScheme>
    <a:fontScheme name="SRH Bildung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FKNe</Template>
  <TotalTime>0</TotalTime>
  <Words>337</Words>
  <Application>Microsoft Office PowerPoint</Application>
  <PresentationFormat>Bildschirmpräsentation (4:3)</PresentationFormat>
  <Paragraphs>63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Frutiger 45 Light</vt:lpstr>
      <vt:lpstr>Frutiger 45 Light</vt:lpstr>
      <vt:lpstr>Frutiger LT Std 45 Light</vt:lpstr>
      <vt:lpstr>Frutiger LT Std 47 Light Cn</vt:lpstr>
      <vt:lpstr>Frutiger LT Std 57 Cn</vt:lpstr>
      <vt:lpstr>Lucida Sans Unicode</vt:lpstr>
      <vt:lpstr>Times New Roman</vt:lpstr>
      <vt:lpstr>Wingdings</vt:lpstr>
      <vt:lpstr>Vorlage Präsentation FKNe</vt:lpstr>
      <vt:lpstr>kognitive ressourcen bei Bewusstseinsstörungen – neue erkenntnisse und Konsequenzen für die Neuropsychologie  PETRA MAURER-KARATTUP SRH FACHKRANKENHAUS NERESHEIM pppppp petra pe    </vt:lpstr>
      <vt:lpstr>NEUE ENTWICKLUNGEN</vt:lpstr>
      <vt:lpstr>STÄRKEN DER NEUROPSYCHOLOGIE - REALITÄT</vt:lpstr>
      <vt:lpstr>Modell für neuropsychologische interventionen </vt:lpstr>
      <vt:lpstr>DISKUSSION</vt:lpstr>
      <vt:lpstr>PowerPoint-Präsentation</vt:lpstr>
    </vt:vector>
  </TitlesOfParts>
  <Company>SRH Fachkrankenhaus Neresheim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einfügen</dc:title>
  <dc:creator>Maurer, Petra (FKNe)</dc:creator>
  <cp:lastModifiedBy>student</cp:lastModifiedBy>
  <cp:revision>129</cp:revision>
  <cp:lastPrinted>2012-07-19T07:37:52Z</cp:lastPrinted>
  <dcterms:created xsi:type="dcterms:W3CDTF">2012-07-16T11:08:49Z</dcterms:created>
  <dcterms:modified xsi:type="dcterms:W3CDTF">2014-09-18T14:28:02Z</dcterms:modified>
</cp:coreProperties>
</file>