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3" r:id="rId3"/>
    <p:sldId id="272" r:id="rId4"/>
    <p:sldId id="276" r:id="rId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CC00"/>
    <a:srgbClr val="0066FF"/>
    <a:srgbClr val="669900"/>
    <a:srgbClr val="A50021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7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0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9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2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69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34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30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4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29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76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B930-5061-4682-B8DF-397D70DBAC3A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DCDC-12C7-4356-82BD-7D3780D2F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14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/>
          <p:cNvGrpSpPr/>
          <p:nvPr/>
        </p:nvGrpSpPr>
        <p:grpSpPr>
          <a:xfrm>
            <a:off x="1340962" y="960201"/>
            <a:ext cx="3654461" cy="5257719"/>
            <a:chOff x="762723" y="997877"/>
            <a:chExt cx="4473968" cy="5148241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1155011" y="3501948"/>
              <a:ext cx="3689393" cy="2419033"/>
              <a:chOff x="1155011" y="3501949"/>
              <a:chExt cx="3689393" cy="2419031"/>
            </a:xfrm>
          </p:grpSpPr>
          <p:sp>
            <p:nvSpPr>
              <p:cNvPr id="42" name="Abgerundetes Rechteck 41"/>
              <p:cNvSpPr/>
              <p:nvPr/>
            </p:nvSpPr>
            <p:spPr>
              <a:xfrm>
                <a:off x="1155011" y="4815537"/>
                <a:ext cx="3689393" cy="1105443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" name="Gruppieren 11"/>
              <p:cNvGrpSpPr/>
              <p:nvPr/>
            </p:nvGrpSpPr>
            <p:grpSpPr>
              <a:xfrm>
                <a:off x="3258930" y="3501949"/>
                <a:ext cx="1585473" cy="1235204"/>
                <a:chOff x="3221753" y="3532538"/>
                <a:chExt cx="1585473" cy="1235203"/>
              </a:xfrm>
            </p:grpSpPr>
            <p:sp>
              <p:nvSpPr>
                <p:cNvPr id="57" name="Abgerundetes Rechteck 56"/>
                <p:cNvSpPr/>
                <p:nvPr/>
              </p:nvSpPr>
              <p:spPr>
                <a:xfrm>
                  <a:off x="3221753" y="3532538"/>
                  <a:ext cx="1585473" cy="1235203"/>
                </a:xfrm>
                <a:prstGeom prst="roundRect">
                  <a:avLst/>
                </a:prstGeom>
                <a:solidFill>
                  <a:srgbClr val="99CC00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" name="Textfeld 57"/>
                <p:cNvSpPr txBox="1"/>
                <p:nvPr/>
              </p:nvSpPr>
              <p:spPr>
                <a:xfrm>
                  <a:off x="3347911" y="3737768"/>
                  <a:ext cx="1258794" cy="8009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6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9 CP</a:t>
                  </a:r>
                </a:p>
                <a:p>
                  <a:pPr algn="ctr"/>
                  <a:r>
                    <a:rPr lang="de-DE" sz="16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Skills Modules</a:t>
                  </a:r>
                </a:p>
              </p:txBody>
            </p:sp>
          </p:grpSp>
        </p:grpSp>
        <p:grpSp>
          <p:nvGrpSpPr>
            <p:cNvPr id="24" name="Gruppieren 23"/>
            <p:cNvGrpSpPr/>
            <p:nvPr/>
          </p:nvGrpSpPr>
          <p:grpSpPr>
            <a:xfrm>
              <a:off x="1155011" y="1572177"/>
              <a:ext cx="3689393" cy="1851387"/>
              <a:chOff x="2465757" y="706409"/>
              <a:chExt cx="3689393" cy="1851387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2465757" y="706409"/>
                <a:ext cx="3689393" cy="1851387"/>
              </a:xfrm>
              <a:prstGeom prst="roundRect">
                <a:avLst/>
              </a:prstGeom>
              <a:solidFill>
                <a:schemeClr val="accent4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3087266" y="1162603"/>
                <a:ext cx="2345248" cy="813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24 CP </a:t>
                </a:r>
              </a:p>
              <a:p>
                <a:pPr algn="ctr"/>
                <a:r>
                  <a:rPr lang="de-DE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Background Modules</a:t>
                </a:r>
              </a:p>
            </p:txBody>
          </p:sp>
        </p:grpSp>
        <p:sp>
          <p:nvSpPr>
            <p:cNvPr id="2" name="Abgerundetes Rechteck 1"/>
            <p:cNvSpPr/>
            <p:nvPr/>
          </p:nvSpPr>
          <p:spPr>
            <a:xfrm>
              <a:off x="762723" y="997877"/>
              <a:ext cx="4473968" cy="5148241"/>
            </a:xfrm>
            <a:prstGeom prst="roundRect">
              <a:avLst/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1570979" y="193282"/>
            <a:ext cx="7032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. Molecular Biomedicine 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299649" y="3959145"/>
            <a:ext cx="361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Compulsory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Elective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, 30 CP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582920" y="1085163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Thesis Module, 30 CP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5407672" y="4347713"/>
            <a:ext cx="2929994" cy="1720579"/>
            <a:chOff x="6167717" y="4673058"/>
            <a:chExt cx="2116786" cy="1560472"/>
          </a:xfrm>
        </p:grpSpPr>
        <p:sp>
          <p:nvSpPr>
            <p:cNvPr id="46" name="Abgerundetes Rechteck 45"/>
            <p:cNvSpPr/>
            <p:nvPr/>
          </p:nvSpPr>
          <p:spPr>
            <a:xfrm>
              <a:off x="6167717" y="4673058"/>
              <a:ext cx="2116786" cy="1560472"/>
            </a:xfrm>
            <a:prstGeom prst="roundRect">
              <a:avLst/>
            </a:prstGeom>
            <a:gradFill flip="none" rotWithShape="1">
              <a:gsLst>
                <a:gs pos="100000">
                  <a:schemeClr val="accent2"/>
                </a:gs>
                <a:gs pos="100000">
                  <a:schemeClr val="accent4"/>
                </a:gs>
                <a:gs pos="71000">
                  <a:srgbClr val="E1B00E"/>
                </a:gs>
                <a:gs pos="84000">
                  <a:srgbClr val="F8A712"/>
                </a:gs>
                <a:gs pos="52000">
                  <a:srgbClr val="99CC00"/>
                </a:gs>
                <a:gs pos="21000">
                  <a:srgbClr val="66CCFF"/>
                </a:gs>
                <a:gs pos="0">
                  <a:schemeClr val="bg1">
                    <a:lumMod val="5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193395" y="4907525"/>
              <a:ext cx="2027047" cy="976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30 CP </a:t>
              </a:r>
            </a:p>
            <a:p>
              <a:pPr algn="ctr"/>
              <a:r>
                <a:rPr lang="de-DE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any</a:t>
              </a:r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Molecular </a:t>
              </a:r>
              <a:r>
                <a:rPr lang="de-DE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Biomedicine</a:t>
              </a:r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Module, </a:t>
              </a:r>
              <a:r>
                <a:rPr lang="de-DE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other</a:t>
              </a:r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M.Sc</a:t>
              </a:r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. Courses, Semester </a:t>
              </a:r>
              <a:r>
                <a:rPr lang="de-DE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abroad</a:t>
              </a:r>
              <a:endParaRPr lang="de-DE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Textfeld 40"/>
          <p:cNvSpPr txBox="1"/>
          <p:nvPr/>
        </p:nvSpPr>
        <p:spPr>
          <a:xfrm>
            <a:off x="2420387" y="5052923"/>
            <a:ext cx="141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15 CP</a:t>
            </a:r>
          </a:p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Research Modules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508980" y="1082909"/>
            <a:ext cx="3335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Compulsory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Elective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, 60 CP</a:t>
            </a:r>
          </a:p>
        </p:txBody>
      </p:sp>
      <p:grpSp>
        <p:nvGrpSpPr>
          <p:cNvPr id="34" name="Gruppieren 33"/>
          <p:cNvGrpSpPr/>
          <p:nvPr/>
        </p:nvGrpSpPr>
        <p:grpSpPr>
          <a:xfrm>
            <a:off x="5163441" y="960201"/>
            <a:ext cx="3440232" cy="2724972"/>
            <a:chOff x="8023827" y="696747"/>
            <a:chExt cx="4168173" cy="2934961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64141" y="1331047"/>
              <a:ext cx="3505564" cy="2085201"/>
              <a:chOff x="8364141" y="1331047"/>
              <a:chExt cx="3505564" cy="2085201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8364141" y="1331047"/>
                <a:ext cx="3505564" cy="2085201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8731749" y="1826644"/>
                <a:ext cx="2725944" cy="884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 CP</a:t>
                </a:r>
              </a:p>
              <a:p>
                <a:pPr algn="ctr"/>
                <a:r>
                  <a:rPr lang="de-DE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Master Thesis </a:t>
                </a:r>
              </a:p>
              <a:p>
                <a:pPr algn="ctr"/>
                <a:r>
                  <a:rPr lang="de-DE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Module</a:t>
                </a:r>
                <a:endParaRPr lang="de-D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Abgerundetes Rechteck 49"/>
            <p:cNvSpPr/>
            <p:nvPr/>
          </p:nvSpPr>
          <p:spPr>
            <a:xfrm>
              <a:off x="8023827" y="696747"/>
              <a:ext cx="4168173" cy="2934961"/>
            </a:xfrm>
            <a:prstGeom prst="roundRect">
              <a:avLst/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1" name="Abgerundetes Rechteck 50"/>
          <p:cNvSpPr/>
          <p:nvPr/>
        </p:nvSpPr>
        <p:spPr>
          <a:xfrm>
            <a:off x="5163442" y="3822334"/>
            <a:ext cx="3440232" cy="2395586"/>
          </a:xfrm>
          <a:prstGeom prst="roundRect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5" name="Gruppieren 34"/>
          <p:cNvGrpSpPr/>
          <p:nvPr/>
        </p:nvGrpSpPr>
        <p:grpSpPr>
          <a:xfrm>
            <a:off x="1589901" y="3517521"/>
            <a:ext cx="1893081" cy="1261472"/>
            <a:chOff x="4176057" y="4586509"/>
            <a:chExt cx="858789" cy="1280814"/>
          </a:xfrm>
        </p:grpSpPr>
        <p:sp>
          <p:nvSpPr>
            <p:cNvPr id="61" name="Abgerundetes Rechteck 60"/>
            <p:cNvSpPr/>
            <p:nvPr/>
          </p:nvSpPr>
          <p:spPr>
            <a:xfrm>
              <a:off x="4208490" y="4586509"/>
              <a:ext cx="751068" cy="1280814"/>
            </a:xfrm>
            <a:prstGeom prst="roundRect">
              <a:avLst/>
            </a:prstGeom>
            <a:solidFill>
              <a:srgbClr val="66CCF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4176057" y="4749862"/>
              <a:ext cx="8587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12 CP</a:t>
              </a:r>
            </a:p>
            <a:p>
              <a:pPr algn="ctr"/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Clinical </a:t>
              </a:r>
            </a:p>
            <a:p>
              <a:pPr algn="ctr"/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Modules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868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46"/>
          <p:cNvSpPr/>
          <p:nvPr/>
        </p:nvSpPr>
        <p:spPr>
          <a:xfrm>
            <a:off x="537228" y="5447232"/>
            <a:ext cx="786063" cy="968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32281" y="4312540"/>
            <a:ext cx="786063" cy="9768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535136" y="3156733"/>
            <a:ext cx="786063" cy="10064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46621" y="532239"/>
            <a:ext cx="537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Studienverlaufsplan M.Sc.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Schwerpunkt: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Neurosensorik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71607" y="1517574"/>
            <a:ext cx="3585442" cy="432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016160" y="1517574"/>
            <a:ext cx="3561486" cy="432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636758" y="1523459"/>
            <a:ext cx="2461682" cy="4265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49872" y="1533252"/>
            <a:ext cx="13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Hälfte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181822" y="1540346"/>
            <a:ext cx="13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 Hälfte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959217" y="1564522"/>
            <a:ext cx="2014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Vorlesungsfreie Zeit</a:t>
            </a:r>
          </a:p>
        </p:txBody>
      </p:sp>
      <p:sp>
        <p:nvSpPr>
          <p:cNvPr id="82" name="Rechteck 81"/>
          <p:cNvSpPr/>
          <p:nvPr/>
        </p:nvSpPr>
        <p:spPr>
          <a:xfrm>
            <a:off x="540307" y="2009811"/>
            <a:ext cx="786063" cy="10064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619688" y="2155683"/>
            <a:ext cx="67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607090" y="4464172"/>
            <a:ext cx="67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598794" y="3341870"/>
            <a:ext cx="6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SoSe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598794" y="5556596"/>
            <a:ext cx="6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SoSe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53BB20E0-F7B1-4209-8A69-9778903809DE}"/>
              </a:ext>
            </a:extLst>
          </p:cNvPr>
          <p:cNvSpPr/>
          <p:nvPr/>
        </p:nvSpPr>
        <p:spPr>
          <a:xfrm>
            <a:off x="1381252" y="2036407"/>
            <a:ext cx="3559550" cy="5079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246E14A-EAD7-40A0-B189-3BE48DF86BAB}"/>
              </a:ext>
            </a:extLst>
          </p:cNvPr>
          <p:cNvSpPr txBox="1"/>
          <p:nvPr/>
        </p:nvSpPr>
        <p:spPr>
          <a:xfrm>
            <a:off x="1438569" y="2003557"/>
            <a:ext cx="3585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-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7CEEEB2-6586-4FCD-8AC2-FC8447FFF477}"/>
              </a:ext>
            </a:extLst>
          </p:cNvPr>
          <p:cNvSpPr/>
          <p:nvPr/>
        </p:nvSpPr>
        <p:spPr>
          <a:xfrm>
            <a:off x="1376759" y="3138156"/>
            <a:ext cx="3559549" cy="58477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0FDBA29-8A0C-45D3-8CBC-95ADA35C6498}"/>
              </a:ext>
            </a:extLst>
          </p:cNvPr>
          <p:cNvSpPr txBox="1"/>
          <p:nvPr/>
        </p:nvSpPr>
        <p:spPr>
          <a:xfrm>
            <a:off x="1476320" y="3127827"/>
            <a:ext cx="328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– Visual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Neuroscience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Physiology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Anatomy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EBC252B7-E828-4A40-B4A4-8BECC956D796}"/>
              </a:ext>
            </a:extLst>
          </p:cNvPr>
          <p:cNvSpPr/>
          <p:nvPr/>
        </p:nvSpPr>
        <p:spPr>
          <a:xfrm>
            <a:off x="5016158" y="3149599"/>
            <a:ext cx="3532579" cy="5015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9E994F0-23F9-4982-AD9D-3C97C78B31F3}"/>
              </a:ext>
            </a:extLst>
          </p:cNvPr>
          <p:cNvSpPr txBox="1"/>
          <p:nvPr/>
        </p:nvSpPr>
        <p:spPr>
          <a:xfrm>
            <a:off x="5138158" y="3119052"/>
            <a:ext cx="328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- Mol.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Hearing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Deafness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EC212E1E-4473-46BD-8FA5-5B2E01767D75}"/>
              </a:ext>
            </a:extLst>
          </p:cNvPr>
          <p:cNvSpPr/>
          <p:nvPr/>
        </p:nvSpPr>
        <p:spPr>
          <a:xfrm>
            <a:off x="5008310" y="4345818"/>
            <a:ext cx="3540427" cy="448955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F8FEB8BB-1033-47E2-802F-AEC23011BC26}"/>
              </a:ext>
            </a:extLst>
          </p:cNvPr>
          <p:cNvSpPr txBox="1"/>
          <p:nvPr/>
        </p:nvSpPr>
        <p:spPr>
          <a:xfrm>
            <a:off x="5093549" y="4275823"/>
            <a:ext cx="3377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– Regenerative Medicine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DAED452-E033-4313-B177-093E5BA25D34}"/>
              </a:ext>
            </a:extLst>
          </p:cNvPr>
          <p:cNvSpPr/>
          <p:nvPr/>
        </p:nvSpPr>
        <p:spPr>
          <a:xfrm>
            <a:off x="5024011" y="3697297"/>
            <a:ext cx="3532579" cy="465853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872949-4D78-4AA6-AE73-566B81017C3A}"/>
              </a:ext>
            </a:extLst>
          </p:cNvPr>
          <p:cNvSpPr/>
          <p:nvPr/>
        </p:nvSpPr>
        <p:spPr>
          <a:xfrm>
            <a:off x="8696115" y="3138155"/>
            <a:ext cx="1176176" cy="102499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5BE7AFE-5565-4C76-9400-E338409F1B34}"/>
              </a:ext>
            </a:extLst>
          </p:cNvPr>
          <p:cNvSpPr txBox="1"/>
          <p:nvPr/>
        </p:nvSpPr>
        <p:spPr>
          <a:xfrm>
            <a:off x="8696115" y="3095648"/>
            <a:ext cx="1176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CP- Laboratory Animal Science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FA88323-20FD-4CC5-8032-C1D2D8D27A44}"/>
              </a:ext>
            </a:extLst>
          </p:cNvPr>
          <p:cNvSpPr/>
          <p:nvPr/>
        </p:nvSpPr>
        <p:spPr>
          <a:xfrm>
            <a:off x="1371607" y="3784731"/>
            <a:ext cx="3559549" cy="3657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7E9970ED-ADE8-4CAE-B0B2-0F60A10243DD}"/>
              </a:ext>
            </a:extLst>
          </p:cNvPr>
          <p:cNvSpPr txBox="1"/>
          <p:nvPr/>
        </p:nvSpPr>
        <p:spPr>
          <a:xfrm>
            <a:off x="1924939" y="3798203"/>
            <a:ext cx="2297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 – Journal Club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CD3EDB3-09F2-4A7A-9931-5D7F268BFE98}"/>
              </a:ext>
            </a:extLst>
          </p:cNvPr>
          <p:cNvSpPr/>
          <p:nvPr/>
        </p:nvSpPr>
        <p:spPr>
          <a:xfrm>
            <a:off x="1386708" y="2608199"/>
            <a:ext cx="7162029" cy="33820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43A3190B-54FE-4C0E-9BDA-C95FAE247B01}"/>
              </a:ext>
            </a:extLst>
          </p:cNvPr>
          <p:cNvSpPr txBox="1"/>
          <p:nvPr/>
        </p:nvSpPr>
        <p:spPr>
          <a:xfrm>
            <a:off x="2407617" y="2595991"/>
            <a:ext cx="479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 - 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Imaging in Biomedical Science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A8EC06B-FE78-4983-AAF2-0E07EFE6FC7E}"/>
              </a:ext>
            </a:extLst>
          </p:cNvPr>
          <p:cNvSpPr txBox="1"/>
          <p:nvPr/>
        </p:nvSpPr>
        <p:spPr>
          <a:xfrm>
            <a:off x="5150978" y="3640730"/>
            <a:ext cx="331965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Gene-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Therapies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Human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3B305E03-3AEE-4EE0-9DB4-BCF7542DA853}"/>
              </a:ext>
            </a:extLst>
          </p:cNvPr>
          <p:cNvSpPr/>
          <p:nvPr/>
        </p:nvSpPr>
        <p:spPr>
          <a:xfrm>
            <a:off x="5003238" y="2020018"/>
            <a:ext cx="3559550" cy="53200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E3FF4699-7596-4484-838F-ADFDAF36F9D9}"/>
              </a:ext>
            </a:extLst>
          </p:cNvPr>
          <p:cNvSpPr txBox="1"/>
          <p:nvPr/>
        </p:nvSpPr>
        <p:spPr>
          <a:xfrm>
            <a:off x="5075671" y="1996043"/>
            <a:ext cx="3411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-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Biochemical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Signaltransduction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2DCD35B9-154C-4FA5-81D6-810B7C385F94}"/>
              </a:ext>
            </a:extLst>
          </p:cNvPr>
          <p:cNvSpPr/>
          <p:nvPr/>
        </p:nvSpPr>
        <p:spPr>
          <a:xfrm>
            <a:off x="1374196" y="4345818"/>
            <a:ext cx="3559549" cy="94124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31FC007-D078-4A24-BC25-2E3987C5EE41}"/>
              </a:ext>
            </a:extLst>
          </p:cNvPr>
          <p:cNvSpPr txBox="1"/>
          <p:nvPr/>
        </p:nvSpPr>
        <p:spPr>
          <a:xfrm>
            <a:off x="1444115" y="4453508"/>
            <a:ext cx="328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15 CP – Research Project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5D248611-8B47-4CBD-A420-6F8C6A73040C}"/>
              </a:ext>
            </a:extLst>
          </p:cNvPr>
          <p:cNvSpPr/>
          <p:nvPr/>
        </p:nvSpPr>
        <p:spPr>
          <a:xfrm>
            <a:off x="5002941" y="4830329"/>
            <a:ext cx="3540427" cy="47281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44C92A7-1CA7-4C66-8707-8144C2F7B695}"/>
              </a:ext>
            </a:extLst>
          </p:cNvPr>
          <p:cNvSpPr txBox="1"/>
          <p:nvPr/>
        </p:nvSpPr>
        <p:spPr>
          <a:xfrm>
            <a:off x="5053515" y="4784101"/>
            <a:ext cx="3373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 Research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1B4569BD-6EF1-4770-8E9A-04E86121C1BD}"/>
              </a:ext>
            </a:extLst>
          </p:cNvPr>
          <p:cNvSpPr/>
          <p:nvPr/>
        </p:nvSpPr>
        <p:spPr>
          <a:xfrm>
            <a:off x="1381252" y="5447232"/>
            <a:ext cx="7167484" cy="968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7360F72F-7A13-454E-AFD5-85DF51C59690}"/>
              </a:ext>
            </a:extLst>
          </p:cNvPr>
          <p:cNvSpPr txBox="1"/>
          <p:nvPr/>
        </p:nvSpPr>
        <p:spPr>
          <a:xfrm>
            <a:off x="3240915" y="5761979"/>
            <a:ext cx="3322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CP - Master Thesis Module</a:t>
            </a:r>
          </a:p>
        </p:txBody>
      </p:sp>
    </p:spTree>
    <p:extLst>
      <p:ext uri="{BB962C8B-B14F-4D97-AF65-F5344CB8AC3E}">
        <p14:creationId xmlns:p14="http://schemas.microsoft.com/office/powerpoint/2010/main" val="384233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E6ABC455-B02E-4438-9574-4399613EF9DB}"/>
              </a:ext>
            </a:extLst>
          </p:cNvPr>
          <p:cNvSpPr/>
          <p:nvPr/>
        </p:nvSpPr>
        <p:spPr>
          <a:xfrm>
            <a:off x="1382814" y="2099240"/>
            <a:ext cx="3559550" cy="83287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537228" y="5447232"/>
            <a:ext cx="786063" cy="968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32281" y="4312540"/>
            <a:ext cx="786063" cy="9768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535136" y="3156733"/>
            <a:ext cx="786063" cy="10064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46621" y="532239"/>
            <a:ext cx="537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Studienverlaufsplan M.Sc.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Schwerpunkt: Genetik</a:t>
            </a:r>
          </a:p>
        </p:txBody>
      </p:sp>
      <p:sp>
        <p:nvSpPr>
          <p:cNvPr id="10" name="Rechteck 9"/>
          <p:cNvSpPr/>
          <p:nvPr/>
        </p:nvSpPr>
        <p:spPr>
          <a:xfrm>
            <a:off x="1371607" y="1517574"/>
            <a:ext cx="3585442" cy="432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016160" y="1517574"/>
            <a:ext cx="3561486" cy="432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636758" y="1523459"/>
            <a:ext cx="2461682" cy="4265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49872" y="1533252"/>
            <a:ext cx="13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Hälfte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181822" y="1540346"/>
            <a:ext cx="13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 Hälfte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959217" y="1564522"/>
            <a:ext cx="2014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Vorlesungsfreie Zeit</a:t>
            </a:r>
          </a:p>
        </p:txBody>
      </p:sp>
      <p:sp>
        <p:nvSpPr>
          <p:cNvPr id="82" name="Rechteck 81"/>
          <p:cNvSpPr/>
          <p:nvPr/>
        </p:nvSpPr>
        <p:spPr>
          <a:xfrm>
            <a:off x="540307" y="2009811"/>
            <a:ext cx="786063" cy="10064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619688" y="2155683"/>
            <a:ext cx="67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607090" y="4464172"/>
            <a:ext cx="67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598794" y="3341870"/>
            <a:ext cx="6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SoSe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598794" y="5556596"/>
            <a:ext cx="6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SoSe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4BF4DEC-790C-4EAE-8CAB-B2D9D786B65D}"/>
              </a:ext>
            </a:extLst>
          </p:cNvPr>
          <p:cNvSpPr txBox="1"/>
          <p:nvPr/>
        </p:nvSpPr>
        <p:spPr>
          <a:xfrm>
            <a:off x="1365738" y="2153358"/>
            <a:ext cx="3585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-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0E74CA34-0E10-4DA3-8EDF-08E5713D94F8}"/>
              </a:ext>
            </a:extLst>
          </p:cNvPr>
          <p:cNvSpPr/>
          <p:nvPr/>
        </p:nvSpPr>
        <p:spPr>
          <a:xfrm>
            <a:off x="1376759" y="3138155"/>
            <a:ext cx="3559549" cy="98171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E1DA2282-851F-4A67-B3A2-58611152009F}"/>
              </a:ext>
            </a:extLst>
          </p:cNvPr>
          <p:cNvSpPr txBox="1"/>
          <p:nvPr/>
        </p:nvSpPr>
        <p:spPr>
          <a:xfrm>
            <a:off x="1446678" y="3286318"/>
            <a:ext cx="328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15 CP – Research Project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BD4B8B25-D65A-4ABF-9D96-9B9F15150976}"/>
              </a:ext>
            </a:extLst>
          </p:cNvPr>
          <p:cNvSpPr/>
          <p:nvPr/>
        </p:nvSpPr>
        <p:spPr>
          <a:xfrm>
            <a:off x="5016158" y="3133655"/>
            <a:ext cx="3532579" cy="47980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44571701-B43E-425C-B782-2B6991300754}"/>
              </a:ext>
            </a:extLst>
          </p:cNvPr>
          <p:cNvSpPr txBox="1"/>
          <p:nvPr/>
        </p:nvSpPr>
        <p:spPr>
          <a:xfrm>
            <a:off x="5251351" y="3091655"/>
            <a:ext cx="3106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- Mol.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Hearing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Deafness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78A66C64-01F6-45F1-891D-0178F49604E3}"/>
              </a:ext>
            </a:extLst>
          </p:cNvPr>
          <p:cNvSpPr/>
          <p:nvPr/>
        </p:nvSpPr>
        <p:spPr>
          <a:xfrm>
            <a:off x="5014459" y="4312538"/>
            <a:ext cx="3534278" cy="53978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58E6221-728A-4591-9B8F-2F05D6ED8D7B}"/>
              </a:ext>
            </a:extLst>
          </p:cNvPr>
          <p:cNvSpPr/>
          <p:nvPr/>
        </p:nvSpPr>
        <p:spPr>
          <a:xfrm>
            <a:off x="1381126" y="4304740"/>
            <a:ext cx="3559548" cy="547588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>
            <a:off x="1533120" y="4288026"/>
            <a:ext cx="3170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–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Topics in Clinical Research 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D98FED8F-5DE1-436A-A190-A23C0AE1D068}"/>
              </a:ext>
            </a:extLst>
          </p:cNvPr>
          <p:cNvSpPr/>
          <p:nvPr/>
        </p:nvSpPr>
        <p:spPr>
          <a:xfrm>
            <a:off x="5046539" y="2088160"/>
            <a:ext cx="3502197" cy="4739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9241F6FC-E2B0-4476-8A76-DFDEF6A495A0}"/>
              </a:ext>
            </a:extLst>
          </p:cNvPr>
          <p:cNvSpPr txBox="1"/>
          <p:nvPr/>
        </p:nvSpPr>
        <p:spPr>
          <a:xfrm>
            <a:off x="5097113" y="2027418"/>
            <a:ext cx="3373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 Research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88CF030-F9FB-4DB4-90E1-F4B04CED4C93}"/>
              </a:ext>
            </a:extLst>
          </p:cNvPr>
          <p:cNvSpPr txBox="1"/>
          <p:nvPr/>
        </p:nvSpPr>
        <p:spPr>
          <a:xfrm>
            <a:off x="5152811" y="4409516"/>
            <a:ext cx="32753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Topics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4D4D5C3C-FE50-4F17-A3EE-DE1A1760A42E}"/>
              </a:ext>
            </a:extLst>
          </p:cNvPr>
          <p:cNvSpPr/>
          <p:nvPr/>
        </p:nvSpPr>
        <p:spPr>
          <a:xfrm>
            <a:off x="5024011" y="3653755"/>
            <a:ext cx="3524725" cy="468302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B7F01D8F-0D03-4402-B6D9-A49DB03C5F88}"/>
              </a:ext>
            </a:extLst>
          </p:cNvPr>
          <p:cNvSpPr/>
          <p:nvPr/>
        </p:nvSpPr>
        <p:spPr>
          <a:xfrm>
            <a:off x="5014459" y="4895292"/>
            <a:ext cx="3534278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5324298" y="4879254"/>
            <a:ext cx="2743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 -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Medicine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7713CA2-6308-4D90-A216-D83998B38A85}"/>
              </a:ext>
            </a:extLst>
          </p:cNvPr>
          <p:cNvSpPr/>
          <p:nvPr/>
        </p:nvSpPr>
        <p:spPr>
          <a:xfrm>
            <a:off x="1381252" y="5447232"/>
            <a:ext cx="7167484" cy="968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/>
          <p:cNvSpPr txBox="1"/>
          <p:nvPr/>
        </p:nvSpPr>
        <p:spPr>
          <a:xfrm>
            <a:off x="3303663" y="5761979"/>
            <a:ext cx="3322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CP - Master Thesis Module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DEED3D7B-43F3-44BE-82D6-ED753E649091}"/>
              </a:ext>
            </a:extLst>
          </p:cNvPr>
          <p:cNvSpPr/>
          <p:nvPr/>
        </p:nvSpPr>
        <p:spPr>
          <a:xfrm>
            <a:off x="1386627" y="4889515"/>
            <a:ext cx="3559549" cy="3423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38243F88-C9A7-4BFD-98F5-D647331B5EFA}"/>
              </a:ext>
            </a:extLst>
          </p:cNvPr>
          <p:cNvSpPr txBox="1"/>
          <p:nvPr/>
        </p:nvSpPr>
        <p:spPr>
          <a:xfrm>
            <a:off x="1939959" y="4879537"/>
            <a:ext cx="2297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 – Journal Club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8A2E6E4A-DE49-4CA8-98A7-729F66F94F71}"/>
              </a:ext>
            </a:extLst>
          </p:cNvPr>
          <p:cNvSpPr/>
          <p:nvPr/>
        </p:nvSpPr>
        <p:spPr>
          <a:xfrm>
            <a:off x="5046540" y="2612193"/>
            <a:ext cx="3487860" cy="363235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5112598" y="2606479"/>
            <a:ext cx="33961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Genetic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349D9903-7EB8-4C6D-A949-B8EA60BC3180}"/>
              </a:ext>
            </a:extLst>
          </p:cNvPr>
          <p:cNvSpPr txBox="1"/>
          <p:nvPr/>
        </p:nvSpPr>
        <p:spPr>
          <a:xfrm>
            <a:off x="5150978" y="3607388"/>
            <a:ext cx="331965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Gene-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Therapies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Human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68DB1C1F-9ED3-44AB-A292-B49224D18509}"/>
              </a:ext>
            </a:extLst>
          </p:cNvPr>
          <p:cNvSpPr/>
          <p:nvPr/>
        </p:nvSpPr>
        <p:spPr>
          <a:xfrm>
            <a:off x="8641748" y="4312538"/>
            <a:ext cx="2461681" cy="91929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33C3F692-D7EE-4969-9AA3-D48F2564AE9C}"/>
              </a:ext>
            </a:extLst>
          </p:cNvPr>
          <p:cNvSpPr txBox="1"/>
          <p:nvPr/>
        </p:nvSpPr>
        <p:spPr>
          <a:xfrm>
            <a:off x="8687089" y="4332571"/>
            <a:ext cx="2416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15 CP – External Research Project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3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46"/>
          <p:cNvSpPr/>
          <p:nvPr/>
        </p:nvSpPr>
        <p:spPr>
          <a:xfrm>
            <a:off x="537228" y="5447232"/>
            <a:ext cx="786063" cy="968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32281" y="4312540"/>
            <a:ext cx="786063" cy="9768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535136" y="3156733"/>
            <a:ext cx="786063" cy="10064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10742" y="532239"/>
            <a:ext cx="5250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Studienverlaufsplan M.Sc.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Schwerpunkt: degenerative Erkrankungen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371607" y="1517574"/>
            <a:ext cx="3585442" cy="432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016160" y="1517574"/>
            <a:ext cx="3561486" cy="432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636758" y="1523459"/>
            <a:ext cx="2461682" cy="4265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49872" y="1533252"/>
            <a:ext cx="13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Hälfte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181822" y="1540346"/>
            <a:ext cx="13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 Hälfte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959217" y="1564522"/>
            <a:ext cx="2014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Vorlesungsfreie Zeit</a:t>
            </a:r>
          </a:p>
        </p:txBody>
      </p:sp>
      <p:sp>
        <p:nvSpPr>
          <p:cNvPr id="82" name="Rechteck 81"/>
          <p:cNvSpPr/>
          <p:nvPr/>
        </p:nvSpPr>
        <p:spPr>
          <a:xfrm>
            <a:off x="540307" y="2009811"/>
            <a:ext cx="786063" cy="10064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619688" y="2155683"/>
            <a:ext cx="67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607090" y="4464172"/>
            <a:ext cx="67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598794" y="3341870"/>
            <a:ext cx="6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SoSe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598794" y="5556596"/>
            <a:ext cx="6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SoSe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7CEEEB2-6586-4FCD-8AC2-FC8447FFF477}"/>
              </a:ext>
            </a:extLst>
          </p:cNvPr>
          <p:cNvSpPr/>
          <p:nvPr/>
        </p:nvSpPr>
        <p:spPr>
          <a:xfrm>
            <a:off x="1376759" y="3138156"/>
            <a:ext cx="3559549" cy="58477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0FDBA29-8A0C-45D3-8CBC-95ADA35C6498}"/>
              </a:ext>
            </a:extLst>
          </p:cNvPr>
          <p:cNvSpPr txBox="1"/>
          <p:nvPr/>
        </p:nvSpPr>
        <p:spPr>
          <a:xfrm>
            <a:off x="1476320" y="3127827"/>
            <a:ext cx="328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12 CP – Visual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Neuroscience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Physiology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Anatomy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FA88323-20FD-4CC5-8032-C1D2D8D27A44}"/>
              </a:ext>
            </a:extLst>
          </p:cNvPr>
          <p:cNvSpPr/>
          <p:nvPr/>
        </p:nvSpPr>
        <p:spPr>
          <a:xfrm>
            <a:off x="1371607" y="3784731"/>
            <a:ext cx="3559549" cy="3657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7E9970ED-ADE8-4CAE-B0B2-0F60A10243DD}"/>
              </a:ext>
            </a:extLst>
          </p:cNvPr>
          <p:cNvSpPr txBox="1"/>
          <p:nvPr/>
        </p:nvSpPr>
        <p:spPr>
          <a:xfrm>
            <a:off x="1924939" y="3798203"/>
            <a:ext cx="2297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 – Journal Club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CD3EDB3-09F2-4A7A-9931-5D7F268BFE98}"/>
              </a:ext>
            </a:extLst>
          </p:cNvPr>
          <p:cNvSpPr/>
          <p:nvPr/>
        </p:nvSpPr>
        <p:spPr>
          <a:xfrm>
            <a:off x="1381036" y="4929623"/>
            <a:ext cx="7162029" cy="33820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43A3190B-54FE-4C0E-9BDA-C95FAE247B01}"/>
              </a:ext>
            </a:extLst>
          </p:cNvPr>
          <p:cNvSpPr txBox="1"/>
          <p:nvPr/>
        </p:nvSpPr>
        <p:spPr>
          <a:xfrm>
            <a:off x="2401945" y="4917415"/>
            <a:ext cx="479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 CP - 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Imaging in Biomedical Science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3B305E03-3AEE-4EE0-9DB4-BCF7542DA853}"/>
              </a:ext>
            </a:extLst>
          </p:cNvPr>
          <p:cNvSpPr/>
          <p:nvPr/>
        </p:nvSpPr>
        <p:spPr>
          <a:xfrm>
            <a:off x="5018096" y="3599083"/>
            <a:ext cx="3540427" cy="56406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E3FF4699-7596-4484-838F-ADFDAF36F9D9}"/>
              </a:ext>
            </a:extLst>
          </p:cNvPr>
          <p:cNvSpPr txBox="1"/>
          <p:nvPr/>
        </p:nvSpPr>
        <p:spPr>
          <a:xfrm>
            <a:off x="5113289" y="3582939"/>
            <a:ext cx="336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Cellular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Subcellular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2DCD35B9-154C-4FA5-81D6-810B7C385F94}"/>
              </a:ext>
            </a:extLst>
          </p:cNvPr>
          <p:cNvSpPr/>
          <p:nvPr/>
        </p:nvSpPr>
        <p:spPr>
          <a:xfrm>
            <a:off x="1374196" y="4330060"/>
            <a:ext cx="3559549" cy="55574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31FC007-D078-4A24-BC25-2E3987C5EE41}"/>
              </a:ext>
            </a:extLst>
          </p:cNvPr>
          <p:cNvSpPr txBox="1"/>
          <p:nvPr/>
        </p:nvSpPr>
        <p:spPr>
          <a:xfrm>
            <a:off x="1486842" y="4332634"/>
            <a:ext cx="328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15 CP – Research Project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1B4569BD-6EF1-4770-8E9A-04E86121C1BD}"/>
              </a:ext>
            </a:extLst>
          </p:cNvPr>
          <p:cNvSpPr/>
          <p:nvPr/>
        </p:nvSpPr>
        <p:spPr>
          <a:xfrm>
            <a:off x="1381252" y="5447232"/>
            <a:ext cx="7167484" cy="968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7360F72F-7A13-454E-AFD5-85DF51C59690}"/>
              </a:ext>
            </a:extLst>
          </p:cNvPr>
          <p:cNvSpPr txBox="1"/>
          <p:nvPr/>
        </p:nvSpPr>
        <p:spPr>
          <a:xfrm>
            <a:off x="3240915" y="5761979"/>
            <a:ext cx="3322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CP - Master Thesis Module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CB7FEBA-CADF-4319-BAEE-26F64BEE83B1}"/>
              </a:ext>
            </a:extLst>
          </p:cNvPr>
          <p:cNvSpPr/>
          <p:nvPr/>
        </p:nvSpPr>
        <p:spPr>
          <a:xfrm>
            <a:off x="1397501" y="2012757"/>
            <a:ext cx="3559548" cy="463501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5D3E4AD-4695-453C-8E2D-DD5A052E2A8C}"/>
              </a:ext>
            </a:extLst>
          </p:cNvPr>
          <p:cNvSpPr txBox="1"/>
          <p:nvPr/>
        </p:nvSpPr>
        <p:spPr>
          <a:xfrm>
            <a:off x="1561268" y="1971776"/>
            <a:ext cx="3170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–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Topics in Clinical Research 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D843A81-51BC-43D7-8F90-B174AA0FDEDF}"/>
              </a:ext>
            </a:extLst>
          </p:cNvPr>
          <p:cNvSpPr/>
          <p:nvPr/>
        </p:nvSpPr>
        <p:spPr>
          <a:xfrm>
            <a:off x="5010789" y="2511814"/>
            <a:ext cx="3540427" cy="47281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7A1093D-56C2-4E72-976E-E43B5C18C0A1}"/>
              </a:ext>
            </a:extLst>
          </p:cNvPr>
          <p:cNvSpPr txBox="1"/>
          <p:nvPr/>
        </p:nvSpPr>
        <p:spPr>
          <a:xfrm>
            <a:off x="5061363" y="2465586"/>
            <a:ext cx="3373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 Research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82E93B52-BFAA-4C0A-995C-47FDE773D9A9}"/>
              </a:ext>
            </a:extLst>
          </p:cNvPr>
          <p:cNvSpPr/>
          <p:nvPr/>
        </p:nvSpPr>
        <p:spPr>
          <a:xfrm>
            <a:off x="1387475" y="2511813"/>
            <a:ext cx="3579716" cy="494081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D558E70-BDFB-4C1D-BD48-F3F1C9CD75BB}"/>
              </a:ext>
            </a:extLst>
          </p:cNvPr>
          <p:cNvSpPr txBox="1"/>
          <p:nvPr/>
        </p:nvSpPr>
        <p:spPr>
          <a:xfrm>
            <a:off x="1539468" y="2465586"/>
            <a:ext cx="3354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– Clinical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Degenerative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58C64B7-6012-4753-9C41-DAD1F8BA2E02}"/>
              </a:ext>
            </a:extLst>
          </p:cNvPr>
          <p:cNvSpPr/>
          <p:nvPr/>
        </p:nvSpPr>
        <p:spPr>
          <a:xfrm>
            <a:off x="5010789" y="2012757"/>
            <a:ext cx="3547734" cy="471156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66556443-EAEE-4E48-8505-A3A57F30AD6A}"/>
              </a:ext>
            </a:extLst>
          </p:cNvPr>
          <p:cNvSpPr txBox="1"/>
          <p:nvPr/>
        </p:nvSpPr>
        <p:spPr>
          <a:xfrm>
            <a:off x="5128914" y="2057937"/>
            <a:ext cx="325160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- Genetic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9EE8956B-8CBF-446F-8031-FF3ABD10C82E}"/>
              </a:ext>
            </a:extLst>
          </p:cNvPr>
          <p:cNvSpPr/>
          <p:nvPr/>
        </p:nvSpPr>
        <p:spPr>
          <a:xfrm>
            <a:off x="5013550" y="4308011"/>
            <a:ext cx="3537666" cy="57829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2645A6AB-9F96-4170-8066-0340BFE50DD8}"/>
              </a:ext>
            </a:extLst>
          </p:cNvPr>
          <p:cNvSpPr txBox="1"/>
          <p:nvPr/>
        </p:nvSpPr>
        <p:spPr>
          <a:xfrm>
            <a:off x="5018096" y="4334716"/>
            <a:ext cx="3448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15 CP – Research Project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Biomedicine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B7EC77A9-E3FB-439C-B115-8CCB3CC8F0CB}"/>
              </a:ext>
            </a:extLst>
          </p:cNvPr>
          <p:cNvSpPr/>
          <p:nvPr/>
        </p:nvSpPr>
        <p:spPr>
          <a:xfrm>
            <a:off x="5016158" y="3133655"/>
            <a:ext cx="3532579" cy="40962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C3D96410-1820-4890-9751-8D1B48C12C52}"/>
              </a:ext>
            </a:extLst>
          </p:cNvPr>
          <p:cNvSpPr txBox="1"/>
          <p:nvPr/>
        </p:nvSpPr>
        <p:spPr>
          <a:xfrm>
            <a:off x="5201220" y="3151725"/>
            <a:ext cx="3106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–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Biophysical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Chemistry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22DDCF2D-4D41-4FCF-B042-CED3C6F3B7E6}"/>
              </a:ext>
            </a:extLst>
          </p:cNvPr>
          <p:cNvSpPr/>
          <p:nvPr/>
        </p:nvSpPr>
        <p:spPr>
          <a:xfrm>
            <a:off x="8627074" y="2041352"/>
            <a:ext cx="1109437" cy="882852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D4C13CF3-48D2-40DC-8C47-F44D6BA91F4F}"/>
              </a:ext>
            </a:extLst>
          </p:cNvPr>
          <p:cNvSpPr txBox="1"/>
          <p:nvPr/>
        </p:nvSpPr>
        <p:spPr>
          <a:xfrm>
            <a:off x="8590698" y="2050128"/>
            <a:ext cx="1182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6 CP – Tumor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7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Breitbild</PresentationFormat>
  <Paragraphs>94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Karl-Wilhelm Koch</dc:creator>
  <cp:lastModifiedBy>Jasmin Segelken</cp:lastModifiedBy>
  <cp:revision>150</cp:revision>
  <cp:lastPrinted>2019-09-02T06:48:18Z</cp:lastPrinted>
  <dcterms:created xsi:type="dcterms:W3CDTF">2018-01-08T13:56:09Z</dcterms:created>
  <dcterms:modified xsi:type="dcterms:W3CDTF">2020-04-02T13:40:00Z</dcterms:modified>
</cp:coreProperties>
</file>