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829" r:id="rId2"/>
    <p:sldId id="830" r:id="rId3"/>
    <p:sldId id="831" r:id="rId4"/>
    <p:sldId id="832" r:id="rId5"/>
    <p:sldId id="833" r:id="rId6"/>
    <p:sldId id="834" r:id="rId7"/>
    <p:sldId id="835" r:id="rId8"/>
    <p:sldId id="836" r:id="rId9"/>
    <p:sldId id="837" r:id="rId10"/>
    <p:sldId id="838" r:id="rId11"/>
    <p:sldId id="839" r:id="rId12"/>
    <p:sldId id="840" r:id="rId13"/>
    <p:sldId id="841" r:id="rId14"/>
    <p:sldId id="842" r:id="rId15"/>
    <p:sldId id="843" r:id="rId16"/>
    <p:sldId id="844" r:id="rId17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A53"/>
    <a:srgbClr val="4E7491"/>
    <a:srgbClr val="CCECFF"/>
    <a:srgbClr val="ECF2F8"/>
    <a:srgbClr val="C7D9EB"/>
    <a:srgbClr val="008663"/>
    <a:srgbClr val="FF5050"/>
    <a:srgbClr val="FAD9CA"/>
    <a:srgbClr val="CC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53" autoAdjust="0"/>
    <p:restoredTop sz="94283" autoAdjust="0"/>
  </p:normalViewPr>
  <p:slideViewPr>
    <p:cSldViewPr snapToGrid="0" snapToObjects="1">
      <p:cViewPr varScale="1">
        <p:scale>
          <a:sx n="106" d="100"/>
          <a:sy n="106" d="100"/>
        </p:scale>
        <p:origin x="15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3CB9B51-7037-4308-BA25-54F131D4EC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416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FA8ADA6B-5B36-45A8-A090-1E6DD4C4C9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569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4326C88-DACC-40D4-9F19-E0C4B88D2958}" type="slidenum">
              <a:rPr lang="de-DE" sz="1200"/>
              <a:pPr algn="r"/>
              <a:t>1</a:t>
            </a:fld>
            <a:endParaRPr lang="de-DE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847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7CE3AF-4EE5-4CCF-9616-C5E7AD9F9B98}" type="slidenum">
              <a:rPr lang="de-DE" smtClean="0">
                <a:latin typeface="Times New Roman" pitchFamily="18" charset="0"/>
              </a:rPr>
              <a:pPr/>
              <a:t>11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4275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4" y="4714876"/>
            <a:ext cx="4984750" cy="4470400"/>
          </a:xfrm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239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54571E-14A3-4B05-9946-D2E2EA6E74FE}" type="slidenum">
              <a:rPr lang="de-DE" sz="1200"/>
              <a:pPr algn="r"/>
              <a:t>12</a:t>
            </a:fld>
            <a:endParaRPr lang="de-DE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2950"/>
            <a:ext cx="4965700" cy="37242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70400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499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54571E-14A3-4B05-9946-D2E2EA6E74FE}" type="slidenum">
              <a:rPr lang="de-DE" sz="1200"/>
              <a:pPr algn="r"/>
              <a:t>13</a:t>
            </a:fld>
            <a:endParaRPr lang="de-DE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2950"/>
            <a:ext cx="4965700" cy="37242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70400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80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0E152-608B-49D3-A893-7ECBE1032D84}" type="slidenum">
              <a:rPr lang="de-DE" smtClean="0">
                <a:latin typeface="Times New Roman" pitchFamily="18" charset="0"/>
              </a:rPr>
              <a:pPr/>
              <a:t>14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231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BB703-C45B-4CBE-974C-AFC328829AEA}" type="slidenum">
              <a:rPr lang="de-DE" smtClean="0">
                <a:latin typeface="Times New Roman" pitchFamily="18" charset="0"/>
              </a:rPr>
              <a:pPr/>
              <a:t>15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2950"/>
            <a:ext cx="4965700" cy="3724275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4" y="4714876"/>
            <a:ext cx="4984750" cy="4470400"/>
          </a:xfrm>
          <a:noFill/>
          <a:ln/>
        </p:spPr>
        <p:txBody>
          <a:bodyPr/>
          <a:lstStyle/>
          <a:p>
            <a:endParaRPr lang="de-DE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787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7D1144-46F7-4965-B12C-70ED9D184730}" type="slidenum">
              <a:rPr lang="de-DE" sz="1200"/>
              <a:pPr algn="r"/>
              <a:t>16</a:t>
            </a:fld>
            <a:endParaRPr lang="de-DE" sz="120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4113" cy="3724275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70400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38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7B2DFE-55D1-4D30-A364-7F9BCEDA0F5B}" type="slidenum">
              <a:rPr lang="de-DE" smtClean="0">
                <a:latin typeface="Times New Roman" pitchFamily="18" charset="0"/>
              </a:rPr>
              <a:pPr/>
              <a:t>2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03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EDCE2E-4A44-41F2-A78F-11B565F2DC60}" type="slidenum">
              <a:rPr lang="de-DE" smtClean="0">
                <a:latin typeface="Times New Roman" pitchFamily="18" charset="0"/>
              </a:rPr>
              <a:pPr/>
              <a:t>3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2950"/>
            <a:ext cx="4964113" cy="37242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316" y="4714122"/>
            <a:ext cx="4890457" cy="4469685"/>
          </a:xfrm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49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8337EC-C235-494C-950B-CD6BE8816745}" type="slidenum">
              <a:rPr lang="de-DE" smtClean="0">
                <a:latin typeface="Times New Roman" pitchFamily="18" charset="0"/>
              </a:rPr>
              <a:pPr/>
              <a:t>4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47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8337EC-C235-494C-950B-CD6BE8816745}" type="slidenum">
              <a:rPr lang="de-DE" smtClean="0">
                <a:latin typeface="Times New Roman" pitchFamily="18" charset="0"/>
              </a:rPr>
              <a:pPr/>
              <a:t>5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1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59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0F8418-787C-4026-921B-2978BFE48A12}" type="slidenum">
              <a:rPr lang="de-DE" smtClean="0">
                <a:latin typeface="Times New Roman" pitchFamily="18" charset="0"/>
              </a:rPr>
              <a:pPr/>
              <a:t>8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2950"/>
            <a:ext cx="4965700" cy="37242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4" y="4714876"/>
            <a:ext cx="4984750" cy="4470400"/>
          </a:xfrm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62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0EA8-9F3E-44EA-AFF2-826810EA9133}" type="slidenum">
              <a:rPr lang="de-DE" smtClean="0">
                <a:latin typeface="Times New Roman" pitchFamily="18" charset="0"/>
              </a:rPr>
              <a:pPr/>
              <a:t>9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2950"/>
            <a:ext cx="4965700" cy="37242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70400"/>
          </a:xfrm>
          <a:noFill/>
          <a:ln/>
        </p:spPr>
        <p:txBody>
          <a:bodyPr/>
          <a:lstStyle/>
          <a:p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90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7" rIns="91435" bIns="45717" anchor="b"/>
          <a:lstStyle/>
          <a:p>
            <a:pPr algn="r"/>
            <a:fld id="{B3459799-A87D-44B0-9730-7E32994D6767}" type="slidenum">
              <a:rPr lang="de-DE" sz="1200"/>
              <a:pPr algn="r"/>
              <a:t>10</a:t>
            </a:fld>
            <a:endParaRPr lang="de-DE" sz="120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6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442EC-FD0A-41E0-B7B5-0368C95A1C46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AE1F4-ECF6-4C92-BBB8-A2DA5FFF7E5B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88163" y="665163"/>
            <a:ext cx="2143125" cy="5461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65163"/>
            <a:ext cx="6278563" cy="5461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586B-BC09-4E03-9C2F-E593640748A4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8888" y="665163"/>
            <a:ext cx="7772400" cy="685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E608-579B-4E42-A7E4-78A418DBE342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AABD9-5F7C-406E-9AB5-2D9608494522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89ED-1FAB-4AD2-B9E7-ABDA8369371F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3A38D-7A3F-43BB-AC03-C3172F434FC0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41B53-9782-41C8-9C47-5235A2F73383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82BF-6610-401C-9565-E899DE3000EB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188B4-5727-407A-8FCA-0BE83E643720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E8F3E-3441-4815-81AC-8A4C04405B1C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A404-9D33-42E7-8392-AF53C208DD8F}" type="slidenum">
              <a:rPr lang="de-DE"/>
              <a:pPr>
                <a:defRPr/>
              </a:pPr>
              <a:t>‹Nr.›</a:t>
            </a:fld>
            <a:endParaRPr lang="de-DE" i="0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3925"/>
            <a:ext cx="2133600" cy="866775"/>
          </a:xfrm>
          <a:prstGeom prst="rect">
            <a:avLst/>
          </a:prstGeom>
        </p:spPr>
      </p:pic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171450" y="6692900"/>
            <a:ext cx="5810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900" b="1">
                <a:solidFill>
                  <a:schemeClr val="bg1"/>
                </a:solidFill>
                <a:latin typeface="Arial" charset="0"/>
              </a:rPr>
              <a:t>FOLIE</a:t>
            </a:r>
          </a:p>
        </p:txBody>
      </p:sp>
      <p:sp>
        <p:nvSpPr>
          <p:cNvPr id="1028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665163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7" name="Fußzeilenplatzhalter 3"/>
          <p:cNvSpPr>
            <a:spLocks noGrp="1"/>
          </p:cNvSpPr>
          <p:nvPr>
            <p:ph type="ftr" sz="quarter" idx="3"/>
          </p:nvPr>
        </p:nvSpPr>
        <p:spPr bwMode="auto">
          <a:xfrm>
            <a:off x="3327400" y="6405563"/>
            <a:ext cx="5456238" cy="3603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 bwMode="auto">
          <a:xfrm>
            <a:off x="552450" y="6505575"/>
            <a:ext cx="374650" cy="3238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900" b="1" i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97D9498-511D-4AD7-8FFB-4AE28434BD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66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</p:sldLayoutIdLst>
  <p:transition spd="med">
    <p:wip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900" b="1" i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4"/>
          <p:cNvSpPr txBox="1">
            <a:spLocks noGrp="1"/>
          </p:cNvSpPr>
          <p:nvPr/>
        </p:nvSpPr>
        <p:spPr bwMode="auto">
          <a:xfrm>
            <a:off x="552450" y="6505575"/>
            <a:ext cx="374650" cy="32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fld id="{43FD3561-854D-43DF-8396-88FB3D600921}" type="slidenum">
              <a:rPr lang="de-DE" sz="900" b="1" i="1">
                <a:solidFill>
                  <a:schemeClr val="bg1"/>
                </a:solidFill>
                <a:latin typeface="+mn-lt"/>
              </a:rPr>
              <a:pPr>
                <a:defRPr/>
              </a:pPr>
              <a:t>1</a:t>
            </a:fld>
            <a:endParaRPr lang="de-DE" sz="9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52450" y="1943100"/>
            <a:ext cx="7772400" cy="930275"/>
          </a:xfrm>
        </p:spPr>
        <p:txBody>
          <a:bodyPr/>
          <a:lstStyle/>
          <a:p>
            <a:pPr algn="ctr" eaLnBrk="1" hangingPunct="1"/>
            <a:r>
              <a:rPr lang="de-DE" sz="2400" dirty="0" smtClean="0"/>
              <a:t>Der Module Level </a:t>
            </a:r>
            <a:r>
              <a:rPr lang="de-DE" sz="2400" dirty="0" err="1" smtClean="0"/>
              <a:t>Indicator</a:t>
            </a:r>
            <a:r>
              <a:rPr lang="de-DE" sz="2400" dirty="0" smtClean="0"/>
              <a:t> </a:t>
            </a:r>
            <a:br>
              <a:rPr lang="de-DE" sz="2400" dirty="0" smtClean="0"/>
            </a:br>
            <a:endParaRPr lang="de-DE" sz="2000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473200" y="2873374"/>
            <a:ext cx="5981700" cy="123428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spcBef>
                <a:spcPct val="40000"/>
              </a:spcBef>
              <a:buFontTx/>
              <a:buNone/>
            </a:pPr>
            <a:r>
              <a:rPr lang="de-DE" sz="1600" b="1" dirty="0" smtClean="0">
                <a:solidFill>
                  <a:srgbClr val="003399"/>
                </a:solidFill>
              </a:rPr>
              <a:t>als </a:t>
            </a:r>
            <a:r>
              <a:rPr lang="de-DE" sz="1600" b="1" dirty="0">
                <a:solidFill>
                  <a:srgbClr val="003399"/>
                </a:solidFill>
              </a:rPr>
              <a:t>Grundlage für </a:t>
            </a:r>
            <a:r>
              <a:rPr lang="de-DE" sz="1600" b="1" dirty="0" smtClean="0">
                <a:solidFill>
                  <a:srgbClr val="003399"/>
                </a:solidFill>
              </a:rPr>
              <a:t/>
            </a:r>
            <a:br>
              <a:rPr lang="de-DE" sz="1600" b="1" dirty="0" smtClean="0">
                <a:solidFill>
                  <a:srgbClr val="003399"/>
                </a:solidFill>
              </a:rPr>
            </a:br>
            <a:r>
              <a:rPr lang="de-DE" sz="1600" b="1" dirty="0" smtClean="0">
                <a:solidFill>
                  <a:srgbClr val="003399"/>
                </a:solidFill>
              </a:rPr>
              <a:t>Allgemeine Anrechnungsempfehlungen </a:t>
            </a:r>
            <a:br>
              <a:rPr lang="de-DE" sz="1600" b="1" dirty="0" smtClean="0">
                <a:solidFill>
                  <a:srgbClr val="003399"/>
                </a:solidFill>
              </a:rPr>
            </a:br>
            <a:r>
              <a:rPr lang="de-DE" sz="1600" b="1" dirty="0" smtClean="0">
                <a:solidFill>
                  <a:srgbClr val="003399"/>
                </a:solidFill>
              </a:rPr>
              <a:t>des </a:t>
            </a:r>
            <a:r>
              <a:rPr lang="de-DE" sz="1600" b="1" dirty="0">
                <a:solidFill>
                  <a:srgbClr val="003399"/>
                </a:solidFill>
              </a:rPr>
              <a:t>Kompetenzbereichs Anrechnung</a:t>
            </a:r>
            <a:r>
              <a:rPr lang="de-DE" sz="1600" b="1" dirty="0" smtClean="0">
                <a:solidFill>
                  <a:srgbClr val="003399"/>
                </a:solidFill>
              </a:rPr>
              <a:t/>
            </a:r>
            <a:br>
              <a:rPr lang="de-DE" sz="1600" b="1" dirty="0" smtClean="0">
                <a:solidFill>
                  <a:srgbClr val="003399"/>
                </a:solidFill>
              </a:rPr>
            </a:br>
            <a:r>
              <a:rPr lang="de-DE" sz="1600" b="1" dirty="0" smtClean="0">
                <a:solidFill>
                  <a:srgbClr val="003399"/>
                </a:solidFill>
              </a:rPr>
              <a:t>im Modellprojekt „Offene Hochschule Niedersachsen“</a:t>
            </a:r>
          </a:p>
          <a:p>
            <a:pPr marL="0" indent="0" algn="ctr" eaLnBrk="1" hangingPunct="1">
              <a:lnSpc>
                <a:spcPct val="120000"/>
              </a:lnSpc>
              <a:spcBef>
                <a:spcPct val="40000"/>
              </a:spcBef>
              <a:buFontTx/>
              <a:buNone/>
            </a:pPr>
            <a:endParaRPr lang="de-DE" sz="2000" i="1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de-DE" sz="1400" i="1" dirty="0" smtClean="0">
                <a:solidFill>
                  <a:srgbClr val="003399"/>
                </a:solidFill>
              </a:rPr>
              <a:t>Carl von Ossietzky Universität Oldenburg</a:t>
            </a:r>
          </a:p>
          <a:p>
            <a:pPr marL="0" indent="0" algn="ctr" eaLnBrk="1" hangingPunct="1">
              <a:buFontTx/>
              <a:buNone/>
            </a:pPr>
            <a:endParaRPr lang="de-DE" b="1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de-DE" b="1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de-DE" sz="1600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de-DE" sz="1600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de-DE" b="1" dirty="0" smtClean="0">
              <a:solidFill>
                <a:srgbClr val="00339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de-DE" b="1" i="1" dirty="0" smtClean="0">
              <a:solidFill>
                <a:srgbClr val="003399"/>
              </a:solidFill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3795713" y="5341938"/>
            <a:ext cx="1463675" cy="274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200">
                <a:latin typeface="Arial" charset="0"/>
              </a:rPr>
              <a:t>gefördert durch</a:t>
            </a:r>
          </a:p>
        </p:txBody>
      </p:sp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6413" y="5619750"/>
            <a:ext cx="23256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522966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4"/>
          <p:cNvSpPr txBox="1">
            <a:spLocks noGrp="1"/>
          </p:cNvSpPr>
          <p:nvPr/>
        </p:nvSpPr>
        <p:spPr bwMode="auto">
          <a:xfrm>
            <a:off x="552450" y="6505575"/>
            <a:ext cx="374650" cy="32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fld id="{867C4EAD-CDE8-42FB-9242-1600A53AB94A}" type="slidenum">
              <a:rPr lang="de-DE" sz="900" b="1" i="1">
                <a:solidFill>
                  <a:schemeClr val="bg1"/>
                </a:solidFill>
                <a:latin typeface="+mn-lt"/>
              </a:rPr>
              <a:pPr>
                <a:defRPr/>
              </a:pPr>
              <a:t>10</a:t>
            </a:fld>
            <a:endParaRPr lang="de-DE" sz="9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03866" y="1063515"/>
            <a:ext cx="8116888" cy="685800"/>
          </a:xfrm>
        </p:spPr>
        <p:txBody>
          <a:bodyPr/>
          <a:lstStyle/>
          <a:p>
            <a:pPr eaLnBrk="1" hangingPunct="1"/>
            <a:r>
              <a:rPr lang="de-DE" sz="2000" dirty="0" smtClean="0"/>
              <a:t>Niveau eines Moduls 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914400" y="2521792"/>
            <a:ext cx="6985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Der/die Gutachter/in bewertet jedes Moduls der Weiterbildung anhand von 51 Kriterien.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Diese 51 Kriterien werden als „Module Level </a:t>
            </a:r>
            <a:r>
              <a:rPr lang="de-DE" sz="1700" dirty="0" err="1" smtClean="0">
                <a:solidFill>
                  <a:srgbClr val="003399"/>
                </a:solidFill>
                <a:latin typeface="Arial" charset="0"/>
              </a:rPr>
              <a:t>Indicator</a:t>
            </a: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“ bezeichnet. 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Die 51 Bewertungen werden zu 9 Skalen verrechnet. 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Die 9 Skalen werden wiederum zu einem Gesamtwert (=Niveau der Kompetenzorientierung) verrechnet.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Anhand dieses Niveaus wird eine Empfehlung gegeben, ob das Weiterbildungsmodul auf Bachelor- oder Masterstudiengänge angerechnet werden sollte. 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2968625" y="1801702"/>
            <a:ext cx="5753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b="1" i="1">
                <a:solidFill>
                  <a:srgbClr val="003399"/>
                </a:solidFill>
                <a:latin typeface="Arial" charset="0"/>
              </a:rPr>
              <a:t>Verfahren zur Ermittlung</a:t>
            </a:r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990519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 Box 2"/>
          <p:cNvSpPr txBox="1">
            <a:spLocks noChangeArrowheads="1"/>
          </p:cNvSpPr>
          <p:nvPr/>
        </p:nvSpPr>
        <p:spPr bwMode="auto">
          <a:xfrm>
            <a:off x="183098" y="2003612"/>
            <a:ext cx="2374900" cy="4609721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 dirty="0" smtClean="0">
                <a:latin typeface="Arial" charset="0"/>
              </a:rPr>
              <a:t>51 MLI </a:t>
            </a:r>
            <a:r>
              <a:rPr lang="en-GB" sz="1400" b="1" dirty="0" err="1" smtClean="0">
                <a:latin typeface="Arial" charset="0"/>
              </a:rPr>
              <a:t>Kriterien</a:t>
            </a: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52450" y="6884980"/>
            <a:ext cx="374650" cy="323850"/>
          </a:xfrm>
        </p:spPr>
        <p:txBody>
          <a:bodyPr/>
          <a:lstStyle/>
          <a:p>
            <a:pPr>
              <a:defRPr/>
            </a:pPr>
            <a:fld id="{5246E05F-4468-4C9C-9F07-2C5D8349EC11}" type="slidenum">
              <a:rPr lang="de-DE"/>
              <a:pPr>
                <a:defRPr/>
              </a:pPr>
              <a:t>11</a:t>
            </a:fld>
            <a:endParaRPr lang="de-DE" sz="1000" b="0" i="0">
              <a:latin typeface="Times New Roman" pitchFamily="18" charset="0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000">
                <a:cs typeface="Times New Roman" pitchFamily="18" charset="0"/>
              </a:rPr>
              <a:t> </a:t>
            </a:r>
          </a:p>
          <a:p>
            <a:endParaRPr lang="en-GB"/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1241961" y="2474721"/>
            <a:ext cx="69850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en-GB" sz="1500" b="1" i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7605296" y="3812802"/>
            <a:ext cx="1412240" cy="954107"/>
          </a:xfrm>
          <a:prstGeom prst="rect">
            <a:avLst/>
          </a:prstGeom>
          <a:solidFill>
            <a:srgbClr val="F3E5AB"/>
          </a:solidFill>
          <a:ln>
            <a:solidFill>
              <a:srgbClr val="F3E5AB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 dirty="0" smtClean="0">
                <a:latin typeface="Arial" charset="0"/>
              </a:rPr>
              <a:t>MLI </a:t>
            </a:r>
            <a:r>
              <a:rPr lang="en-GB" sz="1400" b="1" dirty="0" err="1" smtClean="0">
                <a:latin typeface="Arial" charset="0"/>
              </a:rPr>
              <a:t>Gesamtwert</a:t>
            </a:r>
            <a:r>
              <a:rPr lang="en-GB" sz="1400" b="1" dirty="0" smtClean="0">
                <a:latin typeface="Arial" charset="0"/>
              </a:rPr>
              <a:t/>
            </a:r>
            <a:br>
              <a:rPr lang="en-GB" sz="1400" b="1" dirty="0" smtClean="0">
                <a:latin typeface="Arial" charset="0"/>
              </a:rPr>
            </a:br>
            <a:r>
              <a:rPr lang="en-GB" sz="1400" b="1" dirty="0" smtClean="0">
                <a:latin typeface="Arial" charset="0"/>
              </a:rPr>
              <a:t>(=</a:t>
            </a:r>
            <a:r>
              <a:rPr lang="en-GB" sz="1400" b="1" dirty="0" err="1" smtClean="0">
                <a:latin typeface="Arial" charset="0"/>
              </a:rPr>
              <a:t>Niveau</a:t>
            </a:r>
            <a:r>
              <a:rPr lang="en-GB" sz="1400" b="1" dirty="0" smtClean="0">
                <a:latin typeface="Arial" charset="0"/>
              </a:rPr>
              <a:t> der </a:t>
            </a:r>
            <a:r>
              <a:rPr lang="en-GB" sz="1400" b="1" dirty="0" err="1" smtClean="0">
                <a:latin typeface="Arial" charset="0"/>
              </a:rPr>
              <a:t>Lerneinheit</a:t>
            </a:r>
            <a:r>
              <a:rPr lang="en-GB" sz="1400" b="1" dirty="0" smtClean="0">
                <a:latin typeface="Arial" charset="0"/>
              </a:rPr>
              <a:t>)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3175218" y="1842030"/>
            <a:ext cx="2982912" cy="4508927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 dirty="0" smtClean="0">
                <a:latin typeface="Arial" charset="0"/>
              </a:rPr>
              <a:t>9 MLI </a:t>
            </a:r>
            <a:r>
              <a:rPr lang="en-GB" sz="1400" b="1" dirty="0" err="1" smtClean="0">
                <a:latin typeface="Arial" charset="0"/>
              </a:rPr>
              <a:t>Skalen</a:t>
            </a: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GB" sz="1400" b="1" dirty="0">
              <a:latin typeface="Arial" charset="0"/>
            </a:endParaRPr>
          </a:p>
        </p:txBody>
      </p:sp>
      <p:sp>
        <p:nvSpPr>
          <p:cNvPr id="34824" name="Text Box 7"/>
          <p:cNvSpPr txBox="1">
            <a:spLocks noChangeArrowheads="1"/>
          </p:cNvSpPr>
          <p:nvPr/>
        </p:nvSpPr>
        <p:spPr bwMode="auto">
          <a:xfrm>
            <a:off x="3521610" y="2264116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Breite</a:t>
            </a:r>
            <a:r>
              <a:rPr lang="en-GB" sz="1400" dirty="0" smtClean="0">
                <a:latin typeface="Arial" charset="0"/>
              </a:rPr>
              <a:t> und </a:t>
            </a:r>
            <a:r>
              <a:rPr lang="en-GB" sz="1400" dirty="0" err="1" smtClean="0">
                <a:latin typeface="Arial" charset="0"/>
              </a:rPr>
              <a:t>Aktualität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3521610" y="2659569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Kritisches</a:t>
            </a:r>
            <a:r>
              <a:rPr lang="en-GB" sz="1400" dirty="0" smtClean="0">
                <a:latin typeface="Arial" charset="0"/>
              </a:rPr>
              <a:t> </a:t>
            </a:r>
            <a:r>
              <a:rPr lang="en-GB" sz="1400" dirty="0" err="1" smtClean="0">
                <a:latin typeface="Arial" charset="0"/>
              </a:rPr>
              <a:t>Verstehen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26" name="Text Box 9"/>
          <p:cNvSpPr txBox="1">
            <a:spLocks noChangeArrowheads="1"/>
          </p:cNvSpPr>
          <p:nvPr/>
        </p:nvSpPr>
        <p:spPr bwMode="auto">
          <a:xfrm>
            <a:off x="3521610" y="3055022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Interdisziplinarität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28" name="Text Box 11"/>
          <p:cNvSpPr txBox="1">
            <a:spLocks noChangeArrowheads="1"/>
          </p:cNvSpPr>
          <p:nvPr/>
        </p:nvSpPr>
        <p:spPr bwMode="auto">
          <a:xfrm>
            <a:off x="3521610" y="3450475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Problemlösen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29" name="Text Box 12"/>
          <p:cNvSpPr txBox="1">
            <a:spLocks noChangeArrowheads="1"/>
          </p:cNvSpPr>
          <p:nvPr/>
        </p:nvSpPr>
        <p:spPr bwMode="auto">
          <a:xfrm>
            <a:off x="3521610" y="3845928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Praxisorientierung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30" name="Text Box 13"/>
          <p:cNvSpPr txBox="1">
            <a:spLocks noChangeArrowheads="1"/>
          </p:cNvSpPr>
          <p:nvPr/>
        </p:nvSpPr>
        <p:spPr bwMode="auto">
          <a:xfrm>
            <a:off x="3531770" y="4636834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Selbständigkeit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31" name="Text Box 14"/>
          <p:cNvSpPr txBox="1">
            <a:spLocks noChangeArrowheads="1"/>
          </p:cNvSpPr>
          <p:nvPr/>
        </p:nvSpPr>
        <p:spPr bwMode="auto">
          <a:xfrm>
            <a:off x="3531770" y="5032287"/>
            <a:ext cx="2286000" cy="307777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Kommunikation</a:t>
            </a:r>
            <a:endParaRPr lang="en-GB" sz="1400" dirty="0">
              <a:latin typeface="Arial" charset="0"/>
            </a:endParaRPr>
          </a:p>
        </p:txBody>
      </p:sp>
      <p:sp>
        <p:nvSpPr>
          <p:cNvPr id="34832" name="Text Box 15"/>
          <p:cNvSpPr txBox="1">
            <a:spLocks noChangeArrowheads="1"/>
          </p:cNvSpPr>
          <p:nvPr/>
        </p:nvSpPr>
        <p:spPr bwMode="auto">
          <a:xfrm>
            <a:off x="3531770" y="5427743"/>
            <a:ext cx="2286000" cy="523220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Berücksichtigung</a:t>
            </a:r>
            <a:r>
              <a:rPr lang="en-GB" sz="1400" dirty="0" smtClean="0">
                <a:latin typeface="Arial" charset="0"/>
              </a:rPr>
              <a:t> </a:t>
            </a:r>
            <a:r>
              <a:rPr lang="en-GB" sz="1400" dirty="0" err="1" smtClean="0">
                <a:latin typeface="Arial" charset="0"/>
              </a:rPr>
              <a:t>sozialer</a:t>
            </a:r>
            <a:r>
              <a:rPr lang="en-GB" sz="1400" dirty="0" smtClean="0">
                <a:latin typeface="Arial" charset="0"/>
              </a:rPr>
              <a:t> und </a:t>
            </a:r>
            <a:r>
              <a:rPr lang="en-GB" sz="1400" dirty="0" err="1" smtClean="0">
                <a:latin typeface="Arial" charset="0"/>
              </a:rPr>
              <a:t>ethischer</a:t>
            </a:r>
            <a:r>
              <a:rPr lang="en-GB" sz="1400" dirty="0" smtClean="0">
                <a:latin typeface="Arial" charset="0"/>
              </a:rPr>
              <a:t> </a:t>
            </a:r>
            <a:r>
              <a:rPr lang="en-GB" sz="1400" dirty="0" err="1" smtClean="0">
                <a:latin typeface="Arial" charset="0"/>
              </a:rPr>
              <a:t>Fragen</a:t>
            </a:r>
            <a:endParaRPr lang="en-GB" sz="1400" b="1" dirty="0">
              <a:latin typeface="Arial" charset="0"/>
            </a:endParaRP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1266091" y="1402704"/>
            <a:ext cx="77724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900" b="1" i="1" dirty="0" err="1" smtClean="0">
                <a:solidFill>
                  <a:srgbClr val="000099"/>
                </a:solidFill>
                <a:latin typeface="Arial" charset="0"/>
              </a:rPr>
              <a:t>Aufbau</a:t>
            </a:r>
            <a:r>
              <a:rPr lang="en-GB" sz="1900" b="1" i="1" dirty="0" smtClean="0">
                <a:solidFill>
                  <a:srgbClr val="000099"/>
                </a:solidFill>
                <a:latin typeface="Arial" charset="0"/>
              </a:rPr>
              <a:t> des Module Level Indicators</a:t>
            </a:r>
            <a:endParaRPr lang="en-GB" sz="1900" b="1" i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20" name="Flussdiagramm: Verbindungsstelle 19"/>
          <p:cNvSpPr/>
          <p:nvPr/>
        </p:nvSpPr>
        <p:spPr bwMode="auto">
          <a:xfrm>
            <a:off x="609818" y="2396775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22" name="Gerade Verbindung mit Pfeil 21"/>
          <p:cNvCxnSpPr>
            <a:stCxn id="20" idx="6"/>
            <a:endCxn id="34824" idx="1"/>
          </p:cNvCxnSpPr>
          <p:nvPr/>
        </p:nvCxnSpPr>
        <p:spPr bwMode="auto">
          <a:xfrm flipV="1">
            <a:off x="738088" y="2421279"/>
            <a:ext cx="2783522" cy="534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Flussdiagramm: Verbindungsstelle 22"/>
          <p:cNvSpPr/>
          <p:nvPr/>
        </p:nvSpPr>
        <p:spPr bwMode="auto">
          <a:xfrm>
            <a:off x="609818" y="262712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4" name="Flussdiagramm: Verbindungsstelle 23"/>
          <p:cNvSpPr/>
          <p:nvPr/>
        </p:nvSpPr>
        <p:spPr bwMode="auto">
          <a:xfrm>
            <a:off x="633948" y="2885204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5" name="Flussdiagramm: Verbindungsstelle 24"/>
          <p:cNvSpPr/>
          <p:nvPr/>
        </p:nvSpPr>
        <p:spPr bwMode="auto">
          <a:xfrm>
            <a:off x="826353" y="257087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6" name="Flussdiagramm: Verbindungsstelle 25"/>
          <p:cNvSpPr/>
          <p:nvPr/>
        </p:nvSpPr>
        <p:spPr bwMode="auto">
          <a:xfrm>
            <a:off x="762218" y="2783013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Flussdiagramm: Verbindungsstelle 26"/>
          <p:cNvSpPr/>
          <p:nvPr/>
        </p:nvSpPr>
        <p:spPr bwMode="auto">
          <a:xfrm>
            <a:off x="890488" y="2885204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8" name="Flussdiagramm: Verbindungsstelle 27"/>
          <p:cNvSpPr/>
          <p:nvPr/>
        </p:nvSpPr>
        <p:spPr bwMode="auto">
          <a:xfrm>
            <a:off x="609818" y="3246427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9" name="Flussdiagramm: Verbindungsstelle 28"/>
          <p:cNvSpPr/>
          <p:nvPr/>
        </p:nvSpPr>
        <p:spPr bwMode="auto">
          <a:xfrm>
            <a:off x="609818" y="3476773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0" name="Flussdiagramm: Verbindungsstelle 29"/>
          <p:cNvSpPr/>
          <p:nvPr/>
        </p:nvSpPr>
        <p:spPr bwMode="auto">
          <a:xfrm>
            <a:off x="633948" y="373485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1" name="Flussdiagramm: Verbindungsstelle 30"/>
          <p:cNvSpPr/>
          <p:nvPr/>
        </p:nvSpPr>
        <p:spPr bwMode="auto">
          <a:xfrm>
            <a:off x="826353" y="342053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2" name="Flussdiagramm: Verbindungsstelle 31"/>
          <p:cNvSpPr/>
          <p:nvPr/>
        </p:nvSpPr>
        <p:spPr bwMode="auto">
          <a:xfrm>
            <a:off x="762218" y="3632665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3" name="Flussdiagramm: Verbindungsstelle 32"/>
          <p:cNvSpPr/>
          <p:nvPr/>
        </p:nvSpPr>
        <p:spPr bwMode="auto">
          <a:xfrm>
            <a:off x="890488" y="373485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4" name="Flussdiagramm: Verbindungsstelle 33"/>
          <p:cNvSpPr/>
          <p:nvPr/>
        </p:nvSpPr>
        <p:spPr bwMode="auto">
          <a:xfrm>
            <a:off x="1245136" y="3769647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5" name="Flussdiagramm: Verbindungsstelle 34"/>
          <p:cNvSpPr/>
          <p:nvPr/>
        </p:nvSpPr>
        <p:spPr bwMode="auto">
          <a:xfrm>
            <a:off x="1245136" y="3999993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6" name="Flussdiagramm: Verbindungsstelle 35"/>
          <p:cNvSpPr/>
          <p:nvPr/>
        </p:nvSpPr>
        <p:spPr bwMode="auto">
          <a:xfrm>
            <a:off x="1269266" y="425807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7" name="Flussdiagramm: Verbindungsstelle 36"/>
          <p:cNvSpPr/>
          <p:nvPr/>
        </p:nvSpPr>
        <p:spPr bwMode="auto">
          <a:xfrm>
            <a:off x="1461671" y="394375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8" name="Flussdiagramm: Verbindungsstelle 37"/>
          <p:cNvSpPr/>
          <p:nvPr/>
        </p:nvSpPr>
        <p:spPr bwMode="auto">
          <a:xfrm>
            <a:off x="1397536" y="4155885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9" name="Flussdiagramm: Verbindungsstelle 38"/>
          <p:cNvSpPr/>
          <p:nvPr/>
        </p:nvSpPr>
        <p:spPr bwMode="auto">
          <a:xfrm>
            <a:off x="1525806" y="425807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0" name="Flussdiagramm: Verbindungsstelle 39"/>
          <p:cNvSpPr/>
          <p:nvPr/>
        </p:nvSpPr>
        <p:spPr bwMode="auto">
          <a:xfrm>
            <a:off x="735548" y="407793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1" name="Flussdiagramm: Verbindungsstelle 40"/>
          <p:cNvSpPr/>
          <p:nvPr/>
        </p:nvSpPr>
        <p:spPr bwMode="auto">
          <a:xfrm>
            <a:off x="569813" y="418581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2" name="Flussdiagramm: Verbindungsstelle 41"/>
          <p:cNvSpPr/>
          <p:nvPr/>
        </p:nvSpPr>
        <p:spPr bwMode="auto">
          <a:xfrm>
            <a:off x="593943" y="4578090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3" name="Flussdiagramm: Verbindungsstelle 42"/>
          <p:cNvSpPr/>
          <p:nvPr/>
        </p:nvSpPr>
        <p:spPr bwMode="auto">
          <a:xfrm>
            <a:off x="786348" y="4263765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4" name="Flussdiagramm: Verbindungsstelle 43"/>
          <p:cNvSpPr/>
          <p:nvPr/>
        </p:nvSpPr>
        <p:spPr bwMode="auto">
          <a:xfrm>
            <a:off x="682208" y="4397953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7" name="Flussdiagramm: Verbindungsstelle 46"/>
          <p:cNvSpPr/>
          <p:nvPr/>
        </p:nvSpPr>
        <p:spPr bwMode="auto">
          <a:xfrm>
            <a:off x="1241961" y="4862137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8" name="Flussdiagramm: Verbindungsstelle 47"/>
          <p:cNvSpPr/>
          <p:nvPr/>
        </p:nvSpPr>
        <p:spPr bwMode="auto">
          <a:xfrm>
            <a:off x="1266091" y="5120220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9" name="Flussdiagramm: Verbindungsstelle 48"/>
          <p:cNvSpPr/>
          <p:nvPr/>
        </p:nvSpPr>
        <p:spPr bwMode="auto">
          <a:xfrm>
            <a:off x="1461671" y="4862137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0" name="Flussdiagramm: Verbindungsstelle 49"/>
          <p:cNvSpPr/>
          <p:nvPr/>
        </p:nvSpPr>
        <p:spPr bwMode="auto">
          <a:xfrm>
            <a:off x="1394361" y="501802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1" name="Flussdiagramm: Verbindungsstelle 50"/>
          <p:cNvSpPr/>
          <p:nvPr/>
        </p:nvSpPr>
        <p:spPr bwMode="auto">
          <a:xfrm>
            <a:off x="1394361" y="527185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2" name="Flussdiagramm: Verbindungsstelle 51"/>
          <p:cNvSpPr/>
          <p:nvPr/>
        </p:nvSpPr>
        <p:spPr bwMode="auto">
          <a:xfrm>
            <a:off x="593943" y="5120220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3" name="Flussdiagramm: Verbindungsstelle 52"/>
          <p:cNvSpPr/>
          <p:nvPr/>
        </p:nvSpPr>
        <p:spPr bwMode="auto">
          <a:xfrm>
            <a:off x="593943" y="535056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4" name="Flussdiagramm: Verbindungsstelle 53"/>
          <p:cNvSpPr/>
          <p:nvPr/>
        </p:nvSpPr>
        <p:spPr bwMode="auto">
          <a:xfrm>
            <a:off x="618073" y="560864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5" name="Flussdiagramm: Verbindungsstelle 54"/>
          <p:cNvSpPr/>
          <p:nvPr/>
        </p:nvSpPr>
        <p:spPr bwMode="auto">
          <a:xfrm>
            <a:off x="810478" y="5294324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6" name="Flussdiagramm: Verbindungsstelle 55"/>
          <p:cNvSpPr/>
          <p:nvPr/>
        </p:nvSpPr>
        <p:spPr bwMode="auto">
          <a:xfrm>
            <a:off x="746343" y="5506458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8" name="Flussdiagramm: Verbindungsstelle 57"/>
          <p:cNvSpPr/>
          <p:nvPr/>
        </p:nvSpPr>
        <p:spPr bwMode="auto">
          <a:xfrm>
            <a:off x="1292126" y="3342585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9" name="Flussdiagramm: Verbindungsstelle 58"/>
          <p:cNvSpPr/>
          <p:nvPr/>
        </p:nvSpPr>
        <p:spPr bwMode="auto">
          <a:xfrm>
            <a:off x="1420396" y="3041096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0" name="Flussdiagramm: Verbindungsstelle 59"/>
          <p:cNvSpPr/>
          <p:nvPr/>
        </p:nvSpPr>
        <p:spPr bwMode="auto">
          <a:xfrm>
            <a:off x="1241961" y="313122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1" name="Flussdiagramm: Verbindungsstelle 60"/>
          <p:cNvSpPr/>
          <p:nvPr/>
        </p:nvSpPr>
        <p:spPr bwMode="auto">
          <a:xfrm>
            <a:off x="1612801" y="3131221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2" name="Flussdiagramm: Verbindungsstelle 61"/>
          <p:cNvSpPr/>
          <p:nvPr/>
        </p:nvSpPr>
        <p:spPr bwMode="auto">
          <a:xfrm>
            <a:off x="1461671" y="3265409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3" name="Flussdiagramm: Verbindungsstelle 62"/>
          <p:cNvSpPr/>
          <p:nvPr/>
        </p:nvSpPr>
        <p:spPr bwMode="auto">
          <a:xfrm>
            <a:off x="1589941" y="3367600"/>
            <a:ext cx="128270" cy="155892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4" name="Flussdiagramm: Verbindungsstelle 63"/>
          <p:cNvSpPr/>
          <p:nvPr/>
        </p:nvSpPr>
        <p:spPr bwMode="auto">
          <a:xfrm>
            <a:off x="1397536" y="5580143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5" name="Flussdiagramm: Verbindungsstelle 64"/>
          <p:cNvSpPr/>
          <p:nvPr/>
        </p:nvSpPr>
        <p:spPr bwMode="auto">
          <a:xfrm>
            <a:off x="1203861" y="5658089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6" name="Flussdiagramm: Verbindungsstelle 65"/>
          <p:cNvSpPr/>
          <p:nvPr/>
        </p:nvSpPr>
        <p:spPr bwMode="auto">
          <a:xfrm>
            <a:off x="1227991" y="5916172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7" name="Flussdiagramm: Verbindungsstelle 66"/>
          <p:cNvSpPr/>
          <p:nvPr/>
        </p:nvSpPr>
        <p:spPr bwMode="auto">
          <a:xfrm>
            <a:off x="1589941" y="5679793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8" name="Flussdiagramm: Verbindungsstelle 67"/>
          <p:cNvSpPr/>
          <p:nvPr/>
        </p:nvSpPr>
        <p:spPr bwMode="auto">
          <a:xfrm>
            <a:off x="1356261" y="5813981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9" name="Flussdiagramm: Verbindungsstelle 68"/>
          <p:cNvSpPr/>
          <p:nvPr/>
        </p:nvSpPr>
        <p:spPr bwMode="auto">
          <a:xfrm>
            <a:off x="1484531" y="5916172"/>
            <a:ext cx="128270" cy="155892"/>
          </a:xfrm>
          <a:prstGeom prst="flowChartConnector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0" name="Flussdiagramm: Verbindungsstelle 69"/>
          <p:cNvSpPr/>
          <p:nvPr/>
        </p:nvSpPr>
        <p:spPr bwMode="auto">
          <a:xfrm>
            <a:off x="826353" y="5934384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1" name="Flussdiagramm: Verbindungsstelle 70"/>
          <p:cNvSpPr/>
          <p:nvPr/>
        </p:nvSpPr>
        <p:spPr bwMode="auto">
          <a:xfrm>
            <a:off x="698083" y="6146518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2" name="Flussdiagramm: Verbindungsstelle 71"/>
          <p:cNvSpPr/>
          <p:nvPr/>
        </p:nvSpPr>
        <p:spPr bwMode="auto">
          <a:xfrm>
            <a:off x="722213" y="6404601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3" name="Flussdiagramm: Verbindungsstelle 72"/>
          <p:cNvSpPr/>
          <p:nvPr/>
        </p:nvSpPr>
        <p:spPr bwMode="auto">
          <a:xfrm>
            <a:off x="914618" y="6090276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4" name="Flussdiagramm: Verbindungsstelle 73"/>
          <p:cNvSpPr/>
          <p:nvPr/>
        </p:nvSpPr>
        <p:spPr bwMode="auto">
          <a:xfrm>
            <a:off x="850483" y="6302410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5" name="Flussdiagramm: Verbindungsstelle 74"/>
          <p:cNvSpPr/>
          <p:nvPr/>
        </p:nvSpPr>
        <p:spPr bwMode="auto">
          <a:xfrm>
            <a:off x="978753" y="6404601"/>
            <a:ext cx="128270" cy="155892"/>
          </a:xfrm>
          <a:prstGeom prst="flowChartConnector">
            <a:avLst/>
          </a:prstGeom>
          <a:solidFill>
            <a:srgbClr val="C7D9EB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76" name="Gerade Verbindung mit Pfeil 75"/>
          <p:cNvCxnSpPr>
            <a:stCxn id="25" idx="6"/>
            <a:endCxn id="34824" idx="1"/>
          </p:cNvCxnSpPr>
          <p:nvPr/>
        </p:nvCxnSpPr>
        <p:spPr bwMode="auto">
          <a:xfrm flipV="1">
            <a:off x="954623" y="2421279"/>
            <a:ext cx="2566987" cy="2275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Gerade Verbindung mit Pfeil 77"/>
          <p:cNvCxnSpPr>
            <a:stCxn id="27" idx="6"/>
            <a:endCxn id="34824" idx="1"/>
          </p:cNvCxnSpPr>
          <p:nvPr/>
        </p:nvCxnSpPr>
        <p:spPr bwMode="auto">
          <a:xfrm flipV="1">
            <a:off x="1018758" y="2421279"/>
            <a:ext cx="2502852" cy="541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Gerade Verbindung mit Pfeil 81"/>
          <p:cNvCxnSpPr>
            <a:stCxn id="26" idx="6"/>
            <a:endCxn id="34824" idx="1"/>
          </p:cNvCxnSpPr>
          <p:nvPr/>
        </p:nvCxnSpPr>
        <p:spPr bwMode="auto">
          <a:xfrm flipV="1">
            <a:off x="890488" y="2421279"/>
            <a:ext cx="2631122" cy="4396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Gerade Verbindung mit Pfeil 83"/>
          <p:cNvCxnSpPr>
            <a:endCxn id="34824" idx="1"/>
          </p:cNvCxnSpPr>
          <p:nvPr/>
        </p:nvCxnSpPr>
        <p:spPr bwMode="auto">
          <a:xfrm flipV="1">
            <a:off x="727928" y="2421279"/>
            <a:ext cx="2793682" cy="2892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Gerade Verbindung mit Pfeil 85"/>
          <p:cNvCxnSpPr>
            <a:stCxn id="28" idx="6"/>
            <a:endCxn id="34826" idx="1"/>
          </p:cNvCxnSpPr>
          <p:nvPr/>
        </p:nvCxnSpPr>
        <p:spPr bwMode="auto">
          <a:xfrm flipV="1">
            <a:off x="738088" y="3212185"/>
            <a:ext cx="2783522" cy="11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Gerade Verbindung mit Pfeil 86"/>
          <p:cNvCxnSpPr>
            <a:stCxn id="31" idx="6"/>
            <a:endCxn id="34826" idx="1"/>
          </p:cNvCxnSpPr>
          <p:nvPr/>
        </p:nvCxnSpPr>
        <p:spPr bwMode="auto">
          <a:xfrm flipV="1">
            <a:off x="954623" y="3212185"/>
            <a:ext cx="2566987" cy="2862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Gerade Verbindung mit Pfeil 87"/>
          <p:cNvCxnSpPr>
            <a:stCxn id="29" idx="6"/>
            <a:endCxn id="34826" idx="1"/>
          </p:cNvCxnSpPr>
          <p:nvPr/>
        </p:nvCxnSpPr>
        <p:spPr bwMode="auto">
          <a:xfrm flipV="1">
            <a:off x="738088" y="3212185"/>
            <a:ext cx="2783522" cy="3425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Gerade Verbindung mit Pfeil 88"/>
          <p:cNvCxnSpPr>
            <a:stCxn id="32" idx="6"/>
            <a:endCxn id="34826" idx="1"/>
          </p:cNvCxnSpPr>
          <p:nvPr/>
        </p:nvCxnSpPr>
        <p:spPr bwMode="auto">
          <a:xfrm flipV="1">
            <a:off x="890488" y="3212185"/>
            <a:ext cx="2631122" cy="4984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Gerade Verbindung mit Pfeil 89"/>
          <p:cNvCxnSpPr>
            <a:endCxn id="34826" idx="1"/>
          </p:cNvCxnSpPr>
          <p:nvPr/>
        </p:nvCxnSpPr>
        <p:spPr bwMode="auto">
          <a:xfrm flipV="1">
            <a:off x="727928" y="3212185"/>
            <a:ext cx="2793682" cy="1379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Gerade Verbindung mit Pfeil 105"/>
          <p:cNvCxnSpPr>
            <a:stCxn id="59" idx="6"/>
            <a:endCxn id="34825" idx="1"/>
          </p:cNvCxnSpPr>
          <p:nvPr/>
        </p:nvCxnSpPr>
        <p:spPr bwMode="auto">
          <a:xfrm flipV="1">
            <a:off x="1548666" y="2816732"/>
            <a:ext cx="1972944" cy="3023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Gerade Verbindung mit Pfeil 106"/>
          <p:cNvCxnSpPr>
            <a:stCxn id="60" idx="6"/>
            <a:endCxn id="34825" idx="1"/>
          </p:cNvCxnSpPr>
          <p:nvPr/>
        </p:nvCxnSpPr>
        <p:spPr bwMode="auto">
          <a:xfrm flipV="1">
            <a:off x="1370231" y="2816732"/>
            <a:ext cx="2151379" cy="3924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Gerade Verbindung mit Pfeil 107"/>
          <p:cNvCxnSpPr>
            <a:stCxn id="61" idx="6"/>
            <a:endCxn id="34825" idx="1"/>
          </p:cNvCxnSpPr>
          <p:nvPr/>
        </p:nvCxnSpPr>
        <p:spPr bwMode="auto">
          <a:xfrm flipV="1">
            <a:off x="1741071" y="2816732"/>
            <a:ext cx="1780539" cy="3924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Gerade Verbindung mit Pfeil 108"/>
          <p:cNvCxnSpPr>
            <a:stCxn id="62" idx="6"/>
            <a:endCxn id="34825" idx="1"/>
          </p:cNvCxnSpPr>
          <p:nvPr/>
        </p:nvCxnSpPr>
        <p:spPr bwMode="auto">
          <a:xfrm flipV="1">
            <a:off x="1589941" y="2816732"/>
            <a:ext cx="1931669" cy="5266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Gerade Verbindung mit Pfeil 109"/>
          <p:cNvCxnSpPr>
            <a:stCxn id="58" idx="6"/>
            <a:endCxn id="34825" idx="1"/>
          </p:cNvCxnSpPr>
          <p:nvPr/>
        </p:nvCxnSpPr>
        <p:spPr bwMode="auto">
          <a:xfrm flipV="1">
            <a:off x="1420396" y="2816732"/>
            <a:ext cx="2101214" cy="6037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Gerade Verbindung mit Pfeil 129"/>
          <p:cNvCxnSpPr>
            <a:stCxn id="35" idx="6"/>
            <a:endCxn id="34828" idx="1"/>
          </p:cNvCxnSpPr>
          <p:nvPr/>
        </p:nvCxnSpPr>
        <p:spPr bwMode="auto">
          <a:xfrm flipV="1">
            <a:off x="1373406" y="3607638"/>
            <a:ext cx="2148204" cy="470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1" name="Gerade Verbindung mit Pfeil 130"/>
          <p:cNvCxnSpPr>
            <a:stCxn id="34" idx="6"/>
            <a:endCxn id="34828" idx="1"/>
          </p:cNvCxnSpPr>
          <p:nvPr/>
        </p:nvCxnSpPr>
        <p:spPr bwMode="auto">
          <a:xfrm flipV="1">
            <a:off x="1373406" y="3607638"/>
            <a:ext cx="2148204" cy="2399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2" name="Gerade Verbindung mit Pfeil 131"/>
          <p:cNvCxnSpPr>
            <a:stCxn id="38" idx="6"/>
            <a:endCxn id="34828" idx="1"/>
          </p:cNvCxnSpPr>
          <p:nvPr/>
        </p:nvCxnSpPr>
        <p:spPr bwMode="auto">
          <a:xfrm flipV="1">
            <a:off x="1525806" y="3607638"/>
            <a:ext cx="1995804" cy="6261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Gerade Verbindung mit Pfeil 132"/>
          <p:cNvCxnSpPr>
            <a:stCxn id="39" idx="6"/>
            <a:endCxn id="34828" idx="1"/>
          </p:cNvCxnSpPr>
          <p:nvPr/>
        </p:nvCxnSpPr>
        <p:spPr bwMode="auto">
          <a:xfrm flipV="1">
            <a:off x="1654076" y="3607638"/>
            <a:ext cx="1867534" cy="7283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Gerade Verbindung mit Pfeil 133"/>
          <p:cNvCxnSpPr>
            <a:stCxn id="36" idx="6"/>
            <a:endCxn id="34828" idx="1"/>
          </p:cNvCxnSpPr>
          <p:nvPr/>
        </p:nvCxnSpPr>
        <p:spPr bwMode="auto">
          <a:xfrm flipV="1">
            <a:off x="1397536" y="3607638"/>
            <a:ext cx="2124074" cy="7283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Gerade Verbindung mit Pfeil 147"/>
          <p:cNvCxnSpPr>
            <a:stCxn id="37" idx="6"/>
            <a:endCxn id="34828" idx="1"/>
          </p:cNvCxnSpPr>
          <p:nvPr/>
        </p:nvCxnSpPr>
        <p:spPr bwMode="auto">
          <a:xfrm flipV="1">
            <a:off x="1589941" y="3607638"/>
            <a:ext cx="1931669" cy="4140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Gerade Verbindung mit Pfeil 156"/>
          <p:cNvCxnSpPr>
            <a:stCxn id="40" idx="6"/>
            <a:endCxn id="34829" idx="1"/>
          </p:cNvCxnSpPr>
          <p:nvPr/>
        </p:nvCxnSpPr>
        <p:spPr bwMode="auto">
          <a:xfrm flipV="1">
            <a:off x="863818" y="4003091"/>
            <a:ext cx="2657792" cy="152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0" name="Gerade Verbindung mit Pfeil 159"/>
          <p:cNvCxnSpPr>
            <a:stCxn id="43" idx="6"/>
            <a:endCxn id="34829" idx="1"/>
          </p:cNvCxnSpPr>
          <p:nvPr/>
        </p:nvCxnSpPr>
        <p:spPr bwMode="auto">
          <a:xfrm flipV="1">
            <a:off x="914618" y="4003091"/>
            <a:ext cx="2606992" cy="3386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Gerade Verbindung mit Pfeil 162"/>
          <p:cNvCxnSpPr>
            <a:stCxn id="41" idx="6"/>
            <a:endCxn id="34829" idx="1"/>
          </p:cNvCxnSpPr>
          <p:nvPr/>
        </p:nvCxnSpPr>
        <p:spPr bwMode="auto">
          <a:xfrm flipV="1">
            <a:off x="698083" y="4003091"/>
            <a:ext cx="2823527" cy="2606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7" name="Gerade Verbindung mit Pfeil 166"/>
          <p:cNvCxnSpPr>
            <a:stCxn id="44" idx="6"/>
            <a:endCxn id="34829" idx="1"/>
          </p:cNvCxnSpPr>
          <p:nvPr/>
        </p:nvCxnSpPr>
        <p:spPr bwMode="auto">
          <a:xfrm flipV="1">
            <a:off x="810478" y="4003091"/>
            <a:ext cx="2711132" cy="4728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0" name="Gerade Verbindung mit Pfeil 169"/>
          <p:cNvCxnSpPr>
            <a:stCxn id="42" idx="6"/>
            <a:endCxn id="34829" idx="1"/>
          </p:cNvCxnSpPr>
          <p:nvPr/>
        </p:nvCxnSpPr>
        <p:spPr bwMode="auto">
          <a:xfrm flipV="1">
            <a:off x="722213" y="4003091"/>
            <a:ext cx="2799397" cy="6529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3" name="Gerade Verbindung mit Pfeil 172"/>
          <p:cNvCxnSpPr>
            <a:stCxn id="47" idx="6"/>
            <a:endCxn id="235" idx="1"/>
          </p:cNvCxnSpPr>
          <p:nvPr/>
        </p:nvCxnSpPr>
        <p:spPr bwMode="auto">
          <a:xfrm flipV="1">
            <a:off x="1370231" y="4398544"/>
            <a:ext cx="2161539" cy="5415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Gerade Verbindung mit Pfeil 175"/>
          <p:cNvCxnSpPr>
            <a:stCxn id="49" idx="6"/>
            <a:endCxn id="235" idx="1"/>
          </p:cNvCxnSpPr>
          <p:nvPr/>
        </p:nvCxnSpPr>
        <p:spPr bwMode="auto">
          <a:xfrm flipV="1">
            <a:off x="1589941" y="4398544"/>
            <a:ext cx="1941829" cy="5415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9" name="Gerade Verbindung mit Pfeil 178"/>
          <p:cNvCxnSpPr>
            <a:stCxn id="50" idx="6"/>
            <a:endCxn id="235" idx="1"/>
          </p:cNvCxnSpPr>
          <p:nvPr/>
        </p:nvCxnSpPr>
        <p:spPr bwMode="auto">
          <a:xfrm flipV="1">
            <a:off x="1522631" y="4398544"/>
            <a:ext cx="2009139" cy="6974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2" name="Gerade Verbindung mit Pfeil 181"/>
          <p:cNvCxnSpPr>
            <a:stCxn id="48" idx="6"/>
            <a:endCxn id="235" idx="1"/>
          </p:cNvCxnSpPr>
          <p:nvPr/>
        </p:nvCxnSpPr>
        <p:spPr bwMode="auto">
          <a:xfrm flipV="1">
            <a:off x="1394361" y="4398544"/>
            <a:ext cx="2137409" cy="7996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Gerade Verbindung mit Pfeil 185"/>
          <p:cNvCxnSpPr>
            <a:stCxn id="51" idx="6"/>
            <a:endCxn id="235" idx="1"/>
          </p:cNvCxnSpPr>
          <p:nvPr/>
        </p:nvCxnSpPr>
        <p:spPr bwMode="auto">
          <a:xfrm flipV="1">
            <a:off x="1522631" y="4398544"/>
            <a:ext cx="2009139" cy="9512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Gerade Verbindung mit Pfeil 188"/>
          <p:cNvCxnSpPr>
            <a:stCxn id="52" idx="6"/>
          </p:cNvCxnSpPr>
          <p:nvPr/>
        </p:nvCxnSpPr>
        <p:spPr bwMode="auto">
          <a:xfrm flipV="1">
            <a:off x="722213" y="4793997"/>
            <a:ext cx="2799397" cy="4041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Gerade Verbindung mit Pfeil 191"/>
          <p:cNvCxnSpPr>
            <a:stCxn id="53" idx="6"/>
            <a:endCxn id="34830" idx="1"/>
          </p:cNvCxnSpPr>
          <p:nvPr/>
        </p:nvCxnSpPr>
        <p:spPr bwMode="auto">
          <a:xfrm flipV="1">
            <a:off x="722213" y="4793997"/>
            <a:ext cx="2809557" cy="6345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Gerade Verbindung mit Pfeil 194"/>
          <p:cNvCxnSpPr>
            <a:stCxn id="54" idx="6"/>
          </p:cNvCxnSpPr>
          <p:nvPr/>
        </p:nvCxnSpPr>
        <p:spPr bwMode="auto">
          <a:xfrm flipV="1">
            <a:off x="746343" y="4793997"/>
            <a:ext cx="2775267" cy="8925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8" name="Gerade Verbindung mit Pfeil 197"/>
          <p:cNvCxnSpPr>
            <a:stCxn id="56" idx="6"/>
            <a:endCxn id="34830" idx="1"/>
          </p:cNvCxnSpPr>
          <p:nvPr/>
        </p:nvCxnSpPr>
        <p:spPr bwMode="auto">
          <a:xfrm flipV="1">
            <a:off x="874613" y="4793997"/>
            <a:ext cx="2657157" cy="7904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Gerade Verbindung mit Pfeil 200"/>
          <p:cNvCxnSpPr>
            <a:endCxn id="34830" idx="1"/>
          </p:cNvCxnSpPr>
          <p:nvPr/>
        </p:nvCxnSpPr>
        <p:spPr bwMode="auto">
          <a:xfrm flipV="1">
            <a:off x="843928" y="4793997"/>
            <a:ext cx="2687842" cy="5637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3" name="Gerade Verbindung mit Pfeil 202"/>
          <p:cNvCxnSpPr>
            <a:stCxn id="65" idx="6"/>
          </p:cNvCxnSpPr>
          <p:nvPr/>
        </p:nvCxnSpPr>
        <p:spPr bwMode="auto">
          <a:xfrm flipV="1">
            <a:off x="1332131" y="5198166"/>
            <a:ext cx="2189479" cy="5378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" name="Gerade Verbindung mit Pfeil 205"/>
          <p:cNvCxnSpPr>
            <a:stCxn id="64" idx="6"/>
            <a:endCxn id="34831" idx="1"/>
          </p:cNvCxnSpPr>
          <p:nvPr/>
        </p:nvCxnSpPr>
        <p:spPr bwMode="auto">
          <a:xfrm flipV="1">
            <a:off x="1525806" y="5186176"/>
            <a:ext cx="2005964" cy="4719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9" name="Gerade Verbindung mit Pfeil 208"/>
          <p:cNvCxnSpPr>
            <a:stCxn id="67" idx="6"/>
            <a:endCxn id="34831" idx="1"/>
          </p:cNvCxnSpPr>
          <p:nvPr/>
        </p:nvCxnSpPr>
        <p:spPr bwMode="auto">
          <a:xfrm flipV="1">
            <a:off x="1718211" y="5186176"/>
            <a:ext cx="1813559" cy="5715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2" name="Gerade Verbindung mit Pfeil 211"/>
          <p:cNvCxnSpPr>
            <a:stCxn id="68" idx="6"/>
            <a:endCxn id="34831" idx="1"/>
          </p:cNvCxnSpPr>
          <p:nvPr/>
        </p:nvCxnSpPr>
        <p:spPr bwMode="auto">
          <a:xfrm flipV="1">
            <a:off x="1484531" y="5186176"/>
            <a:ext cx="2047239" cy="7057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5" name="Gerade Verbindung mit Pfeil 214"/>
          <p:cNvCxnSpPr>
            <a:stCxn id="69" idx="6"/>
            <a:endCxn id="34831" idx="1"/>
          </p:cNvCxnSpPr>
          <p:nvPr/>
        </p:nvCxnSpPr>
        <p:spPr bwMode="auto">
          <a:xfrm flipV="1">
            <a:off x="1612801" y="5186176"/>
            <a:ext cx="1918969" cy="807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8" name="Gerade Verbindung mit Pfeil 217"/>
          <p:cNvCxnSpPr>
            <a:stCxn id="66" idx="6"/>
            <a:endCxn id="34831" idx="1"/>
          </p:cNvCxnSpPr>
          <p:nvPr/>
        </p:nvCxnSpPr>
        <p:spPr bwMode="auto">
          <a:xfrm flipV="1">
            <a:off x="1356261" y="5186176"/>
            <a:ext cx="2175509" cy="807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1" name="Gerade Verbindung mit Pfeil 220"/>
          <p:cNvCxnSpPr>
            <a:stCxn id="70" idx="6"/>
            <a:endCxn id="34832" idx="1"/>
          </p:cNvCxnSpPr>
          <p:nvPr/>
        </p:nvCxnSpPr>
        <p:spPr bwMode="auto">
          <a:xfrm flipV="1">
            <a:off x="954623" y="5689353"/>
            <a:ext cx="2577147" cy="3229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5" name="Text Box 13"/>
          <p:cNvSpPr txBox="1">
            <a:spLocks noChangeArrowheads="1"/>
          </p:cNvSpPr>
          <p:nvPr/>
        </p:nvSpPr>
        <p:spPr bwMode="auto">
          <a:xfrm>
            <a:off x="3531770" y="4241381"/>
            <a:ext cx="2286000" cy="314325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 err="1" smtClean="0">
                <a:latin typeface="Arial" charset="0"/>
              </a:rPr>
              <a:t>Kreativität</a:t>
            </a:r>
            <a:r>
              <a:rPr lang="en-GB" sz="1400" dirty="0" smtClean="0">
                <a:latin typeface="Arial" charset="0"/>
              </a:rPr>
              <a:t> und Innovation</a:t>
            </a:r>
            <a:endParaRPr lang="en-GB" sz="1400" b="1" dirty="0">
              <a:latin typeface="Arial" charset="0"/>
            </a:endParaRPr>
          </a:p>
        </p:txBody>
      </p:sp>
      <p:cxnSp>
        <p:nvCxnSpPr>
          <p:cNvPr id="256" name="Gerade Verbindung mit Pfeil 255"/>
          <p:cNvCxnSpPr>
            <a:stCxn id="73" idx="6"/>
            <a:endCxn id="34832" idx="1"/>
          </p:cNvCxnSpPr>
          <p:nvPr/>
        </p:nvCxnSpPr>
        <p:spPr bwMode="auto">
          <a:xfrm flipV="1">
            <a:off x="1042888" y="5689353"/>
            <a:ext cx="2488882" cy="4788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9" name="Gerade Verbindung mit Pfeil 258"/>
          <p:cNvCxnSpPr>
            <a:stCxn id="71" idx="6"/>
            <a:endCxn id="34832" idx="1"/>
          </p:cNvCxnSpPr>
          <p:nvPr/>
        </p:nvCxnSpPr>
        <p:spPr bwMode="auto">
          <a:xfrm flipV="1">
            <a:off x="826353" y="5689353"/>
            <a:ext cx="2705417" cy="535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2" name="Gerade Verbindung mit Pfeil 261"/>
          <p:cNvCxnSpPr>
            <a:stCxn id="74" idx="6"/>
            <a:endCxn id="34832" idx="1"/>
          </p:cNvCxnSpPr>
          <p:nvPr/>
        </p:nvCxnSpPr>
        <p:spPr bwMode="auto">
          <a:xfrm flipV="1">
            <a:off x="978753" y="5689353"/>
            <a:ext cx="2553017" cy="6910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5" name="Gerade Verbindung mit Pfeil 264"/>
          <p:cNvCxnSpPr>
            <a:stCxn id="72" idx="6"/>
          </p:cNvCxnSpPr>
          <p:nvPr/>
        </p:nvCxnSpPr>
        <p:spPr bwMode="auto">
          <a:xfrm flipV="1">
            <a:off x="850483" y="5679794"/>
            <a:ext cx="2671127" cy="8027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8" name="Gerade Verbindung mit Pfeil 267"/>
          <p:cNvCxnSpPr>
            <a:stCxn id="75" idx="6"/>
            <a:endCxn id="34832" idx="1"/>
          </p:cNvCxnSpPr>
          <p:nvPr/>
        </p:nvCxnSpPr>
        <p:spPr bwMode="auto">
          <a:xfrm flipV="1">
            <a:off x="1107023" y="5689353"/>
            <a:ext cx="2424747" cy="7931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1" name="Gerade Verbindung mit Pfeil 270"/>
          <p:cNvCxnSpPr>
            <a:stCxn id="24" idx="6"/>
            <a:endCxn id="34824" idx="1"/>
          </p:cNvCxnSpPr>
          <p:nvPr/>
        </p:nvCxnSpPr>
        <p:spPr bwMode="auto">
          <a:xfrm flipV="1">
            <a:off x="762218" y="2421279"/>
            <a:ext cx="2759392" cy="5418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Gerade Verbindung mit Pfeil 276"/>
          <p:cNvCxnSpPr>
            <a:endCxn id="34823" idx="1"/>
          </p:cNvCxnSpPr>
          <p:nvPr/>
        </p:nvCxnSpPr>
        <p:spPr bwMode="auto">
          <a:xfrm>
            <a:off x="5817770" y="2421279"/>
            <a:ext cx="1787526" cy="186857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9" name="Gerade Verbindung mit Pfeil 278"/>
          <p:cNvCxnSpPr>
            <a:stCxn id="34825" idx="3"/>
            <a:endCxn id="34823" idx="1"/>
          </p:cNvCxnSpPr>
          <p:nvPr/>
        </p:nvCxnSpPr>
        <p:spPr bwMode="auto">
          <a:xfrm>
            <a:off x="5807610" y="2816732"/>
            <a:ext cx="1797686" cy="1473124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2" name="Gerade Verbindung mit Pfeil 281"/>
          <p:cNvCxnSpPr>
            <a:stCxn id="34826" idx="3"/>
            <a:endCxn id="34823" idx="1"/>
          </p:cNvCxnSpPr>
          <p:nvPr/>
        </p:nvCxnSpPr>
        <p:spPr bwMode="auto">
          <a:xfrm>
            <a:off x="5807610" y="3212185"/>
            <a:ext cx="1797686" cy="1077671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5" name="Gerade Verbindung mit Pfeil 284"/>
          <p:cNvCxnSpPr>
            <a:stCxn id="34828" idx="3"/>
            <a:endCxn id="34823" idx="1"/>
          </p:cNvCxnSpPr>
          <p:nvPr/>
        </p:nvCxnSpPr>
        <p:spPr bwMode="auto">
          <a:xfrm>
            <a:off x="5807610" y="3607638"/>
            <a:ext cx="1797686" cy="68221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8" name="Gerade Verbindung mit Pfeil 287"/>
          <p:cNvCxnSpPr>
            <a:endCxn id="34823" idx="1"/>
          </p:cNvCxnSpPr>
          <p:nvPr/>
        </p:nvCxnSpPr>
        <p:spPr bwMode="auto">
          <a:xfrm>
            <a:off x="5807610" y="3999993"/>
            <a:ext cx="1797686" cy="28986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0" name="Gerade Verbindung mit Pfeil 289"/>
          <p:cNvCxnSpPr>
            <a:endCxn id="34823" idx="1"/>
          </p:cNvCxnSpPr>
          <p:nvPr/>
        </p:nvCxnSpPr>
        <p:spPr bwMode="auto">
          <a:xfrm flipV="1">
            <a:off x="5807610" y="4289856"/>
            <a:ext cx="1797686" cy="6934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2" name="Gerade Verbindung mit Pfeil 291"/>
          <p:cNvCxnSpPr>
            <a:endCxn id="34823" idx="1"/>
          </p:cNvCxnSpPr>
          <p:nvPr/>
        </p:nvCxnSpPr>
        <p:spPr bwMode="auto">
          <a:xfrm flipV="1">
            <a:off x="5817770" y="4289856"/>
            <a:ext cx="1787526" cy="50414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4" name="Gerade Verbindung mit Pfeil 293"/>
          <p:cNvCxnSpPr>
            <a:endCxn id="34823" idx="1"/>
          </p:cNvCxnSpPr>
          <p:nvPr/>
        </p:nvCxnSpPr>
        <p:spPr bwMode="auto">
          <a:xfrm flipV="1">
            <a:off x="5817770" y="4289856"/>
            <a:ext cx="1787526" cy="867194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6" name="Gerade Verbindung mit Pfeil 295"/>
          <p:cNvCxnSpPr>
            <a:stCxn id="34832" idx="3"/>
            <a:endCxn id="34823" idx="1"/>
          </p:cNvCxnSpPr>
          <p:nvPr/>
        </p:nvCxnSpPr>
        <p:spPr bwMode="auto">
          <a:xfrm flipV="1">
            <a:off x="5817770" y="4289856"/>
            <a:ext cx="1787526" cy="139949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177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nummernplatzhalter 3"/>
          <p:cNvSpPr txBox="1">
            <a:spLocks noGrp="1"/>
          </p:cNvSpPr>
          <p:nvPr/>
        </p:nvSpPr>
        <p:spPr bwMode="auto">
          <a:xfrm>
            <a:off x="552450" y="6505575"/>
            <a:ext cx="374650" cy="32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fld id="{D94DE1C6-13EB-48E9-A362-E2ED595861FF}" type="slidenum">
              <a:rPr lang="de-DE" sz="900" b="1" i="1">
                <a:solidFill>
                  <a:schemeClr val="bg1"/>
                </a:solidFill>
                <a:latin typeface="+mn-lt"/>
              </a:rPr>
              <a:pPr>
                <a:defRPr/>
              </a:pPr>
              <a:t>12</a:t>
            </a:fld>
            <a:endParaRPr lang="de-DE" sz="1000">
              <a:solidFill>
                <a:schemeClr val="bg1"/>
              </a:solidFill>
            </a:endParaRP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811804" y="1188898"/>
            <a:ext cx="7219484" cy="611004"/>
          </a:xfrm>
        </p:spPr>
        <p:txBody>
          <a:bodyPr/>
          <a:lstStyle/>
          <a:p>
            <a:pPr eaLnBrk="1" hangingPunct="1"/>
            <a:r>
              <a:rPr lang="de-DE" sz="2000" dirty="0" smtClean="0"/>
              <a:t>                         Niveaumessung mit dem MLI</a:t>
            </a:r>
            <a:endParaRPr lang="de-DE" dirty="0" smtClean="0"/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2046288" y="2159000"/>
            <a:ext cx="6985000" cy="413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de-DE" sz="1500" b="1" i="1">
              <a:solidFill>
                <a:srgbClr val="003399"/>
              </a:solidFill>
              <a:latin typeface="Arial" charset="0"/>
            </a:endParaRP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3654" y="2024791"/>
            <a:ext cx="6209976" cy="4832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03833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nummernplatzhalter 3"/>
          <p:cNvSpPr txBox="1">
            <a:spLocks noGrp="1"/>
          </p:cNvSpPr>
          <p:nvPr/>
        </p:nvSpPr>
        <p:spPr bwMode="auto">
          <a:xfrm>
            <a:off x="552450" y="6505575"/>
            <a:ext cx="374650" cy="32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fld id="{D94DE1C6-13EB-48E9-A362-E2ED595861FF}" type="slidenum">
              <a:rPr lang="de-DE" sz="900" b="1" i="1">
                <a:solidFill>
                  <a:schemeClr val="bg1"/>
                </a:solidFill>
                <a:latin typeface="+mn-lt"/>
              </a:rPr>
              <a:pPr>
                <a:defRPr/>
              </a:pPr>
              <a:t>13</a:t>
            </a:fld>
            <a:endParaRPr lang="de-DE" sz="1000">
              <a:solidFill>
                <a:schemeClr val="bg1"/>
              </a:solidFill>
            </a:endParaRP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485106" y="1047750"/>
            <a:ext cx="7772400" cy="666750"/>
          </a:xfrm>
        </p:spPr>
        <p:txBody>
          <a:bodyPr/>
          <a:lstStyle/>
          <a:p>
            <a:pPr eaLnBrk="1" hangingPunct="1"/>
            <a:r>
              <a:rPr lang="de-DE" sz="2000" dirty="0" smtClean="0"/>
              <a:t>                         Niveauvergleich</a:t>
            </a:r>
            <a:endParaRPr lang="de-DE" dirty="0" smtClean="0"/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2046288" y="2159000"/>
            <a:ext cx="6985000" cy="413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de-DE" sz="1500" b="1" i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724525" y="1803400"/>
            <a:ext cx="2322513" cy="314325"/>
          </a:xfrm>
          <a:prstGeom prst="rect">
            <a:avLst/>
          </a:prstGeom>
          <a:solidFill>
            <a:srgbClr val="F6F9C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400">
                <a:latin typeface="Arial" charset="0"/>
              </a:rPr>
              <a:t>Studienmodul „Marketing“</a:t>
            </a:r>
          </a:p>
        </p:txBody>
      </p:sp>
      <p:pic>
        <p:nvPicPr>
          <p:cNvPr id="31751" name="Picture 7" descr="j03008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9513" y="1803400"/>
            <a:ext cx="109855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323850" y="1755775"/>
            <a:ext cx="2322513" cy="527050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400">
                <a:latin typeface="Arial" charset="0"/>
              </a:rPr>
              <a:t>Fortbildungsfach „Marketing und Vertrieb“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23" y="2862898"/>
            <a:ext cx="4413865" cy="343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96471" y="2862897"/>
            <a:ext cx="4386257" cy="343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624472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552450" y="6736398"/>
            <a:ext cx="374650" cy="323850"/>
          </a:xfrm>
        </p:spPr>
        <p:txBody>
          <a:bodyPr/>
          <a:lstStyle/>
          <a:p>
            <a:pPr>
              <a:defRPr/>
            </a:pPr>
            <a:fld id="{64886086-6C97-4080-A5EE-016B425C5692}" type="slidenum">
              <a:rPr lang="de-DE"/>
              <a:pPr>
                <a:defRPr/>
              </a:pPr>
              <a:t>14</a:t>
            </a:fld>
            <a:endParaRPr lang="de-DE" i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261319" y="1027052"/>
            <a:ext cx="7772400" cy="685800"/>
          </a:xfrm>
        </p:spPr>
        <p:txBody>
          <a:bodyPr/>
          <a:lstStyle/>
          <a:p>
            <a:pPr eaLnBrk="1" hangingPunct="1"/>
            <a:r>
              <a:rPr lang="de-DE" sz="2000" dirty="0" smtClean="0"/>
              <a:t>Niveau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270969" y="1686793"/>
            <a:ext cx="5753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b="1" i="1" dirty="0" smtClean="0">
                <a:solidFill>
                  <a:srgbClr val="003399"/>
                </a:solidFill>
                <a:latin typeface="Arial" charset="0"/>
              </a:rPr>
              <a:t>und Anrechenbarkeit</a:t>
            </a:r>
            <a:endParaRPr lang="de-DE" sz="1600" dirty="0"/>
          </a:p>
        </p:txBody>
      </p:sp>
      <p:sp>
        <p:nvSpPr>
          <p:cNvPr id="7" name="Gestreifter Pfeil nach rechts 6"/>
          <p:cNvSpPr/>
          <p:nvPr/>
        </p:nvSpPr>
        <p:spPr bwMode="auto">
          <a:xfrm rot="16200000">
            <a:off x="-1374246" y="4212802"/>
            <a:ext cx="4602692" cy="279400"/>
          </a:xfrm>
          <a:prstGeom prst="stripedRightArrow">
            <a:avLst>
              <a:gd name="adj1" fmla="val 50000"/>
              <a:gd name="adj2" fmla="val 13787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 rot="16200000">
            <a:off x="-1297518" y="4286357"/>
            <a:ext cx="3699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Niveau</a:t>
            </a:r>
            <a:endParaRPr lang="de-DE" dirty="0">
              <a:latin typeface="+mj-lt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2467" y="2478840"/>
            <a:ext cx="2543175" cy="4057650"/>
          </a:xfrm>
          <a:prstGeom prst="rect">
            <a:avLst/>
          </a:prstGeom>
          <a:noFill/>
          <a:ln w="222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756833" y="2125357"/>
            <a:ext cx="2860675" cy="35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MLI Ergebnisse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32" name="Geschweifte Klammer rechts 31"/>
          <p:cNvSpPr/>
          <p:nvPr/>
        </p:nvSpPr>
        <p:spPr bwMode="auto">
          <a:xfrm>
            <a:off x="4075642" y="2461906"/>
            <a:ext cx="335492" cy="1333383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Geschweifte Klammer rechts 32"/>
          <p:cNvSpPr/>
          <p:nvPr/>
        </p:nvSpPr>
        <p:spPr bwMode="auto">
          <a:xfrm>
            <a:off x="4075642" y="3837624"/>
            <a:ext cx="284692" cy="186266"/>
          </a:xfrm>
          <a:prstGeom prst="rightBrace">
            <a:avLst>
              <a:gd name="adj1" fmla="val 25543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Geschweifte Klammer rechts 34"/>
          <p:cNvSpPr/>
          <p:nvPr/>
        </p:nvSpPr>
        <p:spPr bwMode="auto">
          <a:xfrm>
            <a:off x="4085696" y="4083157"/>
            <a:ext cx="284692" cy="186266"/>
          </a:xfrm>
          <a:prstGeom prst="rightBrace">
            <a:avLst>
              <a:gd name="adj1" fmla="val 25543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Geschweifte Klammer rechts 36"/>
          <p:cNvSpPr/>
          <p:nvPr/>
        </p:nvSpPr>
        <p:spPr bwMode="auto">
          <a:xfrm>
            <a:off x="4060296" y="4269423"/>
            <a:ext cx="335492" cy="474133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Geschweifte Klammer rechts 37"/>
          <p:cNvSpPr/>
          <p:nvPr/>
        </p:nvSpPr>
        <p:spPr bwMode="auto">
          <a:xfrm>
            <a:off x="4085696" y="4743556"/>
            <a:ext cx="335492" cy="1792934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Legende mit Linie 2 39"/>
          <p:cNvSpPr/>
          <p:nvPr/>
        </p:nvSpPr>
        <p:spPr bwMode="auto">
          <a:xfrm>
            <a:off x="5728493" y="1985772"/>
            <a:ext cx="3195373" cy="681450"/>
          </a:xfrm>
          <a:prstGeom prst="borderCallout2">
            <a:avLst>
              <a:gd name="adj1" fmla="val 15023"/>
              <a:gd name="adj2" fmla="val -238"/>
              <a:gd name="adj3" fmla="val 18750"/>
              <a:gd name="adj4" fmla="val -16667"/>
              <a:gd name="adj5" fmla="val 164684"/>
              <a:gd name="adj6" fmla="val -41338"/>
            </a:avLst>
          </a:prstGeom>
          <a:solidFill>
            <a:srgbClr val="FFFFCC"/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tabLst>
                <a:tab pos="284163" algn="l"/>
                <a:tab pos="669925" algn="l"/>
              </a:tabLst>
            </a:pPr>
            <a:r>
              <a:rPr lang="de-DE" sz="1400" dirty="0" smtClean="0">
                <a:solidFill>
                  <a:schemeClr val="tx1"/>
                </a:solidFill>
                <a:latin typeface="Arial" charset="0"/>
              </a:rPr>
              <a:t>Unbeschränkt anrechenbar auf Bachelor- und Masterstudiengänge</a:t>
            </a:r>
          </a:p>
        </p:txBody>
      </p:sp>
      <p:sp>
        <p:nvSpPr>
          <p:cNvPr id="41" name="Legende mit Linie 2 40"/>
          <p:cNvSpPr/>
          <p:nvPr/>
        </p:nvSpPr>
        <p:spPr bwMode="auto">
          <a:xfrm>
            <a:off x="5728494" y="2819621"/>
            <a:ext cx="3195372" cy="865601"/>
          </a:xfrm>
          <a:prstGeom prst="borderCallout2">
            <a:avLst>
              <a:gd name="adj1" fmla="val 15023"/>
              <a:gd name="adj2" fmla="val -238"/>
              <a:gd name="adj3" fmla="val 18750"/>
              <a:gd name="adj4" fmla="val -16667"/>
              <a:gd name="adj5" fmla="val 128044"/>
              <a:gd name="adj6" fmla="val -43429"/>
            </a:avLst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tabLst>
                <a:tab pos="284163" algn="l"/>
                <a:tab pos="669925" algn="l"/>
              </a:tabLst>
            </a:pPr>
            <a:r>
              <a:rPr lang="de-DE" sz="1400" dirty="0" smtClean="0">
                <a:solidFill>
                  <a:schemeClr val="tx1"/>
                </a:solidFill>
                <a:latin typeface="Arial" charset="0"/>
              </a:rPr>
              <a:t>Begrenzt anrechenbar auf Masterstudiengänge, unbeschränkt auf Bachelorstudiengänge</a:t>
            </a:r>
          </a:p>
        </p:txBody>
      </p:sp>
      <p:sp>
        <p:nvSpPr>
          <p:cNvPr id="42" name="Legende mit Linie 2 41"/>
          <p:cNvSpPr/>
          <p:nvPr/>
        </p:nvSpPr>
        <p:spPr bwMode="auto">
          <a:xfrm>
            <a:off x="5728493" y="3877955"/>
            <a:ext cx="3195372" cy="865601"/>
          </a:xfrm>
          <a:prstGeom prst="borderCallout2">
            <a:avLst>
              <a:gd name="adj1" fmla="val 15023"/>
              <a:gd name="adj2" fmla="val -238"/>
              <a:gd name="adj3" fmla="val 18750"/>
              <a:gd name="adj4" fmla="val -16667"/>
              <a:gd name="adj5" fmla="val 34144"/>
              <a:gd name="adj6" fmla="val -42899"/>
            </a:avLst>
          </a:prstGeom>
          <a:solidFill>
            <a:srgbClr val="CBF2C0"/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tabLst>
                <a:tab pos="284163" algn="l"/>
                <a:tab pos="669925" algn="l"/>
              </a:tabLst>
            </a:pPr>
            <a:r>
              <a:rPr lang="de-DE" sz="1400" dirty="0" smtClean="0">
                <a:solidFill>
                  <a:schemeClr val="tx1"/>
                </a:solidFill>
                <a:latin typeface="Arial" charset="0"/>
              </a:rPr>
              <a:t>Unbeschränkt anrechenbar auf Bachelorstudiengänge, keine Anrechnung auf Masterstudiengänge</a:t>
            </a:r>
          </a:p>
        </p:txBody>
      </p:sp>
      <p:sp>
        <p:nvSpPr>
          <p:cNvPr id="43" name="Legende mit Linie 2 42"/>
          <p:cNvSpPr/>
          <p:nvPr/>
        </p:nvSpPr>
        <p:spPr bwMode="auto">
          <a:xfrm>
            <a:off x="5728493" y="4895957"/>
            <a:ext cx="3195372" cy="626534"/>
          </a:xfrm>
          <a:prstGeom prst="borderCallout2">
            <a:avLst>
              <a:gd name="adj1" fmla="val 15023"/>
              <a:gd name="adj2" fmla="val -238"/>
              <a:gd name="adj3" fmla="val 18750"/>
              <a:gd name="adj4" fmla="val -16667"/>
              <a:gd name="adj5" fmla="val -62652"/>
              <a:gd name="adj6" fmla="val -41839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tabLst>
                <a:tab pos="284163" algn="l"/>
                <a:tab pos="669925" algn="l"/>
              </a:tabLst>
            </a:pPr>
            <a:r>
              <a:rPr lang="de-DE" sz="1400" dirty="0" smtClean="0">
                <a:solidFill>
                  <a:schemeClr val="tx1"/>
                </a:solidFill>
                <a:latin typeface="Arial" charset="0"/>
              </a:rPr>
              <a:t>Begrenzt anrechenbar auf Bachelor-</a:t>
            </a:r>
            <a:r>
              <a:rPr lang="de-DE" sz="1400" dirty="0" err="1" smtClean="0">
                <a:solidFill>
                  <a:schemeClr val="tx1"/>
                </a:solidFill>
                <a:latin typeface="Arial" charset="0"/>
              </a:rPr>
              <a:t>studiengänge</a:t>
            </a:r>
            <a:endParaRPr lang="de-DE" sz="14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" name="Legende mit Linie 2 43"/>
          <p:cNvSpPr/>
          <p:nvPr/>
        </p:nvSpPr>
        <p:spPr bwMode="auto">
          <a:xfrm>
            <a:off x="5728494" y="5670889"/>
            <a:ext cx="3195372" cy="486601"/>
          </a:xfrm>
          <a:prstGeom prst="borderCallout2">
            <a:avLst>
              <a:gd name="adj1" fmla="val 15023"/>
              <a:gd name="adj2" fmla="val -238"/>
              <a:gd name="adj3" fmla="val 18750"/>
              <a:gd name="adj4" fmla="val -16667"/>
              <a:gd name="adj5" fmla="val -4981"/>
              <a:gd name="adj6" fmla="val -40514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003399"/>
              </a:buClr>
              <a:buSzPct val="70000"/>
              <a:tabLst>
                <a:tab pos="284163" algn="l"/>
                <a:tab pos="669925" algn="l"/>
              </a:tabLst>
            </a:pPr>
            <a:r>
              <a:rPr lang="de-DE" sz="1400" dirty="0" smtClean="0">
                <a:solidFill>
                  <a:schemeClr val="tx1"/>
                </a:solidFill>
                <a:latin typeface="Arial" charset="0"/>
              </a:rPr>
              <a:t>nicht anrechenbar</a:t>
            </a:r>
          </a:p>
        </p:txBody>
      </p:sp>
    </p:spTree>
    <p:extLst>
      <p:ext uri="{BB962C8B-B14F-4D97-AF65-F5344CB8AC3E}">
        <p14:creationId xmlns:p14="http://schemas.microsoft.com/office/powerpoint/2010/main" val="3380165463"/>
      </p:ext>
    </p:extLst>
  </p:cSld>
  <p:clrMapOvr>
    <a:masterClrMapping/>
  </p:clrMapOvr>
  <p:transition spd="med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039189-481C-4251-BD14-2CC0F3A19509}" type="slidenum">
              <a:rPr lang="de-DE" smtClean="0"/>
              <a:pPr>
                <a:defRPr/>
              </a:pPr>
              <a:t>15</a:t>
            </a:fld>
            <a:endParaRPr lang="de-DE" sz="1000" b="0" i="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title"/>
          </p:nvPr>
        </p:nvSpPr>
        <p:spPr>
          <a:xfrm>
            <a:off x="1258888" y="991731"/>
            <a:ext cx="7772400" cy="666750"/>
          </a:xfrm>
        </p:spPr>
        <p:txBody>
          <a:bodyPr/>
          <a:lstStyle/>
          <a:p>
            <a:r>
              <a:rPr lang="de-DE" sz="1800" dirty="0" smtClean="0"/>
              <a:t>Bisher erschienene Anrechnungsempfehlungen</a:t>
            </a:r>
            <a:endParaRPr lang="de-DE" dirty="0" smtClean="0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1058863" y="2514144"/>
            <a:ext cx="69850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de-DE" sz="1500" b="1" i="1">
              <a:solidFill>
                <a:srgbClr val="003399"/>
              </a:solidFill>
              <a:latin typeface="Arial" charset="0"/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8040"/>
              </p:ext>
            </p:extLst>
          </p:nvPr>
        </p:nvGraphicFramePr>
        <p:xfrm>
          <a:off x="533599" y="3145615"/>
          <a:ext cx="8093607" cy="37056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2198"/>
                <a:gridCol w="2752133"/>
                <a:gridCol w="1783528"/>
                <a:gridCol w="1004040"/>
                <a:gridCol w="2001708"/>
              </a:tblGrid>
              <a:tr h="609868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Nr.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Weiterbildung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Anbieter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max. KP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Referenz-</a:t>
                      </a:r>
                      <a:br>
                        <a:rPr lang="de-DE" sz="1600" dirty="0" smtClean="0"/>
                      </a:br>
                      <a:r>
                        <a:rPr lang="de-DE" sz="1600" dirty="0" err="1" smtClean="0"/>
                        <a:t>studiengang</a:t>
                      </a:r>
                      <a:endParaRPr lang="de-DE" sz="1600" dirty="0"/>
                    </a:p>
                  </a:txBody>
                  <a:tcPr/>
                </a:tc>
              </a:tr>
              <a:tr h="810866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JOSEF </a:t>
                      </a:r>
                    </a:p>
                    <a:p>
                      <a:endParaRPr lang="de-DE" sz="1600" dirty="0" smtClean="0"/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Fraunhofer </a:t>
                      </a:r>
                      <a:r>
                        <a:rPr lang="de-DE" sz="1600" dirty="0" err="1" smtClean="0"/>
                        <a:t>Academy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6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</a:t>
                      </a:r>
                      <a:r>
                        <a:rPr lang="de-DE" sz="1600" baseline="0" dirty="0" smtClean="0"/>
                        <a:t> Innovations-</a:t>
                      </a:r>
                      <a:r>
                        <a:rPr lang="de-DE" sz="1600" baseline="0" dirty="0" err="1" smtClean="0"/>
                        <a:t>management</a:t>
                      </a:r>
                      <a:r>
                        <a:rPr lang="de-DE" sz="1600" baseline="0" dirty="0" smtClean="0"/>
                        <a:t> </a:t>
                      </a:r>
                      <a:br>
                        <a:rPr lang="de-DE" sz="1600" baseline="0" dirty="0" smtClean="0"/>
                      </a:br>
                      <a:r>
                        <a:rPr lang="de-DE" sz="1600" baseline="0" dirty="0" smtClean="0"/>
                        <a:t>(Uni Oldenburg)</a:t>
                      </a:r>
                      <a:endParaRPr lang="de-DE" sz="1600" dirty="0"/>
                    </a:p>
                  </a:txBody>
                  <a:tcPr/>
                </a:tc>
              </a:tr>
              <a:tr h="630702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2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WB Mediation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BW ver.di/EEB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17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 Mediation </a:t>
                      </a:r>
                      <a:br>
                        <a:rPr lang="de-DE" sz="1600" dirty="0" smtClean="0"/>
                      </a:br>
                      <a:r>
                        <a:rPr lang="de-DE" sz="1600" dirty="0" smtClean="0"/>
                        <a:t>(FU Hagen)</a:t>
                      </a:r>
                      <a:endParaRPr lang="de-DE" sz="1600" dirty="0"/>
                    </a:p>
                  </a:txBody>
                  <a:tcPr/>
                </a:tc>
              </a:tr>
              <a:tr h="609868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3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Frauen in Führung</a:t>
                      </a:r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BW ver.di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10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BA</a:t>
                      </a:r>
                      <a:r>
                        <a:rPr lang="de-DE" sz="1600" baseline="0" dirty="0" smtClean="0"/>
                        <a:t> Business Admin (Uni OL)</a:t>
                      </a:r>
                      <a:endParaRPr lang="de-DE" sz="1600" dirty="0"/>
                    </a:p>
                  </a:txBody>
                  <a:tcPr/>
                </a:tc>
              </a:tr>
              <a:tr h="422427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4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Parole Emil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EEB/KEB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5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- (BA)</a:t>
                      </a:r>
                      <a:endParaRPr lang="de-DE" sz="1600" dirty="0"/>
                    </a:p>
                  </a:txBody>
                  <a:tcPr/>
                </a:tc>
              </a:tr>
              <a:tr h="609868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5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Europ</a:t>
                      </a:r>
                      <a:r>
                        <a:rPr lang="de-DE" sz="1600" dirty="0" smtClean="0"/>
                        <a:t>. Manager</a:t>
                      </a:r>
                      <a:r>
                        <a:rPr lang="de-DE" sz="1600" baseline="0" dirty="0" smtClean="0"/>
                        <a:t> Export/Import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LEB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15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BA Business</a:t>
                      </a:r>
                      <a:r>
                        <a:rPr lang="de-DE" sz="1600" baseline="0" dirty="0" smtClean="0"/>
                        <a:t> Admin (Uni OL)</a:t>
                      </a:r>
                      <a:endParaRPr lang="de-DE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2068" y="1820406"/>
            <a:ext cx="860923" cy="12232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08364" y="1820406"/>
            <a:ext cx="869517" cy="12232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2" name="Grafik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3254" y="1820406"/>
            <a:ext cx="871449" cy="122322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3" name="Grafik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076" y="1820406"/>
            <a:ext cx="865791" cy="122322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4" name="Grafik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1238" y="1820406"/>
            <a:ext cx="877244" cy="12394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81514856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 txBox="1">
            <a:spLocks noGrp="1"/>
          </p:cNvSpPr>
          <p:nvPr/>
        </p:nvSpPr>
        <p:spPr bwMode="auto">
          <a:xfrm>
            <a:off x="552450" y="6505575"/>
            <a:ext cx="374650" cy="32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fld id="{A82B10E5-9B12-4487-A9B0-E7F3F105D856}" type="slidenum">
              <a:rPr lang="de-DE" sz="900" b="1" i="1">
                <a:solidFill>
                  <a:schemeClr val="bg1"/>
                </a:solidFill>
                <a:latin typeface="+mn-lt"/>
              </a:rPr>
              <a:pPr>
                <a:defRPr/>
              </a:pPr>
              <a:t>16</a:t>
            </a:fld>
            <a:endParaRPr lang="de-DE" sz="9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1117600"/>
            <a:ext cx="7772400" cy="666750"/>
          </a:xfrm>
        </p:spPr>
        <p:txBody>
          <a:bodyPr/>
          <a:lstStyle/>
          <a:p>
            <a:pPr eaLnBrk="1" hangingPunct="1"/>
            <a:r>
              <a:rPr lang="de-DE" sz="2000" dirty="0" smtClean="0"/>
              <a:t>Kontakt </a:t>
            </a: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1079500" y="2159000"/>
            <a:ext cx="6985000" cy="413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de-DE" sz="1500" b="1" i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1179513" y="2384425"/>
            <a:ext cx="6985000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b="1" dirty="0" smtClean="0">
                <a:solidFill>
                  <a:srgbClr val="003399"/>
                </a:solidFill>
                <a:latin typeface="Arial" charset="0"/>
              </a:rPr>
              <a:t>Kompetenzbereich Anrechnung</a:t>
            </a:r>
            <a:endParaRPr lang="de-DE" sz="1700" b="1" dirty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dirty="0">
                <a:solidFill>
                  <a:srgbClr val="003399"/>
                </a:solidFill>
                <a:latin typeface="Arial" charset="0"/>
              </a:rPr>
              <a:t>Carl-von-Ossietzky-Universität Oldenburg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dirty="0">
                <a:solidFill>
                  <a:srgbClr val="003399"/>
                </a:solidFill>
                <a:latin typeface="Arial" charset="0"/>
              </a:rPr>
              <a:t>26111 Oldenburg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http://www.anrechnung.uni-oldenburg.de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anrechnung@uni-oldenburg.de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47111" name="Text Box 6"/>
          <p:cNvSpPr txBox="1">
            <a:spLocks noChangeArrowheads="1"/>
          </p:cNvSpPr>
          <p:nvPr/>
        </p:nvSpPr>
        <p:spPr bwMode="auto">
          <a:xfrm>
            <a:off x="1258888" y="4090988"/>
            <a:ext cx="4179887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47112" name="Text Box 6"/>
          <p:cNvSpPr txBox="1">
            <a:spLocks noChangeArrowheads="1"/>
          </p:cNvSpPr>
          <p:nvPr/>
        </p:nvSpPr>
        <p:spPr bwMode="auto">
          <a:xfrm>
            <a:off x="1179513" y="4560888"/>
            <a:ext cx="4179887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 i="1" dirty="0" smtClean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i="1" dirty="0" smtClean="0">
                <a:solidFill>
                  <a:srgbClr val="003399"/>
                </a:solidFill>
                <a:latin typeface="Arial" charset="0"/>
              </a:rPr>
              <a:t>Dr</a:t>
            </a:r>
            <a:r>
              <a:rPr lang="de-DE" sz="1700" i="1" dirty="0">
                <a:solidFill>
                  <a:srgbClr val="003399"/>
                </a:solidFill>
                <a:latin typeface="Arial" charset="0"/>
              </a:rPr>
              <a:t>. Wolfgang Müskens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r>
              <a:rPr lang="de-DE" sz="1700" i="1" u="sng" dirty="0" smtClean="0">
                <a:solidFill>
                  <a:srgbClr val="003399"/>
                </a:solidFill>
                <a:latin typeface="Arial" charset="0"/>
              </a:rPr>
              <a:t>wolfgang.mueskens@uni-oldenburg.de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190500" algn="l"/>
              </a:tabLst>
            </a:pP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45191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5388" y="1280799"/>
            <a:ext cx="7772400" cy="685800"/>
          </a:xfrm>
        </p:spPr>
        <p:txBody>
          <a:bodyPr/>
          <a:lstStyle/>
          <a:p>
            <a:r>
              <a:rPr lang="de-DE" sz="2000" dirty="0" smtClean="0"/>
              <a:t>Anrechnung beruflicher Kompetenzen</a:t>
            </a:r>
          </a:p>
        </p:txBody>
      </p:sp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47ED21-0108-48E4-B6DD-3051C9226301}" type="slidenum">
              <a:rPr lang="de-DE"/>
              <a:pPr>
                <a:defRPr/>
              </a:pPr>
              <a:t>2</a:t>
            </a:fld>
            <a:endParaRPr lang="de-DE" sz="10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927100" y="2312674"/>
            <a:ext cx="6985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r>
              <a:rPr lang="de-DE" sz="1700" b="1">
                <a:solidFill>
                  <a:srgbClr val="003399"/>
                </a:solidFill>
                <a:latin typeface="Arial" charset="0"/>
              </a:rPr>
              <a:t>Ziele: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Flexiblere Übergänge zwischen außerhochschulischer Bildung und Hochschule ermöglichen.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Anreize für lebenslanges Lernen schaffen.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Bildungswege flexibilisieren.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Bereits vorhandene Kenntnisse, Fertigkeiten und Kompetenzen gerechter als bisher berücksichtigen.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Den Weg zum Hochschulabschluss verkürzen.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Verkürzung der WB-Zeiten für den Arbeitgeber</a:t>
            </a:r>
          </a:p>
        </p:txBody>
      </p:sp>
    </p:spTree>
    <p:extLst>
      <p:ext uri="{BB962C8B-B14F-4D97-AF65-F5344CB8AC3E}">
        <p14:creationId xmlns:p14="http://schemas.microsoft.com/office/powerpoint/2010/main" val="55950597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E99E6A1-B7CF-4C8B-984F-020E490D81DC}" type="slidenum">
              <a:rPr lang="de-DE"/>
              <a:pPr>
                <a:defRPr/>
              </a:pPr>
              <a:t>3</a:t>
            </a:fld>
            <a:endParaRPr lang="de-DE" i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>
          <a:xfrm>
            <a:off x="1258888" y="1044650"/>
            <a:ext cx="7772400" cy="666750"/>
          </a:xfrm>
        </p:spPr>
        <p:txBody>
          <a:bodyPr/>
          <a:lstStyle/>
          <a:p>
            <a:pPr eaLnBrk="1" hangingPunct="1"/>
            <a:r>
              <a:rPr lang="de-DE" sz="1800" dirty="0" smtClean="0"/>
              <a:t>Projekte zur Anrechnung beruflicher Kompetenzen </a:t>
            </a:r>
            <a:r>
              <a:rPr lang="de-DE" sz="2000" dirty="0" smtClean="0"/>
              <a:t> </a:t>
            </a:r>
            <a:endParaRPr lang="de-DE" dirty="0" smtClean="0"/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235131" y="2168525"/>
            <a:ext cx="1023757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>
                <a:latin typeface="Arial" charset="0"/>
              </a:rPr>
              <a:t>2006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0" y="2676525"/>
            <a:ext cx="2317751" cy="892552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300" b="1" dirty="0">
                <a:latin typeface="Arial" charset="0"/>
              </a:rPr>
              <a:t>ANKOM (Anrechnung beruflicher Kompetenzen auf </a:t>
            </a:r>
            <a:r>
              <a:rPr lang="de-DE" sz="1300" b="1" dirty="0" smtClean="0">
                <a:latin typeface="Arial" charset="0"/>
              </a:rPr>
              <a:t>Hochschul-studiengänge</a:t>
            </a:r>
            <a:r>
              <a:rPr lang="de-DE" sz="1300" b="1" dirty="0">
                <a:latin typeface="Arial" charset="0"/>
              </a:rPr>
              <a:t>)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2968625" y="1800300"/>
            <a:ext cx="5753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b="1" i="1">
                <a:solidFill>
                  <a:srgbClr val="003399"/>
                </a:solidFill>
                <a:latin typeface="Arial" charset="0"/>
              </a:rPr>
              <a:t>an der Universität Oldenburg</a:t>
            </a:r>
            <a:endParaRPr lang="de-DE" sz="1600"/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3275937" y="4887899"/>
            <a:ext cx="2254915" cy="646331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200" b="1" dirty="0">
                <a:latin typeface="Arial" charset="0"/>
              </a:rPr>
              <a:t>CREDIVOC - Accreditation </a:t>
            </a:r>
            <a:r>
              <a:rPr lang="de-DE" sz="1200" b="1" dirty="0" err="1">
                <a:latin typeface="Arial" charset="0"/>
              </a:rPr>
              <a:t>of</a:t>
            </a:r>
            <a:r>
              <a:rPr lang="de-DE" sz="1200" b="1" dirty="0">
                <a:latin typeface="Arial" charset="0"/>
              </a:rPr>
              <a:t> </a:t>
            </a:r>
            <a:r>
              <a:rPr lang="de-DE" sz="1200" b="1" dirty="0" err="1">
                <a:latin typeface="Arial" charset="0"/>
              </a:rPr>
              <a:t>Vocational</a:t>
            </a:r>
            <a:r>
              <a:rPr lang="de-DE" sz="1200" b="1" dirty="0">
                <a:latin typeface="Arial" charset="0"/>
              </a:rPr>
              <a:t> Learning </a:t>
            </a:r>
            <a:r>
              <a:rPr lang="de-DE" sz="1200" b="1" dirty="0" err="1">
                <a:latin typeface="Arial" charset="0"/>
              </a:rPr>
              <a:t>Outcomes</a:t>
            </a:r>
            <a:endParaRPr lang="de-DE" sz="1200" b="1" dirty="0">
              <a:latin typeface="Arial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240632" y="2166938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>
                <a:latin typeface="Arial" charset="0"/>
              </a:rPr>
              <a:t>2007</a:t>
            </a:r>
          </a:p>
        </p:txBody>
      </p:sp>
      <p:sp>
        <p:nvSpPr>
          <p:cNvPr id="15372" name="Text Box 13"/>
          <p:cNvSpPr txBox="1">
            <a:spLocks noChangeArrowheads="1"/>
          </p:cNvSpPr>
          <p:nvPr/>
        </p:nvSpPr>
        <p:spPr bwMode="auto">
          <a:xfrm>
            <a:off x="2317751" y="2674507"/>
            <a:ext cx="1695449" cy="492443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300" b="1" dirty="0">
                <a:latin typeface="Arial" charset="0"/>
              </a:rPr>
              <a:t>ANKOM </a:t>
            </a:r>
            <a:br>
              <a:rPr lang="de-DE" sz="1300" b="1" dirty="0">
                <a:latin typeface="Arial" charset="0"/>
              </a:rPr>
            </a:br>
            <a:r>
              <a:rPr lang="de-DE" sz="1300" b="1" dirty="0">
                <a:latin typeface="Arial" charset="0"/>
              </a:rPr>
              <a:t>Nachfolgeprojekte</a:t>
            </a:r>
          </a:p>
        </p:txBody>
      </p:sp>
      <p:sp>
        <p:nvSpPr>
          <p:cNvPr id="15373" name="Text Box 14"/>
          <p:cNvSpPr txBox="1">
            <a:spLocks noChangeArrowheads="1"/>
          </p:cNvSpPr>
          <p:nvPr/>
        </p:nvSpPr>
        <p:spPr bwMode="auto">
          <a:xfrm>
            <a:off x="4222143" y="5766911"/>
            <a:ext cx="3465301" cy="738664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400" b="1" dirty="0">
                <a:latin typeface="Arial" charset="0"/>
              </a:rPr>
              <a:t>Offene Hochschule </a:t>
            </a:r>
            <a:br>
              <a:rPr lang="de-DE" sz="1400" b="1" dirty="0">
                <a:latin typeface="Arial" charset="0"/>
              </a:rPr>
            </a:br>
            <a:r>
              <a:rPr lang="de-DE" sz="1400" b="1" dirty="0" smtClean="0">
                <a:latin typeface="Arial" charset="0"/>
              </a:rPr>
              <a:t>Niedersachsen</a:t>
            </a:r>
            <a:br>
              <a:rPr lang="de-DE" sz="1400" b="1" dirty="0" smtClean="0">
                <a:latin typeface="Arial" charset="0"/>
              </a:rPr>
            </a:br>
            <a:endParaRPr lang="de-DE" sz="1400" b="1" dirty="0">
              <a:latin typeface="Arial" charset="0"/>
            </a:endParaRPr>
          </a:p>
        </p:txBody>
      </p:sp>
      <p:pic>
        <p:nvPicPr>
          <p:cNvPr id="15374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8950" y="3046114"/>
            <a:ext cx="2456755" cy="111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00" y="4705350"/>
            <a:ext cx="168275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6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79191" y="5657796"/>
            <a:ext cx="236696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7" name="Text Box 20"/>
          <p:cNvSpPr txBox="1">
            <a:spLocks noChangeArrowheads="1"/>
          </p:cNvSpPr>
          <p:nvPr/>
        </p:nvSpPr>
        <p:spPr bwMode="auto">
          <a:xfrm>
            <a:off x="6610324" y="4887358"/>
            <a:ext cx="1945279" cy="492443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200" b="1" dirty="0">
                <a:latin typeface="Arial" charset="0"/>
              </a:rPr>
              <a:t>CREDICARE </a:t>
            </a:r>
            <a:br>
              <a:rPr lang="de-DE" sz="1200" b="1" dirty="0">
                <a:latin typeface="Arial" charset="0"/>
              </a:rPr>
            </a:br>
            <a:r>
              <a:rPr lang="de-DE" sz="1200" b="1" dirty="0">
                <a:latin typeface="Arial" charset="0"/>
              </a:rPr>
              <a:t>(Pflegeberufe</a:t>
            </a:r>
            <a:r>
              <a:rPr lang="de-DE" sz="1400" b="1" dirty="0" smtClean="0">
                <a:latin typeface="Arial" charset="0"/>
              </a:rPr>
              <a:t>)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15382" name="Text Box 6"/>
          <p:cNvSpPr txBox="1">
            <a:spLocks noChangeArrowheads="1"/>
          </p:cNvSpPr>
          <p:nvPr/>
        </p:nvSpPr>
        <p:spPr bwMode="auto">
          <a:xfrm>
            <a:off x="6419338" y="2673462"/>
            <a:ext cx="2635127" cy="692497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300" b="1" dirty="0">
                <a:latin typeface="Arial" charset="0"/>
              </a:rPr>
              <a:t>ANKOM III  </a:t>
            </a:r>
            <a:br>
              <a:rPr lang="de-DE" sz="1300" b="1" dirty="0">
                <a:latin typeface="Arial" charset="0"/>
              </a:rPr>
            </a:br>
            <a:r>
              <a:rPr lang="de-DE" sz="1300" b="1" dirty="0">
                <a:latin typeface="Arial" charset="0"/>
              </a:rPr>
              <a:t>INOS</a:t>
            </a:r>
            <a:br>
              <a:rPr lang="de-DE" sz="1300" b="1" dirty="0">
                <a:latin typeface="Arial" charset="0"/>
              </a:rPr>
            </a:br>
            <a:r>
              <a:rPr lang="de-DE" sz="1300" b="1" dirty="0">
                <a:latin typeface="Arial" charset="0"/>
              </a:rPr>
              <a:t>(bis 2014)</a:t>
            </a:r>
          </a:p>
        </p:txBody>
      </p:sp>
      <p:sp>
        <p:nvSpPr>
          <p:cNvPr id="15383" name="Text Box 14"/>
          <p:cNvSpPr txBox="1">
            <a:spLocks noChangeArrowheads="1"/>
          </p:cNvSpPr>
          <p:nvPr/>
        </p:nvSpPr>
        <p:spPr bwMode="auto">
          <a:xfrm>
            <a:off x="6423468" y="3569077"/>
            <a:ext cx="2630997" cy="892552"/>
          </a:xfrm>
          <a:prstGeom prst="rect">
            <a:avLst/>
          </a:prstGeom>
          <a:solidFill>
            <a:srgbClr val="EFEED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spcBef>
                <a:spcPct val="50000"/>
              </a:spcBef>
              <a:defRPr sz="1300" b="1">
                <a:latin typeface="Arial" charset="0"/>
              </a:defRPr>
            </a:lvl1pPr>
          </a:lstStyle>
          <a:p>
            <a:r>
              <a:rPr lang="de-DE" dirty="0"/>
              <a:t>Aufstieg durch </a:t>
            </a:r>
            <a:br>
              <a:rPr lang="de-DE" dirty="0"/>
            </a:br>
            <a:r>
              <a:rPr lang="de-DE" dirty="0"/>
              <a:t>Bildung -</a:t>
            </a:r>
            <a:br>
              <a:rPr lang="de-DE" dirty="0"/>
            </a:br>
            <a:r>
              <a:rPr lang="de-DE" dirty="0" err="1"/>
              <a:t>MINTOnline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(bis 2015) 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2317751" y="2168149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2008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394870" y="2168149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2009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4471989" y="2170073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2010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5530852" y="2168228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2011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610325" y="2170085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2012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7685090" y="2170073"/>
            <a:ext cx="1077119" cy="314325"/>
          </a:xfrm>
          <a:prstGeom prst="rect">
            <a:avLst/>
          </a:prstGeom>
          <a:solidFill>
            <a:srgbClr val="DDE8F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2013</a:t>
            </a:r>
            <a:endParaRPr lang="de-DE" sz="1400" b="1" dirty="0">
              <a:latin typeface="Arial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7685090" y="5766911"/>
            <a:ext cx="1369376" cy="7386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400" b="1" dirty="0" smtClean="0">
                <a:latin typeface="Arial" charset="0"/>
              </a:rPr>
              <a:t>Kompetenz-</a:t>
            </a:r>
            <a:br>
              <a:rPr lang="de-DE" sz="1400" b="1" dirty="0" smtClean="0">
                <a:latin typeface="Arial" charset="0"/>
              </a:rPr>
            </a:br>
            <a:r>
              <a:rPr lang="de-DE" sz="1400" b="1" dirty="0" err="1" smtClean="0">
                <a:latin typeface="Arial" charset="0"/>
              </a:rPr>
              <a:t>bereich</a:t>
            </a:r>
            <a:r>
              <a:rPr lang="de-DE" sz="1400" b="1" dirty="0" smtClean="0">
                <a:latin typeface="Arial" charset="0"/>
              </a:rPr>
              <a:t/>
            </a:r>
            <a:br>
              <a:rPr lang="de-DE" sz="1400" b="1" dirty="0" smtClean="0">
                <a:latin typeface="Arial" charset="0"/>
              </a:rPr>
            </a:br>
            <a:r>
              <a:rPr lang="de-DE" sz="1400" b="1" dirty="0" smtClean="0">
                <a:latin typeface="Arial" charset="0"/>
              </a:rPr>
              <a:t>Anrechnung</a:t>
            </a:r>
            <a:endParaRPr lang="de-DE" sz="1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4674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1325799"/>
            <a:ext cx="7772400" cy="685800"/>
          </a:xfrm>
        </p:spPr>
        <p:txBody>
          <a:bodyPr/>
          <a:lstStyle/>
          <a:p>
            <a:r>
              <a:rPr lang="de-DE" sz="2000" dirty="0" smtClean="0"/>
              <a:t>Schwierigkeiten bei der Einführung von Anrechnung</a:t>
            </a:r>
          </a:p>
        </p:txBody>
      </p:sp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6589EB-D16F-42E0-9A5A-55024E9DCC37}" type="slidenum">
              <a:rPr lang="de-DE"/>
              <a:pPr>
                <a:defRPr/>
              </a:pPr>
              <a:t>4</a:t>
            </a:fld>
            <a:endParaRPr lang="de-DE" sz="10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990600" y="2357674"/>
            <a:ext cx="6985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r>
              <a:rPr lang="de-DE" sz="1700" b="1" dirty="0" smtClean="0">
                <a:solidFill>
                  <a:srgbClr val="003399"/>
                </a:solidFill>
                <a:latin typeface="Arial" charset="0"/>
              </a:rPr>
              <a:t>Probleme der Hochschulen:</a:t>
            </a:r>
            <a:endParaRPr lang="de-DE" sz="1700" b="1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Unvollständige Informationen über die anzurechnenden Abschlüsse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Unüberschaubare Vielzahl außerhochschulischer Abschlüsse (international…)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Fehlende Informationen über Lernergebnisse 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Niveau des Lernens unklar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Andere Formen der Vermittlung als in Hochschule (gleichwertig?)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Es fehlen unabhängige und verlässliche Informationen über die anzurechnenden Qualifikationen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8912"/>
      </p:ext>
    </p:extLst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5388" y="1435100"/>
            <a:ext cx="7772400" cy="685800"/>
          </a:xfrm>
        </p:spPr>
        <p:txBody>
          <a:bodyPr/>
          <a:lstStyle/>
          <a:p>
            <a:r>
              <a:rPr lang="de-DE" sz="2000" dirty="0" smtClean="0"/>
              <a:t>Schwierigkeiten bei der Einführung von Anrechnung</a:t>
            </a:r>
          </a:p>
        </p:txBody>
      </p:sp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6589EB-D16F-42E0-9A5A-55024E9DCC37}" type="slidenum">
              <a:rPr lang="de-DE"/>
              <a:pPr>
                <a:defRPr/>
              </a:pPr>
              <a:t>5</a:t>
            </a:fld>
            <a:endParaRPr lang="de-DE" sz="10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927100" y="2466975"/>
            <a:ext cx="6985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r>
              <a:rPr lang="de-DE" sz="1700" b="1" dirty="0" smtClean="0">
                <a:solidFill>
                  <a:srgbClr val="003399"/>
                </a:solidFill>
                <a:latin typeface="Arial" charset="0"/>
              </a:rPr>
              <a:t>Probleme der Weiterbildungsträger bzw. Anbieter beruflicher Bildung:</a:t>
            </a:r>
            <a:endParaRPr lang="de-DE" sz="1700" b="1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Politischer Wille, die Angebote „anrechenbar“ zu gestalten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Anrechenbarkeit wird zu einem Qualitätskriterium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Fehlende Vorgaben, wie Anrechenbarkeit erreicht werden kann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Modularisierung der Angebote z.T. nicht möglich</a:t>
            </a: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Angebote besitzen häufig keine Prüfungen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  <a:p>
            <a:pPr marL="193675" indent="-193675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 dirty="0" smtClean="0">
                <a:solidFill>
                  <a:srgbClr val="003399"/>
                </a:solidFill>
                <a:latin typeface="Arial" charset="0"/>
              </a:rPr>
              <a:t>Uneinheitliche Akzeptanz der Hochschulen</a:t>
            </a:r>
            <a:endParaRPr lang="de-DE" sz="17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38588"/>
      </p:ext>
    </p:extLst>
  </p:cSld>
  <p:clrMapOvr>
    <a:masterClrMapping/>
  </p:clrMapOvr>
  <p:transition spd="med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1258888" y="1028638"/>
            <a:ext cx="7772400" cy="685800"/>
          </a:xfrm>
        </p:spPr>
        <p:txBody>
          <a:bodyPr/>
          <a:lstStyle/>
          <a:p>
            <a:r>
              <a:rPr lang="de-DE" smtClean="0"/>
              <a:t>Allgemeine Anrechnungsempfehlung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832C148-6A45-4B96-BBA5-40E7E76BE689}" type="slidenum">
              <a:rPr lang="de-DE" smtClean="0"/>
              <a:pPr>
                <a:defRPr/>
              </a:pPr>
              <a:t>6</a:t>
            </a:fld>
            <a:endParaRPr lang="de-DE" sz="1000" b="0" i="0">
              <a:latin typeface="Times New Roman" pitchFamily="18" charset="0"/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8" y="2466913"/>
            <a:ext cx="2478087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9763" y="1955738"/>
            <a:ext cx="5394325" cy="491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8567182"/>
      </p:ext>
    </p:extLst>
  </p:cSld>
  <p:clrMapOvr>
    <a:masterClrMapping/>
  </p:clrMapOvr>
  <p:transition spd="med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9325" y="980100"/>
            <a:ext cx="7772400" cy="685800"/>
          </a:xfrm>
        </p:spPr>
        <p:txBody>
          <a:bodyPr/>
          <a:lstStyle/>
          <a:p>
            <a:r>
              <a:rPr lang="de-DE" sz="2000" dirty="0" smtClean="0"/>
              <a:t>Allgemeine Anrechnungsempfehlung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057275" y="2324713"/>
            <a:ext cx="6985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Enthält alle Informationen über eine Weiterbildung, die für eine Anrechnung von Bedeutung sind.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Beschreibt die Weiterbildung in der Sprache der Hochschulen (Module, Kreditpunkte, Lernergebnisse, Niveau).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Basiert auf einem Äquivalenzvergleich zu einem Referenzstudiengang, der von einer/m unabhängigen Fachgutachter/in durchgeführt wird.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Wird von Weiterbildungsabsolvent/inn/en bei Aufnahme eines Studiums zusammen mit dem Anrechnungsantrag eingereicht. 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Ermöglicht Hochschulen eine qualitätsgesicherte aber unaufwändige Anrechnung außerhochschulischer Vorleistungen. 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r>
              <a:rPr lang="de-DE" sz="1700">
                <a:solidFill>
                  <a:srgbClr val="003399"/>
                </a:solidFill>
                <a:latin typeface="Arial" charset="0"/>
              </a:rPr>
              <a:t>Wird u.a. unter </a:t>
            </a:r>
            <a:r>
              <a:rPr lang="de-DE" sz="1700" u="sng">
                <a:solidFill>
                  <a:srgbClr val="003399"/>
                </a:solidFill>
                <a:latin typeface="Arial" charset="0"/>
              </a:rPr>
              <a:t>www.anrechnung.uni-oldenburg.de</a:t>
            </a:r>
            <a:r>
              <a:rPr lang="de-DE" sz="1700">
                <a:solidFill>
                  <a:srgbClr val="003399"/>
                </a:solidFill>
                <a:latin typeface="Arial" charset="0"/>
              </a:rPr>
              <a:t> veröffentlicht.</a:t>
            </a: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Char char="n"/>
              <a:tabLst>
                <a:tab pos="284163" algn="l"/>
                <a:tab pos="669925" algn="l"/>
              </a:tabLst>
            </a:pPr>
            <a:endParaRPr lang="de-DE" sz="1700">
              <a:solidFill>
                <a:srgbClr val="003399"/>
              </a:solidFill>
              <a:latin typeface="Arial" charset="0"/>
            </a:endParaRPr>
          </a:p>
          <a:p>
            <a:pPr marL="193675" indent="-193675" eaLnBrk="1" hangingPunct="1">
              <a:lnSpc>
                <a:spcPct val="120000"/>
              </a:lnSpc>
              <a:spcBef>
                <a:spcPct val="50000"/>
              </a:spcBef>
              <a:buClr>
                <a:srgbClr val="003399"/>
              </a:buClr>
              <a:buSzPct val="70000"/>
              <a:buFont typeface="Wingdings" pitchFamily="2" charset="2"/>
              <a:buNone/>
              <a:tabLst>
                <a:tab pos="284163" algn="l"/>
                <a:tab pos="669925" algn="l"/>
              </a:tabLst>
            </a:pPr>
            <a:endParaRPr lang="de-DE" sz="170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968625" y="1665900"/>
            <a:ext cx="5753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b="1" i="1" dirty="0">
                <a:solidFill>
                  <a:srgbClr val="003399"/>
                </a:solidFill>
                <a:latin typeface="Arial" charset="0"/>
              </a:rPr>
              <a:t>                                  Merkmale 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17304418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9AFE7D-1F55-44A6-BC47-6E39BE303C75}" type="slidenum">
              <a:rPr lang="de-DE" smtClean="0"/>
              <a:pPr>
                <a:defRPr/>
              </a:pPr>
              <a:t>8</a:t>
            </a:fld>
            <a:endParaRPr lang="de-DE" sz="1000" b="0" i="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title"/>
          </p:nvPr>
        </p:nvSpPr>
        <p:spPr>
          <a:xfrm>
            <a:off x="1193060" y="1123738"/>
            <a:ext cx="7772400" cy="666750"/>
          </a:xfrm>
        </p:spPr>
        <p:txBody>
          <a:bodyPr/>
          <a:lstStyle/>
          <a:p>
            <a:r>
              <a:rPr lang="de-DE" sz="1800" dirty="0" smtClean="0"/>
              <a:t>Allgemeine Anrechnungsempfehlung: Beteiligte</a:t>
            </a:r>
            <a:endParaRPr lang="de-DE" dirty="0" smtClean="0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252132" y="2170113"/>
            <a:ext cx="577426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 smtClean="0"/>
              <a:t>beauftragt Anrechnungsempfehlung, </a:t>
            </a:r>
            <a:br>
              <a:rPr lang="de-DE" sz="1400" dirty="0" smtClean="0"/>
            </a:br>
            <a:r>
              <a:rPr lang="de-DE" sz="1400" dirty="0" smtClean="0"/>
              <a:t>liefert Grundlagen (Dokumente und Informationen)</a:t>
            </a:r>
            <a:endParaRPr lang="de-DE" sz="1400" dirty="0"/>
          </a:p>
        </p:txBody>
      </p:sp>
      <p:sp>
        <p:nvSpPr>
          <p:cNvPr id="26631" name="Text Box 11"/>
          <p:cNvSpPr txBox="1">
            <a:spLocks noChangeArrowheads="1"/>
          </p:cNvSpPr>
          <p:nvPr/>
        </p:nvSpPr>
        <p:spPr bwMode="auto">
          <a:xfrm>
            <a:off x="415131" y="2170113"/>
            <a:ext cx="1837001" cy="52322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DE" sz="1400" b="1" dirty="0" smtClean="0"/>
              <a:t>Weiterbildungs-</a:t>
            </a:r>
            <a:r>
              <a:rPr lang="de-DE" sz="1400" b="1" dirty="0" err="1" smtClean="0"/>
              <a:t>anbieter</a:t>
            </a:r>
            <a:endParaRPr lang="de-DE" sz="1400" b="1" dirty="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415131" y="2962477"/>
            <a:ext cx="183700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DE" sz="1400" b="1" dirty="0" smtClean="0"/>
              <a:t/>
            </a:r>
            <a:br>
              <a:rPr lang="de-DE" sz="1400" b="1" dirty="0" smtClean="0"/>
            </a:br>
            <a:endParaRPr lang="de-DE" sz="1400" b="1" dirty="0"/>
          </a:p>
        </p:txBody>
      </p:sp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719" y="2984184"/>
            <a:ext cx="1474682" cy="47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2252132" y="2962477"/>
            <a:ext cx="577426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 smtClean="0"/>
              <a:t>beauftragt und schult Fachgutachter/in, </a:t>
            </a:r>
            <a:br>
              <a:rPr lang="de-DE" sz="1400" dirty="0" smtClean="0"/>
            </a:br>
            <a:r>
              <a:rPr lang="de-DE" sz="1400" dirty="0" smtClean="0"/>
              <a:t>erstellt und veröffentlicht Allgemeine Anrechnungsempfehlung</a:t>
            </a:r>
            <a:endParaRPr lang="de-DE" sz="1400" dirty="0"/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15131" y="4495829"/>
            <a:ext cx="183700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DE" sz="1400" b="1" dirty="0" smtClean="0"/>
              <a:t>Weiterbildungs-</a:t>
            </a:r>
            <a:r>
              <a:rPr lang="de-DE" sz="1400" b="1" dirty="0" err="1" smtClean="0"/>
              <a:t>absolvent</a:t>
            </a:r>
            <a:r>
              <a:rPr lang="de-DE" sz="1400" b="1" dirty="0" smtClean="0"/>
              <a:t>/in</a:t>
            </a:r>
            <a:endParaRPr lang="de-DE" sz="1400" b="1" dirty="0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2252132" y="4495829"/>
            <a:ext cx="577426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 smtClean="0"/>
              <a:t>erhält zusammen mit dem Zertifikat die </a:t>
            </a:r>
            <a:r>
              <a:rPr lang="de-DE" sz="1400" dirty="0" err="1" smtClean="0"/>
              <a:t>Anrechnungsem-pfehlung</a:t>
            </a:r>
            <a:r>
              <a:rPr lang="de-DE" sz="1400" dirty="0" smtClean="0"/>
              <a:t> und reicht diese bei Aufnahme eine Studiums ein</a:t>
            </a:r>
            <a:endParaRPr lang="de-DE" sz="1400" dirty="0"/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415131" y="3757487"/>
            <a:ext cx="183700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DE" sz="1400" b="1" dirty="0" smtClean="0"/>
              <a:t>Fachgutachter/</a:t>
            </a:r>
            <a:br>
              <a:rPr lang="de-DE" sz="1400" b="1" dirty="0" smtClean="0"/>
            </a:br>
            <a:r>
              <a:rPr lang="de-DE" sz="1400" b="1" dirty="0" smtClean="0"/>
              <a:t>in</a:t>
            </a:r>
            <a:endParaRPr lang="de-DE" sz="1400" b="1" dirty="0"/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2252132" y="3757487"/>
            <a:ext cx="577426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 smtClean="0"/>
              <a:t>begutachtet die Weiterbildung, bestimmt die Lernergebnisse, bewertet das Niveau der Kompetenzorientierung</a:t>
            </a:r>
            <a:endParaRPr lang="de-DE" sz="1400" dirty="0"/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415131" y="5291667"/>
            <a:ext cx="183700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de-DE" sz="1400" b="1" dirty="0" smtClean="0"/>
              <a:t>Hochschule</a:t>
            </a:r>
            <a:br>
              <a:rPr lang="de-DE" sz="1400" b="1" dirty="0" smtClean="0"/>
            </a:br>
            <a:endParaRPr lang="de-DE" sz="1400" b="1" dirty="0"/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2252132" y="5291667"/>
            <a:ext cx="577426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1400" dirty="0" smtClean="0"/>
              <a:t>entscheidet auf Grundlage der Anrechnungsempfehlung über eine Verkürzung des Studiums (Anrechnung)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99586720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1354EA9-D52E-4728-973B-F6491424D4FC}" type="slidenum">
              <a:rPr lang="de-DE" smtClean="0"/>
              <a:pPr>
                <a:defRPr/>
              </a:pPr>
              <a:t>9</a:t>
            </a:fld>
            <a:endParaRPr lang="de-DE" sz="1000" b="0" i="0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1020763" y="149225"/>
            <a:ext cx="5070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000">
                <a:cs typeface="Times New Roman" pitchFamily="18" charset="0"/>
              </a:rPr>
              <a:t> </a:t>
            </a:r>
          </a:p>
          <a:p>
            <a:endParaRPr lang="de-DE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title"/>
          </p:nvPr>
        </p:nvSpPr>
        <p:spPr>
          <a:xfrm>
            <a:off x="1574799" y="1364937"/>
            <a:ext cx="7772400" cy="666750"/>
          </a:xfrm>
        </p:spPr>
        <p:txBody>
          <a:bodyPr/>
          <a:lstStyle/>
          <a:p>
            <a:r>
              <a:rPr lang="de-DE" sz="1800" dirty="0" smtClean="0"/>
              <a:t>Allgemeine Anrechnungsempfehlung</a:t>
            </a:r>
            <a:endParaRPr lang="de-DE" dirty="0" smtClean="0"/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058863" y="2170113"/>
            <a:ext cx="69850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190500" algn="l"/>
              </a:tabLst>
            </a:pPr>
            <a:endParaRPr lang="de-DE" sz="1500" b="1" i="1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258888" y="2586573"/>
            <a:ext cx="6645275" cy="334327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  <a:latin typeface="+mj-lt"/>
              </a:rPr>
              <a:t>Allgemeine Anrechnungsempfehlung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1574799" y="3195638"/>
            <a:ext cx="1794933" cy="15144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de-DE" sz="1400" b="1" dirty="0">
                <a:solidFill>
                  <a:schemeClr val="bg1"/>
                </a:solidFill>
              </a:rPr>
              <a:t>Modul A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Lernergebnisse</a:t>
            </a:r>
          </a:p>
          <a:p>
            <a:pPr>
              <a:spcAft>
                <a:spcPts val="600"/>
              </a:spcAft>
              <a:buFontTx/>
              <a:buChar char="-"/>
              <a:defRPr/>
            </a:pPr>
            <a:r>
              <a:rPr lang="de-DE" sz="1400" dirty="0">
                <a:solidFill>
                  <a:schemeClr val="bg1"/>
                </a:solidFill>
              </a:rPr>
              <a:t> Niveau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Workload</a:t>
            </a:r>
          </a:p>
          <a:p>
            <a:pPr>
              <a:buFontTx/>
              <a:buChar char="-"/>
              <a:defRPr/>
            </a:pP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3514725" y="3195638"/>
            <a:ext cx="1785408" cy="15144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de-DE" sz="1400" b="1" dirty="0">
                <a:solidFill>
                  <a:schemeClr val="bg1"/>
                </a:solidFill>
              </a:rPr>
              <a:t>Modul B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Lernergebnisse</a:t>
            </a:r>
          </a:p>
          <a:p>
            <a:pPr>
              <a:spcAft>
                <a:spcPts val="600"/>
              </a:spcAft>
              <a:buFontTx/>
              <a:buChar char="-"/>
              <a:defRPr/>
            </a:pPr>
            <a:r>
              <a:rPr lang="de-DE" sz="1400" dirty="0">
                <a:solidFill>
                  <a:schemeClr val="bg1"/>
                </a:solidFill>
              </a:rPr>
              <a:t> Niveau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Workload</a:t>
            </a:r>
          </a:p>
          <a:p>
            <a:pPr>
              <a:buFontTx/>
              <a:buChar char="-"/>
              <a:defRPr/>
            </a:pP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5456237" y="3195638"/>
            <a:ext cx="1765829" cy="15144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de-DE" sz="1400" b="1" dirty="0">
                <a:solidFill>
                  <a:schemeClr val="bg1"/>
                </a:solidFill>
              </a:rPr>
              <a:t>Modul C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Lernergebnisse</a:t>
            </a:r>
          </a:p>
          <a:p>
            <a:pPr>
              <a:spcAft>
                <a:spcPts val="600"/>
              </a:spcAft>
              <a:buFontTx/>
              <a:buChar char="-"/>
              <a:defRPr/>
            </a:pPr>
            <a:r>
              <a:rPr lang="de-DE" sz="1400" dirty="0">
                <a:solidFill>
                  <a:schemeClr val="bg1"/>
                </a:solidFill>
              </a:rPr>
              <a:t> Niveau</a:t>
            </a:r>
          </a:p>
          <a:p>
            <a:pPr>
              <a:spcAft>
                <a:spcPts val="600"/>
              </a:spcAft>
              <a:defRPr/>
            </a:pPr>
            <a:r>
              <a:rPr lang="de-DE" sz="1400" dirty="0">
                <a:solidFill>
                  <a:schemeClr val="bg1"/>
                </a:solidFill>
              </a:rPr>
              <a:t>- Workload</a:t>
            </a:r>
          </a:p>
          <a:p>
            <a:pPr>
              <a:buFontTx/>
              <a:buChar char="-"/>
              <a:defRPr/>
            </a:pP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07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Nordwest">
  <a:themeElements>
    <a:clrScheme name="Haemer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9_Nordw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9_Nordw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Nordwes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Nordw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Nordwes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Nordwest 5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Nordwest 6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Nordwes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636</Words>
  <Application>Microsoft Office PowerPoint</Application>
  <PresentationFormat>Bildschirmpräsentation (4:3)</PresentationFormat>
  <Paragraphs>218</Paragraphs>
  <Slides>16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9_Nordwest</vt:lpstr>
      <vt:lpstr>Der Module Level Indicator  </vt:lpstr>
      <vt:lpstr>Anrechnung beruflicher Kompetenzen</vt:lpstr>
      <vt:lpstr>Projekte zur Anrechnung beruflicher Kompetenzen  </vt:lpstr>
      <vt:lpstr>Schwierigkeiten bei der Einführung von Anrechnung</vt:lpstr>
      <vt:lpstr>Schwierigkeiten bei der Einführung von Anrechnung</vt:lpstr>
      <vt:lpstr>Allgemeine Anrechnungsempfehlung</vt:lpstr>
      <vt:lpstr>Allgemeine Anrechnungsempfehlung</vt:lpstr>
      <vt:lpstr>Allgemeine Anrechnungsempfehlung: Beteiligte</vt:lpstr>
      <vt:lpstr>Allgemeine Anrechnungsempfehlung</vt:lpstr>
      <vt:lpstr>Niveau eines Moduls </vt:lpstr>
      <vt:lpstr>PowerPoint-Präsentation</vt:lpstr>
      <vt:lpstr>                         Niveaumessung mit dem MLI</vt:lpstr>
      <vt:lpstr>                         Niveauvergleich</vt:lpstr>
      <vt:lpstr>Niveau</vt:lpstr>
      <vt:lpstr>Bisher erschienene Anrechnungsempfehlungen</vt:lpstr>
      <vt:lpstr>Kontakt </vt:lpstr>
    </vt:vector>
  </TitlesOfParts>
  <Company>Universität Oldenburg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FOLIENTITEL</dc:title>
  <dc:creator>wmueskens</dc:creator>
  <cp:lastModifiedBy>Wolfgang Müskens</cp:lastModifiedBy>
  <cp:revision>534</cp:revision>
  <cp:lastPrinted>2001-11-08T17:37:16Z</cp:lastPrinted>
  <dcterms:created xsi:type="dcterms:W3CDTF">2005-04-05T08:41:55Z</dcterms:created>
  <dcterms:modified xsi:type="dcterms:W3CDTF">2013-11-13T14:27:40Z</dcterms:modified>
</cp:coreProperties>
</file>