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45"/>
  </p:notesMasterIdLst>
  <p:sldIdLst>
    <p:sldId id="574" r:id="rId2"/>
    <p:sldId id="257" r:id="rId3"/>
    <p:sldId id="474" r:id="rId4"/>
    <p:sldId id="536" r:id="rId5"/>
    <p:sldId id="466" r:id="rId6"/>
    <p:sldId id="351" r:id="rId7"/>
    <p:sldId id="586" r:id="rId8"/>
    <p:sldId id="358" r:id="rId9"/>
    <p:sldId id="467" r:id="rId10"/>
    <p:sldId id="572" r:id="rId11"/>
    <p:sldId id="573" r:id="rId12"/>
    <p:sldId id="575" r:id="rId13"/>
    <p:sldId id="435" r:id="rId14"/>
    <p:sldId id="472" r:id="rId15"/>
    <p:sldId id="475" r:id="rId16"/>
    <p:sldId id="476" r:id="rId17"/>
    <p:sldId id="564" r:id="rId18"/>
    <p:sldId id="546" r:id="rId19"/>
    <p:sldId id="581" r:id="rId20"/>
    <p:sldId id="578" r:id="rId21"/>
    <p:sldId id="577" r:id="rId22"/>
    <p:sldId id="580" r:id="rId23"/>
    <p:sldId id="579" r:id="rId24"/>
    <p:sldId id="569" r:id="rId25"/>
    <p:sldId id="570" r:id="rId26"/>
    <p:sldId id="576" r:id="rId27"/>
    <p:sldId id="509" r:id="rId28"/>
    <p:sldId id="542" r:id="rId29"/>
    <p:sldId id="551" r:id="rId30"/>
    <p:sldId id="481" r:id="rId31"/>
    <p:sldId id="507" r:id="rId32"/>
    <p:sldId id="517" r:id="rId33"/>
    <p:sldId id="519" r:id="rId34"/>
    <p:sldId id="371" r:id="rId35"/>
    <p:sldId id="464" r:id="rId36"/>
    <p:sldId id="584" r:id="rId37"/>
    <p:sldId id="582" r:id="rId38"/>
    <p:sldId id="583" r:id="rId39"/>
    <p:sldId id="558" r:id="rId40"/>
    <p:sldId id="520" r:id="rId41"/>
    <p:sldId id="556" r:id="rId42"/>
    <p:sldId id="550" r:id="rId43"/>
    <p:sldId id="585" r:id="rId44"/>
  </p:sldIdLst>
  <p:sldSz cx="12192000" cy="6858000"/>
  <p:notesSz cx="6797675" cy="9929813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Josefin Sans" pitchFamily="2" charset="77"/>
      <p:regular r:id="rId50"/>
      <p:bold r:id="rId51"/>
      <p:italic r:id="rId52"/>
      <p:boldItalic r:id="rId53"/>
    </p:embeddedFont>
    <p:embeddedFont>
      <p:font typeface="Work Sans" pitchFamily="2" charset="77"/>
      <p:regular r:id="rId54"/>
      <p:bold r:id="rId55"/>
      <p:italic r:id="rId56"/>
      <p:boldItalic r:id="rId57"/>
    </p:embeddedFont>
    <p:embeddedFont>
      <p:font typeface="Work Sans Medium" panose="020F0502020204030204" pitchFamily="34" charset="0"/>
      <p:regular r:id="rId58"/>
      <p:italic r:id="rId59"/>
    </p:embeddedFont>
    <p:embeddedFont>
      <p:font typeface="Work Sans SemiBold" panose="020F0502020204030204" pitchFamily="34" charset="0"/>
      <p:regular r:id="rId60"/>
      <p:bold r:id="rId61"/>
      <p:italic r:id="rId62"/>
      <p:boldItalic r:id="rId63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Work Sans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Work Sans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Work Sans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Work Sans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Work Sans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Work Sans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Work Sans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Work Sans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Work Sans"/>
      </a:defRPr>
    </a:lvl9pPr>
  </p:defaultTextStyle>
  <p:extLst>
    <p:ext uri="{EFAFB233-063F-42B5-8137-9DF3F51BA10A}">
      <p15:sldGuideLst xmlns:p15="http://schemas.microsoft.com/office/powerpoint/2012/main">
        <p15:guide id="1" orient="horz" pos="3430" userDrawn="1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3181" userDrawn="1">
          <p15:clr>
            <a:srgbClr val="A4A3A4"/>
          </p15:clr>
        </p15:guide>
        <p15:guide id="4" orient="horz" pos="202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rle Zander" initials="MZ" lastIdx="4" clrIdx="0"/>
  <p:cmAuthor id="2" name="Dreyer, Astrid" initials="DA" lastIdx="1" clrIdx="1">
    <p:extLst>
      <p:ext uri="{19B8F6BF-5375-455C-9EA6-DF929625EA0E}">
        <p15:presenceInfo xmlns:p15="http://schemas.microsoft.com/office/powerpoint/2012/main" userId="S-1-5-21-2545371631-1349915778-2558672476-340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B6B5"/>
    <a:srgbClr val="F25B68"/>
    <a:srgbClr val="0A1F40"/>
    <a:srgbClr val="000000"/>
    <a:srgbClr val="EEF8F8"/>
    <a:srgbClr val="D1D8E1"/>
    <a:srgbClr val="FCEEF0"/>
    <a:srgbClr val="FFF8E1"/>
    <a:srgbClr val="FDE9EB"/>
    <a:srgbClr val="E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29" autoAdjust="0"/>
    <p:restoredTop sz="78444" autoAdjust="0"/>
  </p:normalViewPr>
  <p:slideViewPr>
    <p:cSldViewPr snapToGrid="0" snapToObjects="1">
      <p:cViewPr varScale="1">
        <p:scale>
          <a:sx n="93" d="100"/>
          <a:sy n="93" d="100"/>
        </p:scale>
        <p:origin x="400" y="200"/>
      </p:cViewPr>
      <p:guideLst>
        <p:guide orient="horz" pos="3430"/>
        <p:guide pos="3840"/>
        <p:guide orient="horz" pos="3181"/>
        <p:guide orient="horz" pos="2024"/>
      </p:guideLst>
    </p:cSldViewPr>
  </p:slideViewPr>
  <p:outlineViewPr>
    <p:cViewPr>
      <p:scale>
        <a:sx n="33" d="100"/>
        <a:sy n="33" d="100"/>
      </p:scale>
      <p:origin x="0" y="269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font" Target="fonts/font18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06357" y="4716661"/>
            <a:ext cx="4984962" cy="446841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6364051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Work Sans"/>
      </a:defRPr>
    </a:lvl1pPr>
    <a:lvl2pPr indent="228600" latinLnBrk="0">
      <a:defRPr sz="1200">
        <a:latin typeface="+mn-lt"/>
        <a:ea typeface="+mn-ea"/>
        <a:cs typeface="+mn-cs"/>
        <a:sym typeface="Work Sans"/>
      </a:defRPr>
    </a:lvl2pPr>
    <a:lvl3pPr indent="457200" latinLnBrk="0">
      <a:defRPr sz="1200">
        <a:latin typeface="+mn-lt"/>
        <a:ea typeface="+mn-ea"/>
        <a:cs typeface="+mn-cs"/>
        <a:sym typeface="Work Sans"/>
      </a:defRPr>
    </a:lvl3pPr>
    <a:lvl4pPr indent="685800" latinLnBrk="0">
      <a:defRPr sz="1200">
        <a:latin typeface="+mn-lt"/>
        <a:ea typeface="+mn-ea"/>
        <a:cs typeface="+mn-cs"/>
        <a:sym typeface="Work Sans"/>
      </a:defRPr>
    </a:lvl4pPr>
    <a:lvl5pPr indent="914400" latinLnBrk="0">
      <a:defRPr sz="1200">
        <a:latin typeface="+mn-lt"/>
        <a:ea typeface="+mn-ea"/>
        <a:cs typeface="+mn-cs"/>
        <a:sym typeface="Work Sans"/>
      </a:defRPr>
    </a:lvl5pPr>
    <a:lvl6pPr indent="1143000" latinLnBrk="0">
      <a:defRPr sz="1200">
        <a:latin typeface="+mn-lt"/>
        <a:ea typeface="+mn-ea"/>
        <a:cs typeface="+mn-cs"/>
        <a:sym typeface="Work Sans"/>
      </a:defRPr>
    </a:lvl6pPr>
    <a:lvl7pPr indent="1371600" latinLnBrk="0">
      <a:defRPr sz="1200">
        <a:latin typeface="+mn-lt"/>
        <a:ea typeface="+mn-ea"/>
        <a:cs typeface="+mn-cs"/>
        <a:sym typeface="Work Sans"/>
      </a:defRPr>
    </a:lvl7pPr>
    <a:lvl8pPr indent="1600200" latinLnBrk="0">
      <a:defRPr sz="1200">
        <a:latin typeface="+mn-lt"/>
        <a:ea typeface="+mn-ea"/>
        <a:cs typeface="+mn-cs"/>
        <a:sym typeface="Work Sans"/>
      </a:defRPr>
    </a:lvl8pPr>
    <a:lvl9pPr indent="1828800" latinLnBrk="0">
      <a:defRPr sz="1200">
        <a:latin typeface="+mn-lt"/>
        <a:ea typeface="+mn-ea"/>
        <a:cs typeface="+mn-cs"/>
        <a:sym typeface="Work San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611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9722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8239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57698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67113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30059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30059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16417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74354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1496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4697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43576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31226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31363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09560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92422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03914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26328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49055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1496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1496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149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4785839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1496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400" b="0" dirty="0"/>
          </a:p>
        </p:txBody>
      </p:sp>
    </p:spTree>
    <p:extLst>
      <p:ext uri="{BB962C8B-B14F-4D97-AF65-F5344CB8AC3E}">
        <p14:creationId xmlns:p14="http://schemas.microsoft.com/office/powerpoint/2010/main" val="23563861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400" b="0" dirty="0"/>
          </a:p>
        </p:txBody>
      </p:sp>
    </p:spTree>
    <p:extLst>
      <p:ext uri="{BB962C8B-B14F-4D97-AF65-F5344CB8AC3E}">
        <p14:creationId xmlns:p14="http://schemas.microsoft.com/office/powerpoint/2010/main" val="23563861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55133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5229782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5229782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0016106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7241872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8999042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4126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16417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16417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65945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76880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8288" cy="3722687"/>
          </a:xfrm>
          <a:prstGeom prst="rect">
            <a:avLst/>
          </a:prstGeom>
          <a:ln w="0">
            <a:noFill/>
          </a:ln>
        </p:spPr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906480" y="4716720"/>
            <a:ext cx="4983480" cy="4466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lnSpc>
                <a:spcPct val="100000"/>
              </a:lnSpc>
              <a:buNone/>
              <a:tabLst>
                <a:tab pos="0" algn="l"/>
              </a:tabLst>
            </a:pPr>
            <a:endParaRPr lang="de-DE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0270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6824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400" b="0" dirty="0"/>
          </a:p>
        </p:txBody>
      </p:sp>
    </p:spTree>
    <p:extLst>
      <p:ext uri="{BB962C8B-B14F-4D97-AF65-F5344CB8AC3E}">
        <p14:creationId xmlns:p14="http://schemas.microsoft.com/office/powerpoint/2010/main" val="1272186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917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b="0" dirty="0"/>
          </a:p>
        </p:txBody>
      </p:sp>
    </p:spTree>
    <p:extLst>
      <p:ext uri="{BB962C8B-B14F-4D97-AF65-F5344CB8AC3E}">
        <p14:creationId xmlns:p14="http://schemas.microsoft.com/office/powerpoint/2010/main" val="333337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8418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creativecommons.org/licenses/by/4.0/deed.de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deed.de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 ohne Logo ohne Seitenzah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2574DF3D-E88C-4404-9413-2DE491A3EA6F}"/>
              </a:ext>
            </a:extLst>
          </p:cNvPr>
          <p:cNvSpPr/>
          <p:nvPr userDrawn="1"/>
        </p:nvSpPr>
        <p:spPr>
          <a:xfrm>
            <a:off x="0" y="6237514"/>
            <a:ext cx="12192000" cy="620486"/>
          </a:xfrm>
          <a:prstGeom prst="rect">
            <a:avLst/>
          </a:prstGeom>
          <a:solidFill>
            <a:schemeClr val="accent3">
              <a:lumMod val="20000"/>
              <a:lumOff val="80000"/>
              <a:alpha val="77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Work Sans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E58DD51-859F-AA44-872A-C9BC69EEFA1C}"/>
              </a:ext>
            </a:extLst>
          </p:cNvPr>
          <p:cNvSpPr/>
          <p:nvPr userDrawn="1"/>
        </p:nvSpPr>
        <p:spPr>
          <a:xfrm>
            <a:off x="0" y="928085"/>
            <a:ext cx="12192000" cy="550718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22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Work Sans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C28C0582-FDFB-BA45-9220-DB85BD4A3E7A}"/>
              </a:ext>
            </a:extLst>
          </p:cNvPr>
          <p:cNvSpPr txBox="1"/>
          <p:nvPr userDrawn="1"/>
        </p:nvSpPr>
        <p:spPr>
          <a:xfrm>
            <a:off x="356183" y="6527691"/>
            <a:ext cx="11932332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000">
                <a:solidFill>
                  <a:schemeClr val="tx1"/>
                </a:solidFill>
                <a:latin typeface="Work Sans" pitchFamily="2" charset="77"/>
              </a:rPr>
              <a:t>        </a:t>
            </a:r>
            <a:r>
              <a:rPr kumimoji="0" lang="de-DE" sz="1000" b="0" i="0" u="none" strike="noStrike" cap="none" spc="0" normalizeH="0" baseline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Work Sans" pitchFamily="2" charset="77"/>
                <a:ea typeface="+mn-ea"/>
                <a:cs typeface="+mn-cs"/>
                <a:sym typeface="Work Sans"/>
              </a:rPr>
              <a:t>twillo</a:t>
            </a:r>
            <a:r>
              <a:rPr kumimoji="0" lang="de-DE" sz="1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Work Sans" pitchFamily="2" charset="77"/>
                <a:ea typeface="+mn-ea"/>
                <a:cs typeface="+mn-cs"/>
                <a:sym typeface="Work Sans"/>
              </a:rPr>
              <a:t>    |    </a:t>
            </a:r>
            <a:fld id="{86A4CD23-93E5-3546-ACB1-5781E6EFB683}" type="datetime1">
              <a:rPr lang="de-DE" sz="1000" smtClean="0">
                <a:solidFill>
                  <a:schemeClr val="tx1"/>
                </a:solidFill>
                <a:latin typeface="Work Sans" pitchFamily="2" charset="77"/>
              </a:rPr>
              <a:t>15.06.23</a:t>
            </a:fld>
            <a:r>
              <a:rPr lang="de-DE" sz="1000">
                <a:solidFill>
                  <a:schemeClr val="tx1"/>
                </a:solidFill>
                <a:latin typeface="Work Sans" pitchFamily="2" charset="77"/>
              </a:rPr>
              <a:t>    |                       </a:t>
            </a:r>
            <a:r>
              <a:rPr kumimoji="0" lang="de-DE" sz="1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Work Sans" pitchFamily="2" charset="77"/>
                <a:ea typeface="+mn-ea"/>
                <a:cs typeface="+mn-cs"/>
                <a:sym typeface="Work Sans"/>
              </a:rPr>
              <a:t>Dieser Foliensatz ist, sofern nicht an einzelnen Inhalten anders angegeben, lizenziert unter der Creative Commons Lizenz </a:t>
            </a:r>
            <a:r>
              <a:rPr kumimoji="0" lang="de-DE" sz="1000" b="1" i="0" u="none" strike="noStrike" cap="none" spc="0" normalizeH="0" baseline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Work Sans SemiBold" pitchFamily="2" charset="77"/>
                <a:ea typeface="+mn-ea"/>
                <a:cs typeface="+mn-cs"/>
                <a:sym typeface="Work Sans"/>
                <a:hlinkClick r:id="rId2"/>
              </a:rPr>
              <a:t>CC BY 4.0</a:t>
            </a:r>
            <a:r>
              <a:rPr kumimoji="0" lang="de-DE" sz="1000" b="0" i="0" u="none" strike="noStrike" cap="none" spc="0" normalizeH="0" baseline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Work Sans" pitchFamily="2" charset="77"/>
                <a:ea typeface="+mn-ea"/>
                <a:cs typeface="+mn-cs"/>
                <a:sym typeface="Work Sans"/>
              </a:rPr>
              <a:t>	</a:t>
            </a:r>
            <a:r>
              <a:rPr kumimoji="0" lang="de-DE" sz="1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Work Sans" pitchFamily="2" charset="77"/>
                <a:ea typeface="+mn-ea"/>
                <a:cs typeface="+mn-cs"/>
                <a:sym typeface="Work Sans"/>
              </a:rPr>
              <a:t>         </a:t>
            </a:r>
            <a:endParaRPr kumimoji="0" lang="de-DE" sz="1000" b="0" i="0" u="none" strike="noStrike" cap="none" spc="0" normalizeH="0" baseline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FillTx/>
              <a:latin typeface="Work Sans" pitchFamily="2" charset="77"/>
              <a:ea typeface="+mn-ea"/>
              <a:cs typeface="+mn-cs"/>
              <a:sym typeface="Work Sans"/>
            </a:endParaRPr>
          </a:p>
        </p:txBody>
      </p:sp>
      <p:pic>
        <p:nvPicPr>
          <p:cNvPr id="39" name="Picture 2" descr="Bildergebnis für cc by 4.0">
            <a:extLst>
              <a:ext uri="{FF2B5EF4-FFF2-40B4-BE49-F238E27FC236}">
                <a16:creationId xmlns:a16="http://schemas.microsoft.com/office/drawing/2014/main" id="{8E2408E3-F6A3-4240-BF1D-EE5ED9B8724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109" y="6556267"/>
            <a:ext cx="582881" cy="20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A54FD50F-013C-E648-BF8F-F783535F5057}"/>
              </a:ext>
            </a:extLst>
          </p:cNvPr>
          <p:cNvSpPr/>
          <p:nvPr userDrawn="1"/>
        </p:nvSpPr>
        <p:spPr>
          <a:xfrm>
            <a:off x="-1" y="2683514"/>
            <a:ext cx="12192000" cy="1357745"/>
          </a:xfrm>
          <a:prstGeom prst="rect">
            <a:avLst/>
          </a:prstGeom>
          <a:solidFill>
            <a:srgbClr val="FFFFFF">
              <a:alpha val="54000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Work Sans"/>
            </a:endParaRPr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095A22AC-B5DE-4A49-9195-58EA12BE27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3323" y="539692"/>
            <a:ext cx="7407374" cy="5507265"/>
          </a:xfrm>
          <a:prstGeom prst="rect">
            <a:avLst/>
          </a:prstGeom>
        </p:spPr>
      </p:pic>
      <p:pic>
        <p:nvPicPr>
          <p:cNvPr id="42" name="Logo twillo with claim dark.png">
            <a:extLst>
              <a:ext uri="{FF2B5EF4-FFF2-40B4-BE49-F238E27FC236}">
                <a16:creationId xmlns:a16="http://schemas.microsoft.com/office/drawing/2014/main" id="{FA44C557-1100-4845-AB7F-A6A249380DE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0437" y="2589521"/>
            <a:ext cx="1437738" cy="6423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8E510DF-2A7B-4FC5-8FEC-3477036457E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3" y="171907"/>
            <a:ext cx="2055918" cy="50164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>
            <a:extLst>
              <a:ext uri="{FF2B5EF4-FFF2-40B4-BE49-F238E27FC236}">
                <a16:creationId xmlns:a16="http://schemas.microsoft.com/office/drawing/2014/main" id="{FB830691-60DA-AE4A-9023-89BB68579511}"/>
              </a:ext>
            </a:extLst>
          </p:cNvPr>
          <p:cNvSpPr/>
          <p:nvPr userDrawn="1"/>
        </p:nvSpPr>
        <p:spPr>
          <a:xfrm>
            <a:off x="0" y="0"/>
            <a:ext cx="12192000" cy="6477000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>
            <a:outerShdw blurRad="88900" dist="50800" dir="5400000" algn="ctr" rotWithShape="0">
              <a:srgbClr val="ECEEF4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Work Sans"/>
            </a:endParaRPr>
          </a:p>
        </p:txBody>
      </p:sp>
      <p:pic>
        <p:nvPicPr>
          <p:cNvPr id="29" name="Logo twillo with claim dark.png">
            <a:extLst>
              <a:ext uri="{FF2B5EF4-FFF2-40B4-BE49-F238E27FC236}">
                <a16:creationId xmlns:a16="http://schemas.microsoft.com/office/drawing/2014/main" id="{E5EF5658-C001-B64C-BA98-C748BC30D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109" y="442918"/>
            <a:ext cx="961142" cy="42944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072DC1A-E9DC-5140-BEF0-631AE95179AD}"/>
              </a:ext>
            </a:extLst>
          </p:cNvPr>
          <p:cNvSpPr txBox="1"/>
          <p:nvPr userDrawn="1"/>
        </p:nvSpPr>
        <p:spPr>
          <a:xfrm>
            <a:off x="187950" y="6558374"/>
            <a:ext cx="11296126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000">
                <a:solidFill>
                  <a:srgbClr val="596D88"/>
                </a:solidFill>
              </a:rPr>
              <a:t>        </a:t>
            </a:r>
            <a:r>
              <a:rPr kumimoji="0" lang="de-DE" sz="1000" b="0" i="0" u="none" strike="noStrike" cap="none" spc="0" normalizeH="0" baseline="0" err="1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rPr>
              <a:t>twillo</a:t>
            </a:r>
            <a:r>
              <a:rPr kumimoji="0" lang="de-DE" sz="1000" b="0" i="0" u="none" strike="noStrike" cap="none" spc="0" normalizeH="0" baseline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rPr>
              <a:t>    |    </a:t>
            </a:r>
            <a:fld id="{86A4CD23-93E5-3546-ACB1-5781E6EFB683}" type="datetime1">
              <a:rPr lang="de-DE" sz="10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15.06.23</a:t>
            </a:fld>
            <a:r>
              <a:rPr lang="de-DE" sz="1000">
                <a:solidFill>
                  <a:schemeClr val="accent5">
                    <a:lumMod val="60000"/>
                    <a:lumOff val="40000"/>
                  </a:schemeClr>
                </a:solidFill>
              </a:rPr>
              <a:t>    |                       </a:t>
            </a:r>
            <a:r>
              <a:rPr kumimoji="0" lang="de-DE" sz="1000" b="0" i="0" u="none" strike="noStrike" cap="none" spc="0" normalizeH="0" baseline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rPr>
              <a:t>Dieser Foliensatz ist, sofern nicht an einzelnen Inhalten anders angegeben, lizenziert unter der Creative Commons Lizenz </a:t>
            </a:r>
            <a:r>
              <a:rPr kumimoji="0" lang="de-DE" sz="1000" b="0" i="0" u="none" strike="noStrike" cap="none" spc="0" normalizeH="0" baseline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  <a:hlinkClick r:id="rId3"/>
              </a:rPr>
              <a:t>CC BY 4.0</a:t>
            </a:r>
            <a:r>
              <a:rPr kumimoji="0" lang="de-DE" sz="1000" b="0" i="0" u="none" strike="noStrike" cap="none" spc="0" normalizeH="0" baseline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rPr>
              <a:t>	</a:t>
            </a:r>
          </a:p>
        </p:txBody>
      </p:sp>
      <p:pic>
        <p:nvPicPr>
          <p:cNvPr id="5" name="Picture 2" descr="Bildergebnis für cc by 4.0">
            <a:extLst>
              <a:ext uri="{FF2B5EF4-FFF2-40B4-BE49-F238E27FC236}">
                <a16:creationId xmlns:a16="http://schemas.microsoft.com/office/drawing/2014/main" id="{74A16DE7-0BD1-1445-9D1F-4CBA28431D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876" y="6578157"/>
            <a:ext cx="582881" cy="20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2638D2A-299A-C941-949F-10CE6916EA68}"/>
              </a:ext>
            </a:extLst>
          </p:cNvPr>
          <p:cNvSpPr txBox="1"/>
          <p:nvPr userDrawn="1"/>
        </p:nvSpPr>
        <p:spPr>
          <a:xfrm>
            <a:off x="11484076" y="6557015"/>
            <a:ext cx="570271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D8D0B98E-0E10-884A-9D34-F1A09DA53F8B}" type="slidenum">
              <a:rPr kumimoji="0" lang="de-DE" sz="1000" b="0" i="0" u="none" strike="noStrike" cap="none" spc="0" normalizeH="0" baseline="0" smtClean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rPr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‹Nr.›</a:t>
            </a:fld>
            <a:endParaRPr kumimoji="0" lang="de-DE" sz="1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74237349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B4A25E0-3640-4141-AEB1-E2F6F8E135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92535" y="6404292"/>
            <a:ext cx="261266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Foliennummer">
            <a:extLst>
              <a:ext uri="{FF2B5EF4-FFF2-40B4-BE49-F238E27FC236}">
                <a16:creationId xmlns:a16="http://schemas.microsoft.com/office/drawing/2014/main" id="{A81A0721-D71D-D544-B1ED-B11C9043EB54}"/>
              </a:ext>
            </a:extLst>
          </p:cNvPr>
          <p:cNvSpPr txBox="1">
            <a:spLocks/>
          </p:cNvSpPr>
          <p:nvPr userDrawn="1"/>
        </p:nvSpPr>
        <p:spPr>
          <a:xfrm>
            <a:off x="11092535" y="6404292"/>
            <a:ext cx="261266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defRPr>
            </a:lvl9pPr>
          </a:lstStyle>
          <a:p>
            <a:fld id="{86CB4B4D-7CA3-9044-876B-883B54F8677D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5" name="Logo twillo with claim dark.png">
            <a:extLst>
              <a:ext uri="{FF2B5EF4-FFF2-40B4-BE49-F238E27FC236}">
                <a16:creationId xmlns:a16="http://schemas.microsoft.com/office/drawing/2014/main" id="{2C9A791E-B9DE-1144-BD2C-102FF6BC41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109" y="442918"/>
            <a:ext cx="961142" cy="42944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ENTWICKLUNG DES PORTALS">
            <a:extLst>
              <a:ext uri="{FF2B5EF4-FFF2-40B4-BE49-F238E27FC236}">
                <a16:creationId xmlns:a16="http://schemas.microsoft.com/office/drawing/2014/main" id="{7C224FFC-71D6-DB48-AA59-5038B75F2D74}"/>
              </a:ext>
            </a:extLst>
          </p:cNvPr>
          <p:cNvSpPr txBox="1"/>
          <p:nvPr userDrawn="1"/>
        </p:nvSpPr>
        <p:spPr>
          <a:xfrm>
            <a:off x="4549904" y="1708597"/>
            <a:ext cx="309219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pc="144">
                <a:solidFill>
                  <a:srgbClr val="0A1F40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 algn="ctr"/>
            <a:r>
              <a:rPr lang="de-DE" cap="all"/>
              <a:t>Hier steht der </a:t>
            </a:r>
            <a:r>
              <a:rPr lang="de-DE" cap="all" err="1"/>
              <a:t>titel</a:t>
            </a:r>
            <a:endParaRPr cap="all"/>
          </a:p>
        </p:txBody>
      </p:sp>
      <p:sp>
        <p:nvSpPr>
          <p:cNvPr id="7" name="Kreis">
            <a:extLst>
              <a:ext uri="{FF2B5EF4-FFF2-40B4-BE49-F238E27FC236}">
                <a16:creationId xmlns:a16="http://schemas.microsoft.com/office/drawing/2014/main" id="{7652D3B9-43FF-0147-B582-69BF1124C2A1}"/>
              </a:ext>
            </a:extLst>
          </p:cNvPr>
          <p:cNvSpPr/>
          <p:nvPr userDrawn="1"/>
        </p:nvSpPr>
        <p:spPr>
          <a:xfrm>
            <a:off x="429485" y="2961046"/>
            <a:ext cx="2026197" cy="202619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419100" dist="241914" dir="2493498" rotWithShape="0">
              <a:srgbClr val="373737">
                <a:alpha val="1371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8" name="Linie">
            <a:extLst>
              <a:ext uri="{FF2B5EF4-FFF2-40B4-BE49-F238E27FC236}">
                <a16:creationId xmlns:a16="http://schemas.microsoft.com/office/drawing/2014/main" id="{0D87634B-1002-3047-80D1-AE7F0B90AB8F}"/>
              </a:ext>
            </a:extLst>
          </p:cNvPr>
          <p:cNvSpPr/>
          <p:nvPr userDrawn="1"/>
        </p:nvSpPr>
        <p:spPr>
          <a:xfrm>
            <a:off x="5435723" y="2202535"/>
            <a:ext cx="1270000" cy="1"/>
          </a:xfrm>
          <a:prstGeom prst="line">
            <a:avLst/>
          </a:prstGeom>
          <a:ln w="25400">
            <a:solidFill>
              <a:srgbClr val="6DB5B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Kreis">
            <a:extLst>
              <a:ext uri="{FF2B5EF4-FFF2-40B4-BE49-F238E27FC236}">
                <a16:creationId xmlns:a16="http://schemas.microsoft.com/office/drawing/2014/main" id="{26790744-0240-0A4D-8277-9E0FABBE6F5A}"/>
              </a:ext>
            </a:extLst>
          </p:cNvPr>
          <p:cNvSpPr/>
          <p:nvPr userDrawn="1"/>
        </p:nvSpPr>
        <p:spPr>
          <a:xfrm>
            <a:off x="2756193" y="2961046"/>
            <a:ext cx="2026197" cy="202619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419100" dist="241914" dir="2493498" rotWithShape="0">
              <a:srgbClr val="373737">
                <a:alpha val="1371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0" name="Kreis">
            <a:extLst>
              <a:ext uri="{FF2B5EF4-FFF2-40B4-BE49-F238E27FC236}">
                <a16:creationId xmlns:a16="http://schemas.microsoft.com/office/drawing/2014/main" id="{30C87ED3-49CC-0A42-B52C-02A0A3BAF868}"/>
              </a:ext>
            </a:extLst>
          </p:cNvPr>
          <p:cNvSpPr/>
          <p:nvPr userDrawn="1"/>
        </p:nvSpPr>
        <p:spPr>
          <a:xfrm>
            <a:off x="5082902" y="2961046"/>
            <a:ext cx="2026196" cy="202619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419100" dist="241914" dir="2493498" rotWithShape="0">
              <a:srgbClr val="373737">
                <a:alpha val="1371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1" name="Kreis">
            <a:extLst>
              <a:ext uri="{FF2B5EF4-FFF2-40B4-BE49-F238E27FC236}">
                <a16:creationId xmlns:a16="http://schemas.microsoft.com/office/drawing/2014/main" id="{0AE5EB6F-50D2-9A4C-AF66-67CE770515AC}"/>
              </a:ext>
            </a:extLst>
          </p:cNvPr>
          <p:cNvSpPr/>
          <p:nvPr userDrawn="1"/>
        </p:nvSpPr>
        <p:spPr>
          <a:xfrm>
            <a:off x="7409610" y="2961046"/>
            <a:ext cx="2026197" cy="202619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419100" dist="241914" dir="2493498" rotWithShape="0">
              <a:srgbClr val="373737">
                <a:alpha val="1371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2" name="Kreis">
            <a:extLst>
              <a:ext uri="{FF2B5EF4-FFF2-40B4-BE49-F238E27FC236}">
                <a16:creationId xmlns:a16="http://schemas.microsoft.com/office/drawing/2014/main" id="{43B9BBC0-4274-9349-A028-8132B2C0ACE0}"/>
              </a:ext>
            </a:extLst>
          </p:cNvPr>
          <p:cNvSpPr/>
          <p:nvPr userDrawn="1"/>
        </p:nvSpPr>
        <p:spPr>
          <a:xfrm>
            <a:off x="9736318" y="2961046"/>
            <a:ext cx="2026197" cy="202619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419100" dist="241914" dir="2493498" rotWithShape="0">
              <a:srgbClr val="373737">
                <a:alpha val="1371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273B7E0E-DC41-CE41-B362-EB3F1806FD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1597" y="3501069"/>
            <a:ext cx="1581972" cy="94615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5" name="Bildplatzhalter 13">
            <a:extLst>
              <a:ext uri="{FF2B5EF4-FFF2-40B4-BE49-F238E27FC236}">
                <a16:creationId xmlns:a16="http://schemas.microsoft.com/office/drawing/2014/main" id="{432D03CB-A253-8D42-8504-3B4B8B5313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978305" y="3501069"/>
            <a:ext cx="1581972" cy="94615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6" name="Bildplatzhalter 13">
            <a:extLst>
              <a:ext uri="{FF2B5EF4-FFF2-40B4-BE49-F238E27FC236}">
                <a16:creationId xmlns:a16="http://schemas.microsoft.com/office/drawing/2014/main" id="{A3E4B49C-E142-EF4F-80F5-C59DE19CF1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05014" y="3429000"/>
            <a:ext cx="1581972" cy="94615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7" name="Bildplatzhalter 13">
            <a:extLst>
              <a:ext uri="{FF2B5EF4-FFF2-40B4-BE49-F238E27FC236}">
                <a16:creationId xmlns:a16="http://schemas.microsoft.com/office/drawing/2014/main" id="{944B6D81-8310-F249-8EE8-3C303B3E484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31723" y="3429000"/>
            <a:ext cx="1581972" cy="94615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9" name="Bildplatzhalter 13">
            <a:extLst>
              <a:ext uri="{FF2B5EF4-FFF2-40B4-BE49-F238E27FC236}">
                <a16:creationId xmlns:a16="http://schemas.microsoft.com/office/drawing/2014/main" id="{665250F3-FAEC-B34B-8079-E61E25C418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958431" y="3501069"/>
            <a:ext cx="1581972" cy="94615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52770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kt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Logo twillo with claim dark.png">
            <a:extLst>
              <a:ext uri="{FF2B5EF4-FFF2-40B4-BE49-F238E27FC236}">
                <a16:creationId xmlns:a16="http://schemas.microsoft.com/office/drawing/2014/main" id="{6827BA21-0F4B-5743-91BA-171C3654C9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109" y="442918"/>
            <a:ext cx="961142" cy="429446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ENTWICKLUNG DES PORTALS">
            <a:extLst>
              <a:ext uri="{FF2B5EF4-FFF2-40B4-BE49-F238E27FC236}">
                <a16:creationId xmlns:a16="http://schemas.microsoft.com/office/drawing/2014/main" id="{A29FA0F3-5543-A24F-9CB5-3AD353B6250E}"/>
              </a:ext>
            </a:extLst>
          </p:cNvPr>
          <p:cNvSpPr txBox="1"/>
          <p:nvPr userDrawn="1"/>
        </p:nvSpPr>
        <p:spPr>
          <a:xfrm>
            <a:off x="4860983" y="1708597"/>
            <a:ext cx="247003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pc="144">
                <a:solidFill>
                  <a:srgbClr val="0A1F40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 algn="ctr"/>
            <a:r>
              <a:rPr lang="de-DE" cap="all"/>
              <a:t>Projektpartner</a:t>
            </a:r>
            <a:endParaRPr cap="all"/>
          </a:p>
        </p:txBody>
      </p:sp>
      <p:sp>
        <p:nvSpPr>
          <p:cNvPr id="21" name="Kreis">
            <a:extLst>
              <a:ext uri="{FF2B5EF4-FFF2-40B4-BE49-F238E27FC236}">
                <a16:creationId xmlns:a16="http://schemas.microsoft.com/office/drawing/2014/main" id="{BD650D4C-3C17-004D-B072-5B407868392D}"/>
              </a:ext>
            </a:extLst>
          </p:cNvPr>
          <p:cNvSpPr/>
          <p:nvPr userDrawn="1"/>
        </p:nvSpPr>
        <p:spPr>
          <a:xfrm>
            <a:off x="637061" y="3104453"/>
            <a:ext cx="1524965" cy="152496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419100" dist="241914" dir="2493498" rotWithShape="0">
              <a:srgbClr val="373737">
                <a:alpha val="1371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2" name="Linie">
            <a:extLst>
              <a:ext uri="{FF2B5EF4-FFF2-40B4-BE49-F238E27FC236}">
                <a16:creationId xmlns:a16="http://schemas.microsoft.com/office/drawing/2014/main" id="{3EBA5C2C-FB9D-9446-B27B-C568C70BAF41}"/>
              </a:ext>
            </a:extLst>
          </p:cNvPr>
          <p:cNvSpPr/>
          <p:nvPr userDrawn="1"/>
        </p:nvSpPr>
        <p:spPr>
          <a:xfrm>
            <a:off x="5435729" y="2202535"/>
            <a:ext cx="1270000" cy="1"/>
          </a:xfrm>
          <a:prstGeom prst="line">
            <a:avLst/>
          </a:prstGeom>
          <a:ln w="25400">
            <a:solidFill>
              <a:srgbClr val="6DB5B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" name="Kreis">
            <a:extLst>
              <a:ext uri="{FF2B5EF4-FFF2-40B4-BE49-F238E27FC236}">
                <a16:creationId xmlns:a16="http://schemas.microsoft.com/office/drawing/2014/main" id="{0AE0B3AC-43A3-D845-8928-09C952B42FBD}"/>
              </a:ext>
            </a:extLst>
          </p:cNvPr>
          <p:cNvSpPr/>
          <p:nvPr userDrawn="1"/>
        </p:nvSpPr>
        <p:spPr>
          <a:xfrm>
            <a:off x="2536366" y="3104454"/>
            <a:ext cx="1524965" cy="152496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419100" dist="241914" dir="2493498" rotWithShape="0">
              <a:srgbClr val="373737">
                <a:alpha val="1371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4" name="Kreis">
            <a:extLst>
              <a:ext uri="{FF2B5EF4-FFF2-40B4-BE49-F238E27FC236}">
                <a16:creationId xmlns:a16="http://schemas.microsoft.com/office/drawing/2014/main" id="{DEBDC3F9-3B46-1548-AE11-D6E29CA35069}"/>
              </a:ext>
            </a:extLst>
          </p:cNvPr>
          <p:cNvSpPr/>
          <p:nvPr userDrawn="1"/>
        </p:nvSpPr>
        <p:spPr>
          <a:xfrm>
            <a:off x="4435672" y="3104455"/>
            <a:ext cx="1524964" cy="152496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419100" dist="241914" dir="2493498" rotWithShape="0">
              <a:srgbClr val="373737">
                <a:alpha val="1371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5" name="Kreis">
            <a:extLst>
              <a:ext uri="{FF2B5EF4-FFF2-40B4-BE49-F238E27FC236}">
                <a16:creationId xmlns:a16="http://schemas.microsoft.com/office/drawing/2014/main" id="{A58A0E82-93AD-6647-924E-C147C447C068}"/>
              </a:ext>
            </a:extLst>
          </p:cNvPr>
          <p:cNvSpPr/>
          <p:nvPr userDrawn="1"/>
        </p:nvSpPr>
        <p:spPr>
          <a:xfrm>
            <a:off x="6334976" y="3108345"/>
            <a:ext cx="1524965" cy="152496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419100" dist="241914" dir="2493498" rotWithShape="0">
              <a:srgbClr val="373737">
                <a:alpha val="1371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6" name="Kreis">
            <a:extLst>
              <a:ext uri="{FF2B5EF4-FFF2-40B4-BE49-F238E27FC236}">
                <a16:creationId xmlns:a16="http://schemas.microsoft.com/office/drawing/2014/main" id="{61E6AC70-B462-8A47-B09D-170D5D526315}"/>
              </a:ext>
            </a:extLst>
          </p:cNvPr>
          <p:cNvSpPr/>
          <p:nvPr userDrawn="1"/>
        </p:nvSpPr>
        <p:spPr>
          <a:xfrm>
            <a:off x="8234281" y="3104456"/>
            <a:ext cx="1524965" cy="152496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419100" dist="241914" dir="2493498" rotWithShape="0">
              <a:srgbClr val="373737">
                <a:alpha val="1371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7" name="Kreis">
            <a:extLst>
              <a:ext uri="{FF2B5EF4-FFF2-40B4-BE49-F238E27FC236}">
                <a16:creationId xmlns:a16="http://schemas.microsoft.com/office/drawing/2014/main" id="{530B1CA8-C8F4-C444-AA59-D7539DFE71A4}"/>
              </a:ext>
            </a:extLst>
          </p:cNvPr>
          <p:cNvSpPr/>
          <p:nvPr userDrawn="1"/>
        </p:nvSpPr>
        <p:spPr>
          <a:xfrm>
            <a:off x="10133586" y="3104455"/>
            <a:ext cx="1524965" cy="152496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419100" dist="241914" dir="2493498" rotWithShape="0">
              <a:srgbClr val="373737">
                <a:alpha val="1371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28" name="Google Shape;49;p5">
            <a:extLst>
              <a:ext uri="{FF2B5EF4-FFF2-40B4-BE49-F238E27FC236}">
                <a16:creationId xmlns:a16="http://schemas.microsoft.com/office/drawing/2014/main" id="{4BC5881A-7FBA-854A-ADBF-264509F5ABA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741107" y="3692232"/>
            <a:ext cx="1115482" cy="369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" descr="Bildergebnis für logo tib">
            <a:extLst>
              <a:ext uri="{FF2B5EF4-FFF2-40B4-BE49-F238E27FC236}">
                <a16:creationId xmlns:a16="http://schemas.microsoft.com/office/drawing/2014/main" id="{6DFBA2D0-E12F-F748-8FDC-7CDBB186E14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55199"/>
          <a:stretch/>
        </p:blipFill>
        <p:spPr bwMode="auto">
          <a:xfrm>
            <a:off x="825761" y="3535477"/>
            <a:ext cx="1042979" cy="67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747BE0C1-D6FC-1948-8912-41DA70C07F4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016" y="3726244"/>
            <a:ext cx="1294885" cy="296171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1C5353AB-B59D-E141-81E3-5DBC83418F4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825" y="3600613"/>
            <a:ext cx="1131011" cy="387077"/>
          </a:xfrm>
          <a:prstGeom prst="rect">
            <a:avLst/>
          </a:prstGeom>
        </p:spPr>
      </p:pic>
      <p:pic>
        <p:nvPicPr>
          <p:cNvPr id="32" name="Picture 8" descr="Bildergebnis für logo uni osnabrück">
            <a:extLst>
              <a:ext uri="{FF2B5EF4-FFF2-40B4-BE49-F238E27FC236}">
                <a16:creationId xmlns:a16="http://schemas.microsoft.com/office/drawing/2014/main" id="{27565E40-6F71-9E49-9460-3D3D84C214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527" y="3692232"/>
            <a:ext cx="1171254" cy="36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Google Shape;46;p5">
            <a:extLst>
              <a:ext uri="{FF2B5EF4-FFF2-40B4-BE49-F238E27FC236}">
                <a16:creationId xmlns:a16="http://schemas.microsoft.com/office/drawing/2014/main" id="{2D289AF5-7C24-DC45-A86E-A84C32616692}"/>
              </a:ext>
            </a:extLst>
          </p:cNvPr>
          <p:cNvPicPr preferRelativeResize="0"/>
          <p:nvPr userDrawn="1"/>
        </p:nvPicPr>
        <p:blipFill rotWithShape="1">
          <a:blip r:embed="rId8">
            <a:alphaModFix/>
          </a:blip>
          <a:srcRect/>
          <a:stretch/>
        </p:blipFill>
        <p:spPr>
          <a:xfrm>
            <a:off x="8516192" y="3643064"/>
            <a:ext cx="961142" cy="462529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AE57B4CF-C095-934E-8256-5403504A7D82}"/>
              </a:ext>
            </a:extLst>
          </p:cNvPr>
          <p:cNvSpPr/>
          <p:nvPr userDrawn="1"/>
        </p:nvSpPr>
        <p:spPr>
          <a:xfrm>
            <a:off x="11647487" y="6404674"/>
            <a:ext cx="352425" cy="352425"/>
          </a:xfrm>
          <a:prstGeom prst="ellipse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>
            <a:outerShdw blurRad="127000" dist="63500" dir="2700000" algn="tl" rotWithShape="0">
              <a:srgbClr val="54B6B5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Work Sans"/>
            </a:endParaRPr>
          </a:p>
        </p:txBody>
      </p:sp>
      <p:sp>
        <p:nvSpPr>
          <p:cNvPr id="35" name="Foliennummer">
            <a:extLst>
              <a:ext uri="{FF2B5EF4-FFF2-40B4-BE49-F238E27FC236}">
                <a16:creationId xmlns:a16="http://schemas.microsoft.com/office/drawing/2014/main" id="{BBD5F908-C2E7-5041-A699-5C85E10C5EA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545167" y="6442386"/>
            <a:ext cx="404916" cy="276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96D88"/>
                </a:solidFill>
              </a:defRPr>
            </a:lvl1pPr>
          </a:lstStyle>
          <a:p>
            <a:fld id="{B1F1A3E1-5D01-ED4B-BCA0-2A91B74F799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164426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58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platzhalter 11">
            <a:extLst>
              <a:ext uri="{FF2B5EF4-FFF2-40B4-BE49-F238E27FC236}">
                <a16:creationId xmlns:a16="http://schemas.microsoft.com/office/drawing/2014/main" id="{EBF9DC5B-EFC5-6847-BD29-0CCF9CC74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err="1"/>
              <a:t>twillo</a:t>
            </a:r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8" r:id="rId2"/>
    <p:sldLayoutId id="2147483656" r:id="rId3"/>
    <p:sldLayoutId id="2147483657" r:id="rId4"/>
    <p:sldLayoutId id="2147483659" r:id="rId5"/>
  </p:sldLayoutIdLst>
  <p:transition spd="med"/>
  <p:hf hdr="0" dt="0"/>
  <p:txStyles>
    <p:titleStyle>
      <a:lvl1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Work Sans" pitchFamily="2" charset="77"/>
          <a:ea typeface="+mn-ea"/>
          <a:cs typeface="+mn-cs"/>
          <a:sym typeface="Work Sans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Work Sans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Work Sans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Work Sans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Work Sans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Work Sans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Work Sans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Work Sans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Work Sans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Work Sans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Work Sans" pitchFamily="2" charset="77"/>
          <a:ea typeface="+mn-ea"/>
          <a:cs typeface="+mn-cs"/>
          <a:sym typeface="Work San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Work Sans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Work Sans" pitchFamily="2" charset="77"/>
          <a:ea typeface="+mn-ea"/>
          <a:cs typeface="+mn-cs"/>
          <a:sym typeface="Work Sans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Work Sans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Work Sans" pitchFamily="2" charset="77"/>
          <a:ea typeface="+mn-ea"/>
          <a:cs typeface="+mn-cs"/>
          <a:sym typeface="Work San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Work Sans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Work Sans" pitchFamily="2" charset="77"/>
          <a:ea typeface="+mn-ea"/>
          <a:cs typeface="+mn-cs"/>
          <a:sym typeface="Work San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Work Sans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Work Sans" pitchFamily="2" charset="77"/>
          <a:ea typeface="+mn-ea"/>
          <a:cs typeface="+mn-cs"/>
          <a:sym typeface="Work San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Work Sans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Work San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Work Sans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Work San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Work Sans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Work San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Work Sans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Work San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Work Sans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Work Sans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Work Sans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Work Sans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Work Sans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Work Sans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Work Sans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Work Sans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Work San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71" userDrawn="1">
          <p15:clr>
            <a:srgbClr val="F26B43"/>
          </p15:clr>
        </p15:guide>
        <p15:guide id="2" orient="horz" pos="61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-sa/4.0/" TargetMode="External"/><Relationship Id="rId5" Type="http://schemas.openxmlformats.org/officeDocument/2006/relationships/hyperlink" Target="https://wiki.llz.uni-halle.de/Creative_Commons" TargetMode="Externa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https://commons.wikimedia.org/wiki/File:Creative_commons_license_spectrum.svg" TargetMode="External"/><Relationship Id="rId4" Type="http://schemas.openxmlformats.org/officeDocument/2006/relationships/hyperlink" Target="https://creativecommons.org/licenses/by/4.0/legalcode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8.png"/><Relationship Id="rId7" Type="http://schemas.openxmlformats.org/officeDocument/2006/relationships/hyperlink" Target="https://creativecommons.org/license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advanced_search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irlernenonline.de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llo.de/oer/web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llo.de/oer/web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llo.de/oer/web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/4.0/legalcode" TargetMode="External"/><Relationship Id="rId5" Type="http://schemas.openxmlformats.org/officeDocument/2006/relationships/hyperlink" Target="http://www.o-e-r.de/" TargetMode="External"/><Relationship Id="rId4" Type="http://schemas.openxmlformats.org/officeDocument/2006/relationships/hyperlink" Target="https://open-educational-resources.de/oer-tullu-regel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4.0/legalcode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hyperlink" Target="https://creativecommons.org/licenses/by/4.0/legalcode" TargetMode="External"/><Relationship Id="rId4" Type="http://schemas.openxmlformats.org/officeDocument/2006/relationships/hyperlink" Target="https://www.twillo.de/edu-sharing/components/render/c13251f2-cabf-4bd7-881e-42bf44df182c?query=person&amp;parameters=%7b%22full_text_search%22:%5b%5d,%22cclom:general_keyword%22:%5b%5d,%22ccm:educationallearningresourcetype%22:%5b%5d,%22ccm:inhaltstyp%22:%5b%5d,%22ccm:taxonid%22:%5b%5d,%22ccm:lifecyclecontributer_author%22:%5b%5d%7d&amp;repositoryFilter=oer.service.tib.eu,oersi&amp;mds=mds&amp;mdsExtended=false&amp;sidenav=false&amp;materialsSortBy=score&amp;materialsSortAscending=false&amp;viewType=1" TargetMode="External"/><Relationship Id="rId9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publicdomain/zero/1.0/legalcode" TargetMode="External"/><Relationship Id="rId5" Type="http://schemas.openxmlformats.org/officeDocument/2006/relationships/hyperlink" Target="https://open-educational-resources.de/die-oercupcake-regel/" TargetMode="External"/><Relationship Id="rId4" Type="http://schemas.openxmlformats.org/officeDocument/2006/relationships/hyperlink" Target="https://creativecommons.org/licenses/by/4.0/legalcode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publicdomain/zero/1.0/legalcode" TargetMode="External"/><Relationship Id="rId5" Type="http://schemas.openxmlformats.org/officeDocument/2006/relationships/hyperlink" Target="https://open-educational-resources.de/die-oercupcake-regel/" TargetMode="External"/><Relationship Id="rId4" Type="http://schemas.openxmlformats.org/officeDocument/2006/relationships/hyperlink" Target="https://creativecommons.org/licenses/by/4.0/legalcode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m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enclipart.org/detail/320571/yes-were-open-sign" TargetMode="External"/><Relationship Id="rId5" Type="http://schemas.openxmlformats.org/officeDocument/2006/relationships/hyperlink" Target="https://creativecommons.org/publicdomain/zero/1.0/legalcode" TargetMode="External"/><Relationship Id="rId4" Type="http://schemas.openxmlformats.org/officeDocument/2006/relationships/hyperlink" Target="https://openclipart.org/artist/liftarn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mailto:support.twillo@tib.eu" TargetMode="External"/><Relationship Id="rId3" Type="http://schemas.openxmlformats.org/officeDocument/2006/relationships/image" Target="../media/image70.png"/><Relationship Id="rId7" Type="http://schemas.openxmlformats.org/officeDocument/2006/relationships/hyperlink" Target="https://www.twillo.de/oer/web/twillo-thursday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ol.de/lehre/hochschuldidaktik" TargetMode="External"/><Relationship Id="rId5" Type="http://schemas.openxmlformats.org/officeDocument/2006/relationships/hyperlink" Target="mailto:edidaktik@uol.de" TargetMode="Externa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8003FE2-9FA5-8A96-CD95-582E73FB1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49"/>
            <a:ext cx="12194588" cy="687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7544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NTWICKLUNG DES PORTALS">
            <a:extLst>
              <a:ext uri="{FF2B5EF4-FFF2-40B4-BE49-F238E27FC236}">
                <a16:creationId xmlns:a16="http://schemas.microsoft.com/office/drawing/2014/main" id="{4D36C0BE-E63B-254B-8044-FE4CA6249C77}"/>
              </a:ext>
            </a:extLst>
          </p:cNvPr>
          <p:cNvSpPr txBox="1"/>
          <p:nvPr/>
        </p:nvSpPr>
        <p:spPr>
          <a:xfrm>
            <a:off x="3544157" y="1295079"/>
            <a:ext cx="443326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pc="144">
                <a:solidFill>
                  <a:srgbClr val="0A1F40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 algn="ctr"/>
            <a:r>
              <a:rPr lang="de-DE" cap="all" dirty="0">
                <a:latin typeface="Josefin Sans" pitchFamily="2" charset="77"/>
              </a:rPr>
              <a:t>Creative-</a:t>
            </a:r>
            <a:r>
              <a:rPr lang="de-DE" cap="all" dirty="0" err="1">
                <a:latin typeface="Josefin Sans" pitchFamily="2" charset="77"/>
              </a:rPr>
              <a:t>Commons</a:t>
            </a:r>
            <a:r>
              <a:rPr lang="de-DE" cap="all" dirty="0">
                <a:latin typeface="Josefin Sans" pitchFamily="2" charset="77"/>
              </a:rPr>
              <a:t>-Lizenzen</a:t>
            </a:r>
            <a:endParaRPr cap="all" dirty="0">
              <a:latin typeface="Josefin Sans" pitchFamily="2" charset="77"/>
            </a:endParaRPr>
          </a:p>
        </p:txBody>
      </p:sp>
      <p:sp>
        <p:nvSpPr>
          <p:cNvPr id="3" name="Linie">
            <a:extLst>
              <a:ext uri="{FF2B5EF4-FFF2-40B4-BE49-F238E27FC236}">
                <a16:creationId xmlns:a16="http://schemas.microsoft.com/office/drawing/2014/main" id="{D9F5C39E-361D-2040-B4BE-76BA83240B19}"/>
              </a:ext>
            </a:extLst>
          </p:cNvPr>
          <p:cNvSpPr/>
          <p:nvPr/>
        </p:nvSpPr>
        <p:spPr>
          <a:xfrm>
            <a:off x="5125781" y="1718049"/>
            <a:ext cx="1270000" cy="0"/>
          </a:xfrm>
          <a:prstGeom prst="line">
            <a:avLst/>
          </a:prstGeom>
          <a:ln w="25400">
            <a:solidFill>
              <a:srgbClr val="6DB5B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5C4A30F-FD4D-B144-8D0D-B067BD24F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3205" y="251698"/>
            <a:ext cx="1462150" cy="1394815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32766BDA-A424-ED44-ADCE-8AD89EA4B0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83" y="2980836"/>
            <a:ext cx="1468514" cy="1468514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7AA79CE6-839E-A54C-BDA0-CEAFB88EF5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488" y="2980836"/>
            <a:ext cx="1383135" cy="1366059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1CA284A3-DACE-514C-9CC4-D3442FA76F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914" y="3008546"/>
            <a:ext cx="1400211" cy="1348984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E75987A-1685-D443-9054-89E27E88B8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994" y="3050111"/>
            <a:ext cx="1400211" cy="1297757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6FBB33A7-F520-3B4B-8086-DA27CB700E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16" y="3022401"/>
            <a:ext cx="1417287" cy="133190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23CBEE0-A0D8-57B7-C492-9B5828562395}"/>
              </a:ext>
            </a:extLst>
          </p:cNvPr>
          <p:cNvSpPr txBox="1"/>
          <p:nvPr/>
        </p:nvSpPr>
        <p:spPr>
          <a:xfrm>
            <a:off x="1396650" y="4609199"/>
            <a:ext cx="1041745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b="1" dirty="0"/>
              <a:t>0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7A43B41-8179-06E4-3A78-6DB40D73AE53}"/>
              </a:ext>
            </a:extLst>
          </p:cNvPr>
          <p:cNvSpPr txBox="1"/>
          <p:nvPr/>
        </p:nvSpPr>
        <p:spPr>
          <a:xfrm>
            <a:off x="3350140" y="4604460"/>
            <a:ext cx="1041745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b="1" dirty="0"/>
              <a:t>BY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25C033E-0962-3CFD-59CD-A0447341045D}"/>
              </a:ext>
            </a:extLst>
          </p:cNvPr>
          <p:cNvSpPr txBox="1"/>
          <p:nvPr/>
        </p:nvSpPr>
        <p:spPr>
          <a:xfrm>
            <a:off x="5303630" y="4604460"/>
            <a:ext cx="1041745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b="1" dirty="0"/>
              <a:t>SA</a:t>
            </a: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5C203C0-B4BC-98F8-CC82-A068786C557E}"/>
              </a:ext>
            </a:extLst>
          </p:cNvPr>
          <p:cNvSpPr txBox="1"/>
          <p:nvPr/>
        </p:nvSpPr>
        <p:spPr>
          <a:xfrm>
            <a:off x="7257120" y="4604460"/>
            <a:ext cx="1041745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b="1" dirty="0"/>
              <a:t>NC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DF7F1FF-126D-FFA5-BFA1-1535BD7C18BE}"/>
              </a:ext>
            </a:extLst>
          </p:cNvPr>
          <p:cNvSpPr txBox="1"/>
          <p:nvPr/>
        </p:nvSpPr>
        <p:spPr>
          <a:xfrm>
            <a:off x="9210610" y="4604460"/>
            <a:ext cx="1041745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b="1" dirty="0"/>
              <a:t>ND</a:t>
            </a: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F643223-EC2C-87C9-D530-D6F00025ED47}"/>
              </a:ext>
            </a:extLst>
          </p:cNvPr>
          <p:cNvSpPr txBox="1"/>
          <p:nvPr/>
        </p:nvSpPr>
        <p:spPr>
          <a:xfrm>
            <a:off x="3350140" y="4973792"/>
            <a:ext cx="173447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dirty="0"/>
              <a:t>Attribution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C0A2FC1-8E14-632A-A10A-29D164C2ABF5}"/>
              </a:ext>
            </a:extLst>
          </p:cNvPr>
          <p:cNvSpPr txBox="1"/>
          <p:nvPr/>
        </p:nvSpPr>
        <p:spPr>
          <a:xfrm>
            <a:off x="1340330" y="4973792"/>
            <a:ext cx="173447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dirty="0"/>
              <a:t>Zero 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AE7FAF1-2C5B-4142-36E2-420AB77FCB5B}"/>
              </a:ext>
            </a:extLst>
          </p:cNvPr>
          <p:cNvSpPr txBox="1"/>
          <p:nvPr/>
        </p:nvSpPr>
        <p:spPr>
          <a:xfrm>
            <a:off x="5295375" y="4973792"/>
            <a:ext cx="173447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dirty="0"/>
              <a:t>Share </a:t>
            </a:r>
            <a:r>
              <a:rPr lang="de-DE" dirty="0" err="1"/>
              <a:t>Alike</a:t>
            </a:r>
            <a:r>
              <a:rPr lang="de-DE" dirty="0"/>
              <a:t>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5999F6F-C117-8E8B-A0A6-BE8C901B3FBD}"/>
              </a:ext>
            </a:extLst>
          </p:cNvPr>
          <p:cNvSpPr txBox="1"/>
          <p:nvPr/>
        </p:nvSpPr>
        <p:spPr>
          <a:xfrm>
            <a:off x="7257120" y="4908211"/>
            <a:ext cx="1734473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dirty="0"/>
              <a:t>Non Commercial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A293E79-B271-CED5-E0EC-3692468321FF}"/>
              </a:ext>
            </a:extLst>
          </p:cNvPr>
          <p:cNvSpPr txBox="1"/>
          <p:nvPr/>
        </p:nvSpPr>
        <p:spPr>
          <a:xfrm>
            <a:off x="9218865" y="4907218"/>
            <a:ext cx="1734473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dirty="0" err="1"/>
              <a:t>No</a:t>
            </a:r>
            <a:r>
              <a:rPr lang="de-DE" dirty="0"/>
              <a:t> Derivatives </a:t>
            </a:r>
          </a:p>
        </p:txBody>
      </p:sp>
    </p:spTree>
    <p:extLst>
      <p:ext uri="{BB962C8B-B14F-4D97-AF65-F5344CB8AC3E}">
        <p14:creationId xmlns:p14="http://schemas.microsoft.com/office/powerpoint/2010/main" val="6882743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NTWICKLUNG DES PORTALS">
            <a:extLst>
              <a:ext uri="{FF2B5EF4-FFF2-40B4-BE49-F238E27FC236}">
                <a16:creationId xmlns:a16="http://schemas.microsoft.com/office/drawing/2014/main" id="{4D36C0BE-E63B-254B-8044-FE4CA6249C77}"/>
              </a:ext>
            </a:extLst>
          </p:cNvPr>
          <p:cNvSpPr txBox="1"/>
          <p:nvPr/>
        </p:nvSpPr>
        <p:spPr>
          <a:xfrm>
            <a:off x="3544157" y="776072"/>
            <a:ext cx="443326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44">
                <a:solidFill>
                  <a:srgbClr val="0A1F40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 algn="ctr"/>
            <a:r>
              <a:rPr lang="de-DE" cap="all" dirty="0">
                <a:latin typeface="Josefin Sans" pitchFamily="2" charset="77"/>
              </a:rPr>
              <a:t>Creative-Commons-Lizenzen</a:t>
            </a:r>
            <a:endParaRPr cap="all" dirty="0">
              <a:latin typeface="Josefin Sans" pitchFamily="2" charset="77"/>
            </a:endParaRPr>
          </a:p>
        </p:txBody>
      </p:sp>
      <p:sp>
        <p:nvSpPr>
          <p:cNvPr id="3" name="Linie">
            <a:extLst>
              <a:ext uri="{FF2B5EF4-FFF2-40B4-BE49-F238E27FC236}">
                <a16:creationId xmlns:a16="http://schemas.microsoft.com/office/drawing/2014/main" id="{D9F5C39E-361D-2040-B4BE-76BA83240B19}"/>
              </a:ext>
            </a:extLst>
          </p:cNvPr>
          <p:cNvSpPr/>
          <p:nvPr/>
        </p:nvSpPr>
        <p:spPr>
          <a:xfrm>
            <a:off x="5178552" y="1201922"/>
            <a:ext cx="1270000" cy="0"/>
          </a:xfrm>
          <a:prstGeom prst="line">
            <a:avLst/>
          </a:prstGeom>
          <a:ln w="25400">
            <a:solidFill>
              <a:srgbClr val="6DB5B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5C4A30F-FD4D-B144-8D0D-B067BD24F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3205" y="251698"/>
            <a:ext cx="1462150" cy="139481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51F8F33-E83B-4F17-A6AB-66BBC67E3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02" y="1362276"/>
            <a:ext cx="9795700" cy="456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4F3460ED-37FF-6C2E-B421-4C630F3E7994}"/>
              </a:ext>
            </a:extLst>
          </p:cNvPr>
          <p:cNvSpPr/>
          <p:nvPr/>
        </p:nvSpPr>
        <p:spPr>
          <a:xfrm>
            <a:off x="8070574" y="5924674"/>
            <a:ext cx="3946445" cy="476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2042160" algn="l"/>
              </a:tabLst>
            </a:pPr>
            <a:r>
              <a:rPr lang="de-DE" sz="1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Abb. „Welche Lizenz enthält was?“ von </a:t>
            </a:r>
            <a:r>
              <a:rPr lang="de-DE" sz="1200" u="sng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 Halle-Wittenberg</a:t>
            </a:r>
            <a:r>
              <a:rPr lang="de-DE" sz="1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unter der Lizenz </a:t>
            </a:r>
            <a:r>
              <a:rPr lang="de-DE" sz="1200" u="sng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 4.0</a:t>
            </a:r>
            <a:endParaRPr lang="de-DE" sz="1200" u="sng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4020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NTWICKLUNG DES PORTALS">
            <a:extLst>
              <a:ext uri="{FF2B5EF4-FFF2-40B4-BE49-F238E27FC236}">
                <a16:creationId xmlns:a16="http://schemas.microsoft.com/office/drawing/2014/main" id="{4D36C0BE-E63B-254B-8044-FE4CA6249C77}"/>
              </a:ext>
            </a:extLst>
          </p:cNvPr>
          <p:cNvSpPr txBox="1"/>
          <p:nvPr/>
        </p:nvSpPr>
        <p:spPr>
          <a:xfrm>
            <a:off x="3544157" y="574627"/>
            <a:ext cx="443326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pc="144">
                <a:solidFill>
                  <a:srgbClr val="0A1F40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 algn="ctr"/>
            <a:r>
              <a:rPr lang="de-DE" cap="all" dirty="0">
                <a:latin typeface="Josefin Sans" pitchFamily="2" charset="77"/>
              </a:rPr>
              <a:t>Creative-</a:t>
            </a:r>
            <a:r>
              <a:rPr lang="de-DE" cap="all" dirty="0" err="1">
                <a:latin typeface="Josefin Sans" pitchFamily="2" charset="77"/>
              </a:rPr>
              <a:t>Commons</a:t>
            </a:r>
            <a:r>
              <a:rPr lang="de-DE" cap="all" dirty="0">
                <a:latin typeface="Josefin Sans" pitchFamily="2" charset="77"/>
              </a:rPr>
              <a:t>-Lizenzen</a:t>
            </a:r>
            <a:endParaRPr cap="all" dirty="0">
              <a:latin typeface="Josefin Sans" pitchFamily="2" charset="77"/>
            </a:endParaRPr>
          </a:p>
        </p:txBody>
      </p:sp>
      <p:sp>
        <p:nvSpPr>
          <p:cNvPr id="3" name="Linie">
            <a:extLst>
              <a:ext uri="{FF2B5EF4-FFF2-40B4-BE49-F238E27FC236}">
                <a16:creationId xmlns:a16="http://schemas.microsoft.com/office/drawing/2014/main" id="{D9F5C39E-361D-2040-B4BE-76BA83240B19}"/>
              </a:ext>
            </a:extLst>
          </p:cNvPr>
          <p:cNvSpPr/>
          <p:nvPr/>
        </p:nvSpPr>
        <p:spPr>
          <a:xfrm>
            <a:off x="5125781" y="997597"/>
            <a:ext cx="1270000" cy="0"/>
          </a:xfrm>
          <a:prstGeom prst="line">
            <a:avLst/>
          </a:prstGeom>
          <a:ln w="25400">
            <a:solidFill>
              <a:srgbClr val="6DB5B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5C4A30F-FD4D-B144-8D0D-B067BD24F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3205" y="251698"/>
            <a:ext cx="1462150" cy="1394815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4F3460ED-37FF-6C2E-B421-4C630F3E7994}"/>
              </a:ext>
            </a:extLst>
          </p:cNvPr>
          <p:cNvSpPr/>
          <p:nvPr/>
        </p:nvSpPr>
        <p:spPr>
          <a:xfrm>
            <a:off x="7169426" y="5824313"/>
            <a:ext cx="4847594" cy="476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2042160" algn="l"/>
              </a:tabLst>
            </a:pPr>
            <a:r>
              <a:rPr lang="de-DE" sz="12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Abb. </a:t>
            </a:r>
            <a:r>
              <a:rPr lang="de-DE" sz="1200" b="0" i="0" u="none" strike="noStrike" dirty="0">
                <a:solidFill>
                  <a:schemeClr val="tx1"/>
                </a:solidFill>
                <a:effectLst/>
              </a:rPr>
              <a:t>„Creative Commons </a:t>
            </a:r>
            <a:r>
              <a:rPr lang="de-DE" sz="1200" b="0" i="0" u="none" strike="noStrike" dirty="0" err="1">
                <a:solidFill>
                  <a:schemeClr val="tx1"/>
                </a:solidFill>
                <a:effectLst/>
              </a:rPr>
              <a:t>license</a:t>
            </a:r>
            <a:r>
              <a:rPr lang="de-DE" sz="1200" b="0" i="0" u="none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de-DE" sz="1200" b="0" i="0" u="none" strike="noStrike" dirty="0" err="1">
                <a:solidFill>
                  <a:schemeClr val="tx1"/>
                </a:solidFill>
                <a:effectLst/>
              </a:rPr>
              <a:t>spectrum</a:t>
            </a:r>
            <a:r>
              <a:rPr lang="de-DE" sz="1200" b="0" i="0" u="none" strike="noStrike" dirty="0">
                <a:solidFill>
                  <a:schemeClr val="tx1"/>
                </a:solidFill>
                <a:effectLst/>
              </a:rPr>
              <a:t>“ von </a:t>
            </a:r>
            <a:r>
              <a:rPr lang="de-DE" sz="1200" b="0" i="0" u="none" strike="noStrike" dirty="0" err="1">
                <a:solidFill>
                  <a:schemeClr val="tx1"/>
                </a:solidFill>
                <a:effectLst/>
              </a:rPr>
              <a:t>Shaddim</a:t>
            </a:r>
            <a:r>
              <a:rPr lang="de-DE" sz="1200" b="0" i="0" u="none" strike="noStrike" dirty="0">
                <a:solidFill>
                  <a:schemeClr val="tx1"/>
                </a:solidFill>
                <a:effectLst/>
              </a:rPr>
              <a:t> unter der Lizenz </a:t>
            </a:r>
            <a:r>
              <a:rPr lang="de-DE" sz="1200" b="0" i="0" u="sng" dirty="0">
                <a:solidFill>
                  <a:schemeClr val="tx1"/>
                </a:solidFill>
                <a:effectLst/>
                <a:hlinkClick r:id="rId4" tooltip="https://creativecommons.org/licenses/by/4.0/legalco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 4.0</a:t>
            </a:r>
            <a:r>
              <a:rPr lang="de-DE" sz="1200" b="0" i="0" u="none" strike="noStrike" dirty="0">
                <a:solidFill>
                  <a:schemeClr val="tx1"/>
                </a:solidFill>
                <a:effectLst/>
              </a:rPr>
              <a:t> via </a:t>
            </a:r>
            <a:r>
              <a:rPr lang="de-DE" sz="1200" b="0" i="0" u="sng" dirty="0">
                <a:solidFill>
                  <a:schemeClr val="tx1"/>
                </a:solidFill>
                <a:effectLst/>
                <a:hlinkClick r:id="rId5" tooltip="https://commons.wikimedia.org/wiki/File:Creative_commons_license_spectrum.sv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Wikimedia Commons</a:t>
            </a:r>
            <a:r>
              <a:rPr lang="de-DE" sz="1200" b="0" i="0" dirty="0">
                <a:solidFill>
                  <a:schemeClr val="tx1"/>
                </a:solidFill>
                <a:effectLst/>
              </a:rPr>
              <a:t>.</a:t>
            </a:r>
            <a:endParaRPr lang="de-DE" sz="12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3271" y="1178388"/>
            <a:ext cx="3202730" cy="514926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972808" y="2737804"/>
            <a:ext cx="2717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tx1"/>
                </a:solidFill>
              </a:rPr>
              <a:t>Offenheits-Spektrum</a:t>
            </a:r>
            <a:r>
              <a:rPr lang="de-DE" b="1" dirty="0">
                <a:solidFill>
                  <a:srgbClr val="575756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de-DE" b="1" dirty="0">
                <a:solidFill>
                  <a:schemeClr val="tx1"/>
                </a:solidFill>
              </a:rPr>
              <a:t>der CC-Lizenzen</a:t>
            </a:r>
          </a:p>
        </p:txBody>
      </p:sp>
    </p:spTree>
    <p:extLst>
      <p:ext uri="{BB962C8B-B14F-4D97-AF65-F5344CB8AC3E}">
        <p14:creationId xmlns:p14="http://schemas.microsoft.com/office/powerpoint/2010/main" val="181530639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/>
        </p:nvSpPr>
        <p:spPr>
          <a:xfrm>
            <a:off x="-5256" y="0"/>
            <a:ext cx="866679" cy="6480000"/>
          </a:xfrm>
          <a:prstGeom prst="rect">
            <a:avLst/>
          </a:prstGeom>
          <a:solidFill>
            <a:srgbClr val="E4F4F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defRPr>
            </a:lvl9pPr>
          </a:lstStyle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Work Sans"/>
            </a:endParaRPr>
          </a:p>
        </p:txBody>
      </p:sp>
      <p:sp>
        <p:nvSpPr>
          <p:cNvPr id="16" name="Rechteck 4">
            <a:extLst>
              <a:ext uri="{FF2B5EF4-FFF2-40B4-BE49-F238E27FC236}">
                <a16:creationId xmlns:a16="http://schemas.microsoft.com/office/drawing/2014/main" id="{72308F92-2F4C-7149-86EE-BC8025EDC1DE}"/>
              </a:ext>
            </a:extLst>
          </p:cNvPr>
          <p:cNvSpPr/>
          <p:nvPr/>
        </p:nvSpPr>
        <p:spPr>
          <a:xfrm>
            <a:off x="8811491" y="-1"/>
            <a:ext cx="3380509" cy="5104011"/>
          </a:xfrm>
          <a:custGeom>
            <a:avLst/>
            <a:gdLst>
              <a:gd name="connsiteX0" fmla="*/ 0 w 2823148"/>
              <a:gd name="connsiteY0" fmla="*/ 0 h 4407108"/>
              <a:gd name="connsiteX1" fmla="*/ 2823148 w 2823148"/>
              <a:gd name="connsiteY1" fmla="*/ 0 h 4407108"/>
              <a:gd name="connsiteX2" fmla="*/ 2823148 w 2823148"/>
              <a:gd name="connsiteY2" fmla="*/ 4407108 h 4407108"/>
              <a:gd name="connsiteX3" fmla="*/ 0 w 2823148"/>
              <a:gd name="connsiteY3" fmla="*/ 4407108 h 4407108"/>
              <a:gd name="connsiteX4" fmla="*/ 0 w 2823148"/>
              <a:gd name="connsiteY4" fmla="*/ 0 h 4407108"/>
              <a:gd name="connsiteX0" fmla="*/ 0 w 2823148"/>
              <a:gd name="connsiteY0" fmla="*/ 0 h 4407108"/>
              <a:gd name="connsiteX1" fmla="*/ 2823148 w 2823148"/>
              <a:gd name="connsiteY1" fmla="*/ 0 h 4407108"/>
              <a:gd name="connsiteX2" fmla="*/ 2823148 w 2823148"/>
              <a:gd name="connsiteY2" fmla="*/ 4407108 h 4407108"/>
              <a:gd name="connsiteX3" fmla="*/ 0 w 2823148"/>
              <a:gd name="connsiteY3" fmla="*/ 0 h 4407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3148" h="4407108">
                <a:moveTo>
                  <a:pt x="0" y="0"/>
                </a:moveTo>
                <a:lnTo>
                  <a:pt x="2823148" y="0"/>
                </a:lnTo>
                <a:lnTo>
                  <a:pt x="2823148" y="440710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Work Sans"/>
            </a:endParaRPr>
          </a:p>
        </p:txBody>
      </p:sp>
      <p:sp>
        <p:nvSpPr>
          <p:cNvPr id="2" name="ENTWICKLUNG DES PORTALS">
            <a:extLst>
              <a:ext uri="{FF2B5EF4-FFF2-40B4-BE49-F238E27FC236}">
                <a16:creationId xmlns:a16="http://schemas.microsoft.com/office/drawing/2014/main" id="{4D36C0BE-E63B-254B-8044-FE4CA6249C77}"/>
              </a:ext>
            </a:extLst>
          </p:cNvPr>
          <p:cNvSpPr txBox="1"/>
          <p:nvPr/>
        </p:nvSpPr>
        <p:spPr>
          <a:xfrm>
            <a:off x="3544157" y="573940"/>
            <a:ext cx="443326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pc="144">
                <a:solidFill>
                  <a:srgbClr val="0A1F40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 algn="ctr"/>
            <a:r>
              <a:rPr lang="de-DE" cap="all" dirty="0">
                <a:latin typeface="Josefin Sans" pitchFamily="2" charset="77"/>
              </a:rPr>
              <a:t>Creative </a:t>
            </a:r>
            <a:r>
              <a:rPr lang="de-DE" cap="all" dirty="0" err="1">
                <a:latin typeface="Josefin Sans" pitchFamily="2" charset="77"/>
              </a:rPr>
              <a:t>Commons</a:t>
            </a:r>
            <a:r>
              <a:rPr lang="de-DE" cap="all" dirty="0">
                <a:latin typeface="Josefin Sans" pitchFamily="2" charset="77"/>
              </a:rPr>
              <a:t> Lizenzen</a:t>
            </a:r>
            <a:endParaRPr cap="all" dirty="0">
              <a:latin typeface="Josefin Sans" pitchFamily="2" charset="77"/>
            </a:endParaRPr>
          </a:p>
        </p:txBody>
      </p:sp>
      <p:sp>
        <p:nvSpPr>
          <p:cNvPr id="3" name="Linie">
            <a:extLst>
              <a:ext uri="{FF2B5EF4-FFF2-40B4-BE49-F238E27FC236}">
                <a16:creationId xmlns:a16="http://schemas.microsoft.com/office/drawing/2014/main" id="{D9F5C39E-361D-2040-B4BE-76BA83240B19}"/>
              </a:ext>
            </a:extLst>
          </p:cNvPr>
          <p:cNvSpPr/>
          <p:nvPr/>
        </p:nvSpPr>
        <p:spPr>
          <a:xfrm>
            <a:off x="5125781" y="996910"/>
            <a:ext cx="1270000" cy="0"/>
          </a:xfrm>
          <a:prstGeom prst="line">
            <a:avLst/>
          </a:prstGeom>
          <a:ln w="25400">
            <a:solidFill>
              <a:srgbClr val="6DB5B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4" name="Gruppieren 3"/>
          <p:cNvGrpSpPr/>
          <p:nvPr/>
        </p:nvGrpSpPr>
        <p:grpSpPr>
          <a:xfrm>
            <a:off x="314440" y="1655425"/>
            <a:ext cx="11123729" cy="3693317"/>
            <a:chOff x="314440" y="2393713"/>
            <a:chExt cx="11123729" cy="3693317"/>
          </a:xfrm>
        </p:grpSpPr>
        <p:sp>
          <p:nvSpPr>
            <p:cNvPr id="29" name="Textfeld 28"/>
            <p:cNvSpPr txBox="1"/>
            <p:nvPr/>
          </p:nvSpPr>
          <p:spPr>
            <a:xfrm>
              <a:off x="1808703" y="2393713"/>
              <a:ext cx="9629466" cy="36933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lang="de-DE" b="1" dirty="0"/>
                <a:t>O – Zero</a:t>
              </a:r>
              <a:br>
                <a:rPr lang="de-DE" b="1" dirty="0"/>
              </a:br>
              <a:r>
                <a:rPr lang="de-DE" sz="1600" dirty="0"/>
                <a:t>erlaubt die</a:t>
              </a:r>
              <a:r>
                <a:rPr lang="de-DE" sz="1600" b="1" dirty="0"/>
                <a:t> </a:t>
              </a:r>
              <a:r>
                <a:rPr lang="de-DE" sz="1600" dirty="0"/>
                <a:t>Vervielfältigung, Verbreitung, Vermischung, Veränderung und (Wieder-) Veröffentlichung für beliebige Zwecke. </a:t>
              </a:r>
            </a:p>
            <a:p>
              <a:endParaRPr lang="de-DE" sz="1600" dirty="0"/>
            </a:p>
            <a:p>
              <a:endParaRPr lang="en-US" dirty="0"/>
            </a:p>
            <a:p>
              <a:r>
                <a:rPr lang="de-DE" b="1" dirty="0"/>
                <a:t>BY – Attribution </a:t>
              </a:r>
            </a:p>
            <a:p>
              <a:r>
                <a:rPr lang="de-DE" sz="1600" dirty="0"/>
                <a:t>erlaubt die</a:t>
              </a:r>
              <a:r>
                <a:rPr lang="de-DE" sz="1600" b="1" dirty="0"/>
                <a:t> </a:t>
              </a:r>
              <a:r>
                <a:rPr lang="de-DE" sz="1600" dirty="0"/>
                <a:t>Vervielfältigung, Verbreitung, Vermischung, Veränderung und (Wieder-) Veröffentlichung für beliebige Zwecke, </a:t>
              </a:r>
              <a:r>
                <a:rPr lang="en-US" sz="1600" b="1" dirty="0" err="1"/>
                <a:t>sofern</a:t>
              </a:r>
              <a:r>
                <a:rPr lang="en-US" sz="1600" b="1" dirty="0"/>
                <a:t> die*der </a:t>
              </a:r>
              <a:r>
                <a:rPr lang="en-US" sz="1600" b="1" dirty="0" err="1"/>
                <a:t>Urheber</a:t>
              </a:r>
              <a:r>
                <a:rPr lang="en-US" sz="1600" b="1" dirty="0"/>
                <a:t>*in(</a:t>
              </a:r>
              <a:r>
                <a:rPr lang="en-US" sz="1600" b="1" dirty="0" err="1"/>
                <a:t>nen</a:t>
              </a:r>
              <a:r>
                <a:rPr lang="en-US" sz="1600" b="1" dirty="0"/>
                <a:t>) </a:t>
              </a:r>
              <a:r>
                <a:rPr lang="en-US" sz="1600" b="1" dirty="0" err="1"/>
                <a:t>genannt</a:t>
              </a:r>
              <a:r>
                <a:rPr lang="en-US" sz="1600" b="1" dirty="0"/>
                <a:t> </a:t>
              </a:r>
              <a:r>
                <a:rPr lang="en-US" sz="1600" b="1" dirty="0" err="1"/>
                <a:t>werden</a:t>
              </a:r>
              <a:r>
                <a:rPr lang="en-US" sz="1600" b="1" dirty="0"/>
                <a:t>.</a:t>
              </a:r>
            </a:p>
            <a:p>
              <a:endParaRPr lang="en-US" sz="1600" b="1" dirty="0"/>
            </a:p>
            <a:p>
              <a:endParaRPr lang="en-US" dirty="0"/>
            </a:p>
            <a:p>
              <a:r>
                <a:rPr lang="de-DE" b="1" dirty="0"/>
                <a:t>BY SA – Attribution + </a:t>
              </a:r>
              <a:r>
                <a:rPr lang="de-DE" b="1" dirty="0" err="1"/>
                <a:t>ShareAlike</a:t>
              </a:r>
              <a:endParaRPr lang="de-DE" b="1" dirty="0"/>
            </a:p>
            <a:p>
              <a:r>
                <a:rPr lang="de-DE" sz="1600" dirty="0"/>
                <a:t>erlaubt die</a:t>
              </a:r>
              <a:r>
                <a:rPr lang="de-DE" sz="1600" b="1" dirty="0"/>
                <a:t> </a:t>
              </a:r>
              <a:r>
                <a:rPr lang="de-DE" sz="1600" dirty="0"/>
                <a:t>Vervielfältigung, Verbreitung, Vermischung, Veränderung und (Wieder-) Veröffentlichung für beliebige Zwecke, </a:t>
              </a:r>
              <a:r>
                <a:rPr lang="en-US" sz="1600" b="1" dirty="0" err="1"/>
                <a:t>sofern</a:t>
              </a:r>
              <a:r>
                <a:rPr lang="en-US" sz="1600" b="1" dirty="0"/>
                <a:t> die*der </a:t>
              </a:r>
              <a:r>
                <a:rPr lang="en-US" sz="1600" b="1" dirty="0" err="1"/>
                <a:t>Urheber</a:t>
              </a:r>
              <a:r>
                <a:rPr lang="en-US" sz="1600" b="1" dirty="0"/>
                <a:t>*in(</a:t>
              </a:r>
              <a:r>
                <a:rPr lang="en-US" sz="1600" b="1" dirty="0" err="1"/>
                <a:t>nen</a:t>
              </a:r>
              <a:r>
                <a:rPr lang="en-US" sz="1600" b="1" dirty="0"/>
                <a:t>) </a:t>
              </a:r>
              <a:r>
                <a:rPr lang="en-US" sz="1600" b="1" dirty="0" err="1"/>
                <a:t>genannt</a:t>
              </a:r>
              <a:r>
                <a:rPr lang="en-US" sz="1600" b="1" dirty="0"/>
                <a:t> </a:t>
              </a:r>
              <a:r>
                <a:rPr lang="en-US" sz="1600" b="1" dirty="0" err="1"/>
                <a:t>werden</a:t>
              </a:r>
              <a:endParaRPr lang="en-US" sz="1600" b="1" dirty="0"/>
            </a:p>
            <a:p>
              <a:r>
                <a:rPr lang="en-US" sz="1600" b="1" dirty="0"/>
                <a:t>und </a:t>
              </a:r>
              <a:r>
                <a:rPr lang="en-US" sz="1600" b="1" dirty="0" err="1"/>
                <a:t>neue</a:t>
              </a:r>
              <a:r>
                <a:rPr lang="en-US" sz="1600" b="1" dirty="0"/>
                <a:t> </a:t>
              </a:r>
              <a:r>
                <a:rPr lang="en-US" sz="1600" b="1" dirty="0" err="1"/>
                <a:t>Fassungen</a:t>
              </a:r>
              <a:r>
                <a:rPr lang="en-US" sz="1600" b="1" dirty="0"/>
                <a:t> des </a:t>
              </a:r>
              <a:r>
                <a:rPr lang="en-US" sz="1600" b="1" dirty="0" err="1"/>
                <a:t>Werks</a:t>
              </a:r>
              <a:r>
                <a:rPr lang="en-US" sz="1600" b="1" dirty="0"/>
                <a:t> </a:t>
              </a:r>
              <a:r>
                <a:rPr lang="en-US" sz="1600" b="1" dirty="0" err="1"/>
                <a:t>unter</a:t>
              </a:r>
              <a:r>
                <a:rPr lang="en-US" sz="1600" b="1" dirty="0"/>
                <a:t> </a:t>
              </a:r>
              <a:r>
                <a:rPr lang="en-US" sz="1600" b="1" dirty="0" err="1"/>
                <a:t>derselben</a:t>
              </a:r>
              <a:r>
                <a:rPr lang="en-US" sz="1600" b="1" dirty="0"/>
                <a:t> </a:t>
              </a:r>
              <a:r>
                <a:rPr lang="en-US" sz="1600" b="1" dirty="0" err="1"/>
                <a:t>Lizenz</a:t>
              </a:r>
              <a:r>
                <a:rPr lang="en-US" sz="1600" b="1" dirty="0"/>
                <a:t> </a:t>
              </a:r>
              <a:r>
                <a:rPr lang="en-US" sz="1600" b="1" dirty="0" err="1"/>
                <a:t>veröffentlicht</a:t>
              </a:r>
              <a:r>
                <a:rPr lang="en-US" sz="1600" b="1" dirty="0"/>
                <a:t> </a:t>
              </a:r>
              <a:r>
                <a:rPr lang="en-US" sz="1600" b="1" dirty="0" err="1"/>
                <a:t>werden</a:t>
              </a:r>
              <a:r>
                <a:rPr lang="en-US" sz="1600" b="1" dirty="0"/>
                <a:t> </a:t>
              </a:r>
              <a:r>
                <a:rPr lang="en-US" sz="1600" b="1" dirty="0" err="1"/>
                <a:t>wie</a:t>
              </a:r>
              <a:r>
                <a:rPr lang="en-US" sz="1600" b="1" dirty="0"/>
                <a:t> das Original.</a:t>
              </a:r>
              <a:endParaRPr lang="de-DE" sz="1600" b="1" dirty="0"/>
            </a:p>
          </p:txBody>
        </p:sp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440" y="2652778"/>
              <a:ext cx="1268698" cy="447216"/>
            </a:xfrm>
            <a:prstGeom prst="rect">
              <a:avLst/>
            </a:prstGeom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329" y="3912175"/>
              <a:ext cx="1277758" cy="447216"/>
            </a:xfrm>
            <a:prstGeom prst="rect">
              <a:avLst/>
            </a:prstGeom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441" y="5307132"/>
              <a:ext cx="1281320" cy="448303"/>
            </a:xfrm>
            <a:prstGeom prst="rect">
              <a:avLst/>
            </a:prstGeom>
          </p:spPr>
        </p:pic>
      </p:grpSp>
      <p:sp>
        <p:nvSpPr>
          <p:cNvPr id="5" name="Rechteck 4"/>
          <p:cNvSpPr/>
          <p:nvPr/>
        </p:nvSpPr>
        <p:spPr>
          <a:xfrm>
            <a:off x="753833" y="5704674"/>
            <a:ext cx="106843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err="1"/>
              <a:t>Diese</a:t>
            </a:r>
            <a:r>
              <a:rPr lang="en-US" sz="1600" b="1" dirty="0"/>
              <a:t> </a:t>
            </a:r>
            <a:r>
              <a:rPr lang="en-US" sz="1600" b="1" dirty="0" err="1"/>
              <a:t>drei</a:t>
            </a:r>
            <a:r>
              <a:rPr lang="en-US" sz="1600" b="1" dirty="0"/>
              <a:t> </a:t>
            </a:r>
            <a:r>
              <a:rPr lang="en-US" sz="1600" b="1" dirty="0" err="1"/>
              <a:t>Lizenzen</a:t>
            </a:r>
            <a:r>
              <a:rPr lang="en-US" sz="1600" b="1" dirty="0"/>
              <a:t> </a:t>
            </a:r>
            <a:r>
              <a:rPr lang="en-US" sz="1600" b="1" dirty="0" err="1"/>
              <a:t>ermöglichen</a:t>
            </a:r>
            <a:r>
              <a:rPr lang="en-US" sz="1600" b="1" dirty="0"/>
              <a:t> </a:t>
            </a:r>
            <a:r>
              <a:rPr lang="en-US" sz="1600" b="1" dirty="0" err="1"/>
              <a:t>eine</a:t>
            </a:r>
            <a:r>
              <a:rPr lang="en-US" sz="1600" b="1" dirty="0"/>
              <a:t> </a:t>
            </a:r>
            <a:r>
              <a:rPr lang="en-US" sz="1600" b="1" dirty="0" err="1"/>
              <a:t>umfängliche</a:t>
            </a:r>
            <a:r>
              <a:rPr lang="en-US" sz="1600" b="1" dirty="0"/>
              <a:t> </a:t>
            </a:r>
            <a:r>
              <a:rPr lang="en-US" sz="1600" b="1" dirty="0" err="1"/>
              <a:t>Nutzung</a:t>
            </a:r>
            <a:r>
              <a:rPr lang="en-US" sz="1600" b="1" dirty="0"/>
              <a:t> und </a:t>
            </a:r>
            <a:r>
              <a:rPr lang="en-US" sz="1600" b="1" dirty="0" err="1"/>
              <a:t>entsprechen</a:t>
            </a:r>
            <a:r>
              <a:rPr lang="en-US" sz="1600" b="1" dirty="0"/>
              <a:t> </a:t>
            </a:r>
            <a:r>
              <a:rPr lang="en-US" sz="1600" b="1" dirty="0" err="1"/>
              <a:t>damit</a:t>
            </a:r>
            <a:r>
              <a:rPr lang="en-US" sz="1600" b="1" dirty="0"/>
              <a:t> </a:t>
            </a:r>
            <a:r>
              <a:rPr lang="en-US" sz="1600" b="1" dirty="0" err="1"/>
              <a:t>dem</a:t>
            </a:r>
            <a:r>
              <a:rPr lang="en-US" sz="1600" b="1" dirty="0"/>
              <a:t> OER-</a:t>
            </a:r>
            <a:r>
              <a:rPr lang="en-US" sz="1600" b="1" dirty="0" err="1"/>
              <a:t>Gedanken</a:t>
            </a:r>
            <a:endParaRPr lang="de-DE" sz="1600" b="1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5C4A30F-FD4D-B144-8D0D-B067BD24FB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3205" y="251698"/>
            <a:ext cx="1462150" cy="1394815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8815083" y="6141707"/>
            <a:ext cx="319189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dirty="0"/>
              <a:t>(</a:t>
            </a:r>
            <a:r>
              <a:rPr lang="en-US" sz="1100" dirty="0" err="1"/>
              <a:t>vgl</a:t>
            </a:r>
            <a:r>
              <a:rPr lang="en-US" sz="1100" dirty="0"/>
              <a:t>. </a:t>
            </a:r>
            <a:r>
              <a:rPr lang="en-US" sz="1100" dirty="0">
                <a:hlinkClick r:id="rId7"/>
              </a:rPr>
              <a:t>https://creativecommons.org/licenses</a:t>
            </a:r>
            <a:r>
              <a:rPr lang="en-US" sz="1100" dirty="0"/>
              <a:t>)</a:t>
            </a:r>
            <a:endParaRPr lang="de-DE" sz="1100" dirty="0"/>
          </a:p>
        </p:txBody>
      </p:sp>
      <p:pic>
        <p:nvPicPr>
          <p:cNvPr id="18" name="Logo twillo with claim dark.png">
            <a:extLst>
              <a:ext uri="{FF2B5EF4-FFF2-40B4-BE49-F238E27FC236}">
                <a16:creationId xmlns:a16="http://schemas.microsoft.com/office/drawing/2014/main" id="{E5EF5658-C001-B64C-BA98-C748BC30DA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109" y="442918"/>
            <a:ext cx="961142" cy="4294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7836346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/>
          <p:cNvSpPr/>
          <p:nvPr/>
        </p:nvSpPr>
        <p:spPr>
          <a:xfrm>
            <a:off x="-5256" y="0"/>
            <a:ext cx="866679" cy="6480000"/>
          </a:xfrm>
          <a:prstGeom prst="rect">
            <a:avLst/>
          </a:prstGeom>
          <a:solidFill>
            <a:srgbClr val="FFF8E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defRPr>
            </a:lvl9pPr>
          </a:lstStyle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Work Sans"/>
            </a:endParaRPr>
          </a:p>
        </p:txBody>
      </p:sp>
      <p:sp>
        <p:nvSpPr>
          <p:cNvPr id="3" name="Linie">
            <a:extLst>
              <a:ext uri="{FF2B5EF4-FFF2-40B4-BE49-F238E27FC236}">
                <a16:creationId xmlns:a16="http://schemas.microsoft.com/office/drawing/2014/main" id="{D9F5C39E-361D-2040-B4BE-76BA83240B19}"/>
              </a:ext>
            </a:extLst>
          </p:cNvPr>
          <p:cNvSpPr/>
          <p:nvPr/>
        </p:nvSpPr>
        <p:spPr>
          <a:xfrm>
            <a:off x="5125781" y="996909"/>
            <a:ext cx="1270000" cy="0"/>
          </a:xfrm>
          <a:prstGeom prst="line">
            <a:avLst/>
          </a:prstGeom>
          <a:ln w="25400">
            <a:solidFill>
              <a:srgbClr val="6DB5B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Rechteck 4">
            <a:extLst>
              <a:ext uri="{FF2B5EF4-FFF2-40B4-BE49-F238E27FC236}">
                <a16:creationId xmlns:a16="http://schemas.microsoft.com/office/drawing/2014/main" id="{72308F92-2F4C-7149-86EE-BC8025EDC1DE}"/>
              </a:ext>
            </a:extLst>
          </p:cNvPr>
          <p:cNvSpPr/>
          <p:nvPr/>
        </p:nvSpPr>
        <p:spPr>
          <a:xfrm>
            <a:off x="8811491" y="-1"/>
            <a:ext cx="3380509" cy="5104011"/>
          </a:xfrm>
          <a:custGeom>
            <a:avLst/>
            <a:gdLst>
              <a:gd name="connsiteX0" fmla="*/ 0 w 2823148"/>
              <a:gd name="connsiteY0" fmla="*/ 0 h 4407108"/>
              <a:gd name="connsiteX1" fmla="*/ 2823148 w 2823148"/>
              <a:gd name="connsiteY1" fmla="*/ 0 h 4407108"/>
              <a:gd name="connsiteX2" fmla="*/ 2823148 w 2823148"/>
              <a:gd name="connsiteY2" fmla="*/ 4407108 h 4407108"/>
              <a:gd name="connsiteX3" fmla="*/ 0 w 2823148"/>
              <a:gd name="connsiteY3" fmla="*/ 4407108 h 4407108"/>
              <a:gd name="connsiteX4" fmla="*/ 0 w 2823148"/>
              <a:gd name="connsiteY4" fmla="*/ 0 h 4407108"/>
              <a:gd name="connsiteX0" fmla="*/ 0 w 2823148"/>
              <a:gd name="connsiteY0" fmla="*/ 0 h 4407108"/>
              <a:gd name="connsiteX1" fmla="*/ 2823148 w 2823148"/>
              <a:gd name="connsiteY1" fmla="*/ 0 h 4407108"/>
              <a:gd name="connsiteX2" fmla="*/ 2823148 w 2823148"/>
              <a:gd name="connsiteY2" fmla="*/ 4407108 h 4407108"/>
              <a:gd name="connsiteX3" fmla="*/ 0 w 2823148"/>
              <a:gd name="connsiteY3" fmla="*/ 0 h 4407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3148" h="4407108">
                <a:moveTo>
                  <a:pt x="0" y="0"/>
                </a:moveTo>
                <a:lnTo>
                  <a:pt x="2823148" y="0"/>
                </a:lnTo>
                <a:lnTo>
                  <a:pt x="2823148" y="4407108"/>
                </a:lnTo>
                <a:lnTo>
                  <a:pt x="0" y="0"/>
                </a:lnTo>
                <a:close/>
              </a:path>
            </a:pathLst>
          </a:custGeom>
          <a:solidFill>
            <a:srgbClr val="FFF8E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Work San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5C4A30F-FD4D-B144-8D0D-B067BD24F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3205" y="251698"/>
            <a:ext cx="1462150" cy="1394815"/>
          </a:xfrm>
          <a:prstGeom prst="rect">
            <a:avLst/>
          </a:prstGeom>
        </p:spPr>
      </p:pic>
      <p:grpSp>
        <p:nvGrpSpPr>
          <p:cNvPr id="2" name="Gruppieren 1"/>
          <p:cNvGrpSpPr/>
          <p:nvPr/>
        </p:nvGrpSpPr>
        <p:grpSpPr>
          <a:xfrm>
            <a:off x="0" y="1825481"/>
            <a:ext cx="12192000" cy="3689343"/>
            <a:chOff x="0" y="1757529"/>
            <a:chExt cx="12192000" cy="3689343"/>
          </a:xfrm>
        </p:grpSpPr>
        <p:sp>
          <p:nvSpPr>
            <p:cNvPr id="15" name="Rechteck 14"/>
            <p:cNvSpPr/>
            <p:nvPr/>
          </p:nvSpPr>
          <p:spPr>
            <a:xfrm>
              <a:off x="0" y="1757529"/>
              <a:ext cx="12192000" cy="3689343"/>
            </a:xfrm>
            <a:prstGeom prst="rect">
              <a:avLst/>
            </a:prstGeom>
            <a:noFill/>
            <a:ln w="12700" cap="flat">
              <a:noFill/>
              <a:prstDash val="solid"/>
              <a:miter lim="800000"/>
            </a:ln>
            <a:effectLst>
              <a:softEdge rad="127000"/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endParaRPr>
            </a:p>
          </p:txBody>
        </p:sp>
        <p:grpSp>
          <p:nvGrpSpPr>
            <p:cNvPr id="4" name="Gruppieren 3"/>
            <p:cNvGrpSpPr/>
            <p:nvPr/>
          </p:nvGrpSpPr>
          <p:grpSpPr>
            <a:xfrm>
              <a:off x="312071" y="2417261"/>
              <a:ext cx="10189675" cy="2862320"/>
              <a:chOff x="312071" y="2357713"/>
              <a:chExt cx="10189675" cy="2862320"/>
            </a:xfrm>
          </p:grpSpPr>
          <p:sp>
            <p:nvSpPr>
              <p:cNvPr id="29" name="Textfeld 28"/>
              <p:cNvSpPr txBox="1"/>
              <p:nvPr/>
            </p:nvSpPr>
            <p:spPr>
              <a:xfrm>
                <a:off x="1838240" y="2357713"/>
                <a:ext cx="8663506" cy="286232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r>
                  <a:rPr lang="de-DE" b="1" dirty="0"/>
                  <a:t>CC BY-NC – Attribution + </a:t>
                </a:r>
                <a:r>
                  <a:rPr lang="de-DE" b="1" dirty="0" err="1"/>
                  <a:t>NonCommercial</a:t>
                </a:r>
                <a:endParaRPr lang="de-DE" b="1" dirty="0"/>
              </a:p>
              <a:p>
                <a:r>
                  <a:rPr lang="de-DE" sz="1600" dirty="0"/>
                  <a:t>erlaubt die</a:t>
                </a:r>
                <a:r>
                  <a:rPr lang="de-DE" sz="1600" b="1" dirty="0"/>
                  <a:t> </a:t>
                </a:r>
                <a:r>
                  <a:rPr lang="de-DE" sz="1600" dirty="0"/>
                  <a:t>Vervielfältigung, Verbreitung, Vermischung, Veränderung und (Wieder-) Veröffentlichung </a:t>
                </a:r>
                <a:r>
                  <a:rPr lang="de-DE" sz="1600" b="1" dirty="0"/>
                  <a:t>für nicht-kommerzielle Zwecke, </a:t>
                </a:r>
                <a:r>
                  <a:rPr lang="en-US" sz="1600" b="1" dirty="0" err="1"/>
                  <a:t>sofern</a:t>
                </a:r>
                <a:r>
                  <a:rPr lang="en-US" sz="1600" b="1" dirty="0"/>
                  <a:t> die*der </a:t>
                </a:r>
                <a:r>
                  <a:rPr lang="en-US" sz="1600" b="1" dirty="0" err="1"/>
                  <a:t>Urheber</a:t>
                </a:r>
                <a:r>
                  <a:rPr lang="en-US" sz="1600" b="1" dirty="0"/>
                  <a:t>*in(</a:t>
                </a:r>
                <a:r>
                  <a:rPr lang="en-US" sz="1600" b="1" dirty="0" err="1"/>
                  <a:t>nen</a:t>
                </a:r>
                <a:r>
                  <a:rPr lang="en-US" sz="1600" b="1" dirty="0"/>
                  <a:t>) </a:t>
                </a:r>
                <a:r>
                  <a:rPr lang="en-US" sz="1600" b="1" dirty="0" err="1"/>
                  <a:t>genannt</a:t>
                </a:r>
                <a:r>
                  <a:rPr lang="en-US" sz="1600" b="1" dirty="0"/>
                  <a:t> </a:t>
                </a:r>
                <a:r>
                  <a:rPr lang="en-US" sz="1600" b="1" dirty="0" err="1"/>
                  <a:t>werden</a:t>
                </a:r>
                <a:endParaRPr lang="en-US" sz="1600" b="1" dirty="0"/>
              </a:p>
              <a:p>
                <a:endParaRPr lang="en-US" sz="1600" b="1" dirty="0"/>
              </a:p>
              <a:p>
                <a:endParaRPr lang="en-US" sz="1600" dirty="0"/>
              </a:p>
              <a:p>
                <a:r>
                  <a:rPr lang="en-US" b="1" dirty="0"/>
                  <a:t>CC BY-NC-SA – Attribution + </a:t>
                </a:r>
                <a:r>
                  <a:rPr lang="en-US" b="1" dirty="0" err="1"/>
                  <a:t>NonCommercial</a:t>
                </a:r>
                <a:r>
                  <a:rPr lang="en-US" b="1" dirty="0"/>
                  <a:t> + </a:t>
                </a:r>
                <a:r>
                  <a:rPr lang="en-US" b="1" dirty="0" err="1"/>
                  <a:t>ShareAlike</a:t>
                </a:r>
                <a:endParaRPr lang="en-US" b="1" dirty="0"/>
              </a:p>
              <a:p>
                <a:r>
                  <a:rPr lang="de-DE" sz="1600" dirty="0"/>
                  <a:t>erlaubt die</a:t>
                </a:r>
                <a:r>
                  <a:rPr lang="de-DE" sz="1600" b="1" dirty="0"/>
                  <a:t> </a:t>
                </a:r>
                <a:r>
                  <a:rPr lang="de-DE" sz="1600" dirty="0"/>
                  <a:t>Vervielfältigung, Verbreitung, Vermischung, Veränderung und (Wieder-) Veröffentlichung </a:t>
                </a:r>
                <a:r>
                  <a:rPr lang="de-DE" sz="1600" b="1" dirty="0"/>
                  <a:t>für nicht-kommerzielle Zwecke </a:t>
                </a:r>
                <a:r>
                  <a:rPr lang="en-US" sz="1600" b="1" dirty="0" err="1"/>
                  <a:t>sofern</a:t>
                </a:r>
                <a:r>
                  <a:rPr lang="en-US" sz="1600" b="1" dirty="0"/>
                  <a:t> die*der </a:t>
                </a:r>
                <a:r>
                  <a:rPr lang="en-US" sz="1600" b="1" dirty="0" err="1"/>
                  <a:t>Urheber</a:t>
                </a:r>
                <a:r>
                  <a:rPr lang="en-US" sz="1600" b="1" dirty="0"/>
                  <a:t>*in(</a:t>
                </a:r>
                <a:r>
                  <a:rPr lang="en-US" sz="1600" b="1" dirty="0" err="1"/>
                  <a:t>nen</a:t>
                </a:r>
                <a:r>
                  <a:rPr lang="en-US" sz="1600" b="1" dirty="0"/>
                  <a:t>) </a:t>
                </a:r>
                <a:r>
                  <a:rPr lang="en-US" sz="1600" b="1" dirty="0" err="1"/>
                  <a:t>genannt</a:t>
                </a:r>
                <a:r>
                  <a:rPr lang="en-US" sz="1600" b="1" dirty="0"/>
                  <a:t> </a:t>
                </a:r>
                <a:r>
                  <a:rPr lang="en-US" sz="1600" b="1" dirty="0" err="1"/>
                  <a:t>werden</a:t>
                </a:r>
                <a:r>
                  <a:rPr lang="en-US" sz="1600" b="1" dirty="0"/>
                  <a:t> und </a:t>
                </a:r>
                <a:r>
                  <a:rPr lang="en-US" sz="1600" b="1" dirty="0" err="1"/>
                  <a:t>neue</a:t>
                </a:r>
                <a:r>
                  <a:rPr lang="en-US" sz="1600" b="1" dirty="0"/>
                  <a:t> </a:t>
                </a:r>
                <a:r>
                  <a:rPr lang="en-US" sz="1600" b="1" dirty="0" err="1"/>
                  <a:t>Fassungen</a:t>
                </a:r>
                <a:r>
                  <a:rPr lang="en-US" sz="1600" b="1" dirty="0"/>
                  <a:t> des </a:t>
                </a:r>
                <a:r>
                  <a:rPr lang="en-US" sz="1600" b="1" dirty="0" err="1"/>
                  <a:t>Werks</a:t>
                </a:r>
                <a:r>
                  <a:rPr lang="en-US" sz="1600" b="1" dirty="0"/>
                  <a:t> </a:t>
                </a:r>
                <a:r>
                  <a:rPr lang="en-US" sz="1600" b="1" dirty="0" err="1"/>
                  <a:t>unter</a:t>
                </a:r>
                <a:r>
                  <a:rPr lang="en-US" sz="1600" b="1" dirty="0"/>
                  <a:t> </a:t>
                </a:r>
                <a:r>
                  <a:rPr lang="en-US" sz="1600" b="1" dirty="0" err="1"/>
                  <a:t>derselben</a:t>
                </a:r>
                <a:r>
                  <a:rPr lang="en-US" sz="1600" b="1" dirty="0"/>
                  <a:t> </a:t>
                </a:r>
                <a:r>
                  <a:rPr lang="en-US" sz="1600" b="1" dirty="0" err="1"/>
                  <a:t>Lizenz</a:t>
                </a:r>
                <a:r>
                  <a:rPr lang="en-US" sz="1600" b="1" dirty="0"/>
                  <a:t> </a:t>
                </a:r>
                <a:r>
                  <a:rPr lang="en-US" sz="1600" b="1" dirty="0" err="1"/>
                  <a:t>veröffentlicht</a:t>
                </a:r>
                <a:r>
                  <a:rPr lang="en-US" sz="1600" b="1" dirty="0"/>
                  <a:t> </a:t>
                </a:r>
                <a:r>
                  <a:rPr lang="en-US" sz="1600" b="1" dirty="0" err="1"/>
                  <a:t>werden</a:t>
                </a:r>
                <a:r>
                  <a:rPr lang="en-US" sz="1600" b="1" dirty="0"/>
                  <a:t> </a:t>
                </a:r>
                <a:r>
                  <a:rPr lang="en-US" sz="1600" b="1" dirty="0" err="1"/>
                  <a:t>wie</a:t>
                </a:r>
                <a:r>
                  <a:rPr lang="en-US" sz="1600" b="1" dirty="0"/>
                  <a:t> das Original.</a:t>
                </a:r>
                <a:endParaRPr lang="de-DE" sz="1600" b="1" dirty="0"/>
              </a:p>
            </p:txBody>
          </p:sp>
          <p:pic>
            <p:nvPicPr>
              <p:cNvPr id="12" name="Grafik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131" y="2629607"/>
                <a:ext cx="1268698" cy="443887"/>
              </a:xfrm>
              <a:prstGeom prst="rect">
                <a:avLst/>
              </a:prstGeom>
            </p:spPr>
          </p:pic>
          <p:pic>
            <p:nvPicPr>
              <p:cNvPr id="13" name="Grafik 1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2071" y="4214146"/>
                <a:ext cx="1277758" cy="447057"/>
              </a:xfrm>
              <a:prstGeom prst="rect">
                <a:avLst/>
              </a:prstGeom>
            </p:spPr>
          </p:pic>
        </p:grpSp>
      </p:grpSp>
      <p:sp>
        <p:nvSpPr>
          <p:cNvPr id="17" name="ENTWICKLUNG DES PORTALS">
            <a:extLst>
              <a:ext uri="{FF2B5EF4-FFF2-40B4-BE49-F238E27FC236}">
                <a16:creationId xmlns:a16="http://schemas.microsoft.com/office/drawing/2014/main" id="{EDEA5189-7458-4C46-8136-DAC03E29A81B}"/>
              </a:ext>
            </a:extLst>
          </p:cNvPr>
          <p:cNvSpPr txBox="1"/>
          <p:nvPr/>
        </p:nvSpPr>
        <p:spPr>
          <a:xfrm>
            <a:off x="3544157" y="573939"/>
            <a:ext cx="443326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44">
                <a:solidFill>
                  <a:srgbClr val="0A1F40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 algn="ctr"/>
            <a:r>
              <a:rPr lang="de-DE" cap="all" dirty="0">
                <a:latin typeface="Josefin Sans" pitchFamily="2" charset="77"/>
              </a:rPr>
              <a:t>Creative Commons Lizenzen</a:t>
            </a:r>
            <a:endParaRPr cap="all" dirty="0">
              <a:latin typeface="Josefin Sans" pitchFamily="2" charset="77"/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8815083" y="6141707"/>
            <a:ext cx="319189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dirty="0"/>
              <a:t>(</a:t>
            </a:r>
            <a:r>
              <a:rPr lang="en-US" sz="1100" dirty="0" err="1"/>
              <a:t>vgl</a:t>
            </a:r>
            <a:r>
              <a:rPr lang="en-US" sz="1100" dirty="0"/>
              <a:t>. </a:t>
            </a:r>
            <a:r>
              <a:rPr lang="en-US" sz="1100" dirty="0">
                <a:hlinkClick r:id="rId6"/>
              </a:rPr>
              <a:t>https://creativecommons.org/licenses</a:t>
            </a:r>
            <a:r>
              <a:rPr lang="en-US" sz="1100" dirty="0"/>
              <a:t>)</a:t>
            </a:r>
            <a:endParaRPr lang="de-DE" sz="1100" dirty="0"/>
          </a:p>
        </p:txBody>
      </p:sp>
      <p:pic>
        <p:nvPicPr>
          <p:cNvPr id="25" name="Logo twillo with claim dark.png">
            <a:extLst>
              <a:ext uri="{FF2B5EF4-FFF2-40B4-BE49-F238E27FC236}">
                <a16:creationId xmlns:a16="http://schemas.microsoft.com/office/drawing/2014/main" id="{E5EF5658-C001-B64C-BA98-C748BC30DA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109" y="442918"/>
            <a:ext cx="961142" cy="4294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0426105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>
          <a:xfrm>
            <a:off x="-5256" y="0"/>
            <a:ext cx="866679" cy="6480000"/>
          </a:xfrm>
          <a:prstGeom prst="rect">
            <a:avLst/>
          </a:prstGeom>
          <a:solidFill>
            <a:srgbClr val="FDE9EB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45719" tIns="45719" rIns="45719" bIns="45719" numCol="1" spcCol="3810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defRPr>
            </a:lvl9pPr>
          </a:lstStyle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Work Sans"/>
            </a:endParaRPr>
          </a:p>
        </p:txBody>
      </p:sp>
      <p:sp>
        <p:nvSpPr>
          <p:cNvPr id="12" name="Rechteck 4">
            <a:extLst>
              <a:ext uri="{FF2B5EF4-FFF2-40B4-BE49-F238E27FC236}">
                <a16:creationId xmlns:a16="http://schemas.microsoft.com/office/drawing/2014/main" id="{72308F92-2F4C-7149-86EE-BC8025EDC1DE}"/>
              </a:ext>
            </a:extLst>
          </p:cNvPr>
          <p:cNvSpPr/>
          <p:nvPr/>
        </p:nvSpPr>
        <p:spPr>
          <a:xfrm>
            <a:off x="8811491" y="-1"/>
            <a:ext cx="3380509" cy="5104011"/>
          </a:xfrm>
          <a:custGeom>
            <a:avLst/>
            <a:gdLst>
              <a:gd name="connsiteX0" fmla="*/ 0 w 2823148"/>
              <a:gd name="connsiteY0" fmla="*/ 0 h 4407108"/>
              <a:gd name="connsiteX1" fmla="*/ 2823148 w 2823148"/>
              <a:gd name="connsiteY1" fmla="*/ 0 h 4407108"/>
              <a:gd name="connsiteX2" fmla="*/ 2823148 w 2823148"/>
              <a:gd name="connsiteY2" fmla="*/ 4407108 h 4407108"/>
              <a:gd name="connsiteX3" fmla="*/ 0 w 2823148"/>
              <a:gd name="connsiteY3" fmla="*/ 4407108 h 4407108"/>
              <a:gd name="connsiteX4" fmla="*/ 0 w 2823148"/>
              <a:gd name="connsiteY4" fmla="*/ 0 h 4407108"/>
              <a:gd name="connsiteX0" fmla="*/ 0 w 2823148"/>
              <a:gd name="connsiteY0" fmla="*/ 0 h 4407108"/>
              <a:gd name="connsiteX1" fmla="*/ 2823148 w 2823148"/>
              <a:gd name="connsiteY1" fmla="*/ 0 h 4407108"/>
              <a:gd name="connsiteX2" fmla="*/ 2823148 w 2823148"/>
              <a:gd name="connsiteY2" fmla="*/ 4407108 h 4407108"/>
              <a:gd name="connsiteX3" fmla="*/ 0 w 2823148"/>
              <a:gd name="connsiteY3" fmla="*/ 0 h 4407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3148" h="4407108">
                <a:moveTo>
                  <a:pt x="0" y="0"/>
                </a:moveTo>
                <a:lnTo>
                  <a:pt x="2823148" y="0"/>
                </a:lnTo>
                <a:lnTo>
                  <a:pt x="2823148" y="4407108"/>
                </a:lnTo>
                <a:lnTo>
                  <a:pt x="0" y="0"/>
                </a:lnTo>
                <a:close/>
              </a:path>
            </a:pathLst>
          </a:custGeom>
          <a:solidFill>
            <a:srgbClr val="FDE9EB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Work Sans"/>
            </a:endParaRPr>
          </a:p>
        </p:txBody>
      </p:sp>
      <p:sp>
        <p:nvSpPr>
          <p:cNvPr id="3" name="Linie">
            <a:extLst>
              <a:ext uri="{FF2B5EF4-FFF2-40B4-BE49-F238E27FC236}">
                <a16:creationId xmlns:a16="http://schemas.microsoft.com/office/drawing/2014/main" id="{D9F5C39E-361D-2040-B4BE-76BA83240B19}"/>
              </a:ext>
            </a:extLst>
          </p:cNvPr>
          <p:cNvSpPr/>
          <p:nvPr/>
        </p:nvSpPr>
        <p:spPr>
          <a:xfrm>
            <a:off x="5125781" y="996909"/>
            <a:ext cx="1270000" cy="0"/>
          </a:xfrm>
          <a:prstGeom prst="line">
            <a:avLst/>
          </a:prstGeom>
          <a:ln w="25400">
            <a:solidFill>
              <a:srgbClr val="6DB5B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5C4A30F-FD4D-B144-8D0D-B067BD24F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3205" y="251698"/>
            <a:ext cx="1462150" cy="1394815"/>
          </a:xfrm>
          <a:prstGeom prst="rect">
            <a:avLst/>
          </a:prstGeom>
        </p:spPr>
      </p:pic>
      <p:sp>
        <p:nvSpPr>
          <p:cNvPr id="17" name="ENTWICKLUNG DES PORTALS">
            <a:extLst>
              <a:ext uri="{FF2B5EF4-FFF2-40B4-BE49-F238E27FC236}">
                <a16:creationId xmlns:a16="http://schemas.microsoft.com/office/drawing/2014/main" id="{EDEA5189-7458-4C46-8136-DAC03E29A81B}"/>
              </a:ext>
            </a:extLst>
          </p:cNvPr>
          <p:cNvSpPr txBox="1"/>
          <p:nvPr/>
        </p:nvSpPr>
        <p:spPr>
          <a:xfrm>
            <a:off x="3544157" y="573939"/>
            <a:ext cx="443326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44">
                <a:solidFill>
                  <a:srgbClr val="0A1F40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 algn="ctr"/>
            <a:r>
              <a:rPr lang="de-DE" cap="all" dirty="0">
                <a:latin typeface="Josefin Sans" pitchFamily="2" charset="77"/>
              </a:rPr>
              <a:t>Creative Commons Lizenzen</a:t>
            </a:r>
            <a:endParaRPr cap="all" dirty="0">
              <a:latin typeface="Josefin Sans" pitchFamily="2" charset="77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314442" y="2467501"/>
            <a:ext cx="10719838" cy="2369878"/>
            <a:chOff x="314442" y="2417261"/>
            <a:chExt cx="10719838" cy="2369878"/>
          </a:xfrm>
        </p:grpSpPr>
        <p:sp>
          <p:nvSpPr>
            <p:cNvPr id="29" name="Textfeld 28"/>
            <p:cNvSpPr txBox="1"/>
            <p:nvPr/>
          </p:nvSpPr>
          <p:spPr>
            <a:xfrm>
              <a:off x="1838239" y="2417261"/>
              <a:ext cx="9196041" cy="23698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lang="en-US" b="1" dirty="0"/>
                <a:t>CC BY-ND – Attribution + </a:t>
              </a:r>
              <a:r>
                <a:rPr lang="en-US" b="1" dirty="0" err="1"/>
                <a:t>NoDerivatives</a:t>
              </a:r>
              <a:endParaRPr lang="en-US" b="1" dirty="0"/>
            </a:p>
            <a:p>
              <a:r>
                <a:rPr lang="de-DE" sz="1600" dirty="0"/>
                <a:t>erlaubt die</a:t>
              </a:r>
              <a:r>
                <a:rPr lang="de-DE" sz="1600" b="1" dirty="0"/>
                <a:t> </a:t>
              </a:r>
              <a:r>
                <a:rPr lang="de-DE" sz="1600" dirty="0"/>
                <a:t>Vervielfältigung und Verbreitung, </a:t>
              </a:r>
              <a:r>
                <a:rPr lang="en-US" sz="1600" b="1" dirty="0" err="1"/>
                <a:t>sofern</a:t>
              </a:r>
              <a:r>
                <a:rPr lang="en-US" sz="1600" b="1" dirty="0"/>
                <a:t> die*der </a:t>
              </a:r>
              <a:r>
                <a:rPr lang="en-US" sz="1600" b="1" dirty="0" err="1"/>
                <a:t>Urheber</a:t>
              </a:r>
              <a:r>
                <a:rPr lang="en-US" sz="1600" b="1" dirty="0"/>
                <a:t>*in(</a:t>
              </a:r>
              <a:r>
                <a:rPr lang="en-US" sz="1600" b="1" dirty="0" err="1"/>
                <a:t>nen</a:t>
              </a:r>
              <a:r>
                <a:rPr lang="en-US" sz="1600" b="1" dirty="0"/>
                <a:t>) </a:t>
              </a:r>
              <a:r>
                <a:rPr lang="en-US" sz="1600" b="1" dirty="0" err="1"/>
                <a:t>genannt</a:t>
              </a:r>
              <a:r>
                <a:rPr lang="en-US" sz="1600" b="1" dirty="0"/>
                <a:t> </a:t>
              </a:r>
              <a:r>
                <a:rPr lang="en-US" sz="1600" b="1" dirty="0" err="1"/>
                <a:t>werden</a:t>
              </a:r>
              <a:r>
                <a:rPr lang="en-US" sz="1600" b="1" dirty="0"/>
                <a:t>. </a:t>
              </a:r>
              <a:r>
                <a:rPr lang="de-DE" sz="1600" dirty="0"/>
                <a:t>Eine </a:t>
              </a:r>
              <a:r>
                <a:rPr lang="de-DE" sz="1600" b="1" dirty="0"/>
                <a:t>Bearbeitung </a:t>
              </a:r>
              <a:r>
                <a:rPr lang="de-DE" sz="1600" dirty="0"/>
                <a:t>des Materials </a:t>
              </a:r>
              <a:r>
                <a:rPr lang="de-DE" sz="1600" b="1" dirty="0"/>
                <a:t>ist nicht gestattet</a:t>
              </a:r>
              <a:r>
                <a:rPr lang="de-DE" sz="1600" dirty="0"/>
                <a:t>.</a:t>
              </a:r>
            </a:p>
            <a:p>
              <a:endParaRPr lang="en-US" sz="1600" b="1" dirty="0"/>
            </a:p>
            <a:p>
              <a:endParaRPr lang="en-US" sz="1600" dirty="0"/>
            </a:p>
            <a:p>
              <a:r>
                <a:rPr lang="en-US" b="1" dirty="0"/>
                <a:t>CC BY-NC-ND – Attribution + </a:t>
              </a:r>
              <a:r>
                <a:rPr lang="en-US" b="1" dirty="0" err="1"/>
                <a:t>NonCommercial</a:t>
              </a:r>
              <a:r>
                <a:rPr lang="en-US" b="1" dirty="0"/>
                <a:t> + </a:t>
              </a:r>
              <a:r>
                <a:rPr lang="en-US" b="1" dirty="0" err="1"/>
                <a:t>NoDerivatives</a:t>
              </a:r>
              <a:endParaRPr lang="en-US" b="1" dirty="0"/>
            </a:p>
            <a:p>
              <a:r>
                <a:rPr lang="de-DE" sz="1600" dirty="0"/>
                <a:t>erlaubt die</a:t>
              </a:r>
              <a:r>
                <a:rPr lang="de-DE" sz="1600" b="1" dirty="0"/>
                <a:t> </a:t>
              </a:r>
              <a:r>
                <a:rPr lang="de-DE" sz="1600" dirty="0"/>
                <a:t>Vervielfältigung und Verbreitung für </a:t>
              </a:r>
              <a:r>
                <a:rPr lang="de-DE" sz="1600" b="1" dirty="0"/>
                <a:t>nicht kommerzielle Zwecke, </a:t>
              </a:r>
              <a:r>
                <a:rPr lang="en-US" sz="1600" b="1" dirty="0" err="1"/>
                <a:t>sofern</a:t>
              </a:r>
              <a:r>
                <a:rPr lang="en-US" sz="1600" b="1" dirty="0"/>
                <a:t> die*der </a:t>
              </a:r>
              <a:r>
                <a:rPr lang="en-US" sz="1600" b="1" dirty="0" err="1"/>
                <a:t>Urheber</a:t>
              </a:r>
              <a:r>
                <a:rPr lang="en-US" sz="1600" b="1" dirty="0"/>
                <a:t>*in(</a:t>
              </a:r>
              <a:r>
                <a:rPr lang="en-US" sz="1600" b="1" dirty="0" err="1"/>
                <a:t>nen</a:t>
              </a:r>
              <a:r>
                <a:rPr lang="en-US" sz="1600" b="1" dirty="0"/>
                <a:t>) </a:t>
              </a:r>
              <a:r>
                <a:rPr lang="en-US" sz="1600" b="1" dirty="0" err="1"/>
                <a:t>genannt</a:t>
              </a:r>
              <a:r>
                <a:rPr lang="en-US" sz="1600" b="1" dirty="0"/>
                <a:t> </a:t>
              </a:r>
              <a:r>
                <a:rPr lang="en-US" sz="1600" b="1" dirty="0" err="1"/>
                <a:t>werden</a:t>
              </a:r>
              <a:r>
                <a:rPr lang="en-US" sz="1600" b="1" dirty="0"/>
                <a:t>. </a:t>
              </a:r>
              <a:r>
                <a:rPr lang="de-DE" sz="1600" dirty="0"/>
                <a:t>Eine </a:t>
              </a:r>
              <a:r>
                <a:rPr lang="de-DE" sz="1600" b="1" dirty="0"/>
                <a:t>Bearbeitung </a:t>
              </a:r>
              <a:r>
                <a:rPr lang="de-DE" sz="1600" dirty="0"/>
                <a:t>des Materials </a:t>
              </a:r>
              <a:r>
                <a:rPr lang="de-DE" sz="1600" b="1" dirty="0"/>
                <a:t>ist nicht gestattet</a:t>
              </a:r>
              <a:r>
                <a:rPr lang="de-DE" sz="1600" dirty="0"/>
                <a:t>.</a:t>
              </a:r>
            </a:p>
          </p:txBody>
        </p:sp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442" y="2641070"/>
              <a:ext cx="1281318" cy="448303"/>
            </a:xfrm>
            <a:prstGeom prst="rect">
              <a:avLst/>
            </a:prstGeom>
          </p:spPr>
        </p:pic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32" y="3987787"/>
              <a:ext cx="1281318" cy="448303"/>
            </a:xfrm>
            <a:prstGeom prst="rect">
              <a:avLst/>
            </a:prstGeom>
          </p:spPr>
        </p:pic>
      </p:grpSp>
      <p:sp>
        <p:nvSpPr>
          <p:cNvPr id="18" name="Rechteck 17"/>
          <p:cNvSpPr/>
          <p:nvPr/>
        </p:nvSpPr>
        <p:spPr>
          <a:xfrm>
            <a:off x="8815083" y="6141707"/>
            <a:ext cx="319189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dirty="0"/>
              <a:t>(</a:t>
            </a:r>
            <a:r>
              <a:rPr lang="en-US" sz="1100" dirty="0" err="1"/>
              <a:t>vgl</a:t>
            </a:r>
            <a:r>
              <a:rPr lang="en-US" sz="1100" dirty="0"/>
              <a:t>. </a:t>
            </a:r>
            <a:r>
              <a:rPr lang="en-US" sz="1100" dirty="0">
                <a:hlinkClick r:id="rId6"/>
              </a:rPr>
              <a:t>https://creativecommons.org/licenses</a:t>
            </a:r>
            <a:r>
              <a:rPr lang="en-US" sz="1100" dirty="0"/>
              <a:t>)</a:t>
            </a:r>
            <a:endParaRPr lang="de-DE" sz="1100" dirty="0"/>
          </a:p>
        </p:txBody>
      </p:sp>
      <p:pic>
        <p:nvPicPr>
          <p:cNvPr id="19" name="Logo twillo with claim dark.png">
            <a:extLst>
              <a:ext uri="{FF2B5EF4-FFF2-40B4-BE49-F238E27FC236}">
                <a16:creationId xmlns:a16="http://schemas.microsoft.com/office/drawing/2014/main" id="{E5EF5658-C001-B64C-BA98-C748BC30DA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109" y="442918"/>
            <a:ext cx="961142" cy="4294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87811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1" y="-4253"/>
            <a:ext cx="4761186" cy="6496493"/>
          </a:xfrm>
          <a:prstGeom prst="rect">
            <a:avLst/>
          </a:prstGeom>
          <a:solidFill>
            <a:srgbClr val="DDF0F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Work Sans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34"/>
          <a:stretch/>
        </p:blipFill>
        <p:spPr>
          <a:xfrm>
            <a:off x="455205" y="982726"/>
            <a:ext cx="11281591" cy="5496906"/>
          </a:xfrm>
          <a:prstGeom prst="rect">
            <a:avLst/>
          </a:prstGeom>
        </p:spPr>
      </p:pic>
      <p:grpSp>
        <p:nvGrpSpPr>
          <p:cNvPr id="2" name="Gruppieren 1"/>
          <p:cNvGrpSpPr/>
          <p:nvPr/>
        </p:nvGrpSpPr>
        <p:grpSpPr>
          <a:xfrm>
            <a:off x="3626069" y="-102060"/>
            <a:ext cx="7568403" cy="3770261"/>
            <a:chOff x="3626069" y="-354316"/>
            <a:chExt cx="7568403" cy="3770261"/>
          </a:xfrm>
        </p:grpSpPr>
        <p:sp>
          <p:nvSpPr>
            <p:cNvPr id="9" name="Textfeld 8"/>
            <p:cNvSpPr txBox="1"/>
            <p:nvPr/>
          </p:nvSpPr>
          <p:spPr>
            <a:xfrm>
              <a:off x="3626069" y="-354316"/>
              <a:ext cx="2270235" cy="3770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23900" dirty="0">
                  <a:solidFill>
                    <a:srgbClr val="D1D8E1"/>
                  </a:solidFill>
                  <a:latin typeface="Josefin Sans" pitchFamily="2" charset="0"/>
                </a:rPr>
                <a:t>2</a:t>
              </a:r>
              <a:endParaRPr kumimoji="0" lang="de-DE" sz="23900" i="0" u="none" strike="noStrike" cap="none" spc="0" normalizeH="0" baseline="0" dirty="0">
                <a:ln>
                  <a:noFill/>
                </a:ln>
                <a:solidFill>
                  <a:srgbClr val="D1D8E1"/>
                </a:solidFill>
                <a:effectLst/>
                <a:uFillTx/>
                <a:latin typeface="Josefin Sans" pitchFamily="2" charset="0"/>
                <a:sym typeface="Work Sans"/>
              </a:endParaRPr>
            </a:p>
          </p:txBody>
        </p:sp>
        <p:sp>
          <p:nvSpPr>
            <p:cNvPr id="19" name="ENTWICKLUNG DES PORTALS">
              <a:extLst>
                <a:ext uri="{FF2B5EF4-FFF2-40B4-BE49-F238E27FC236}">
                  <a16:creationId xmlns:a16="http://schemas.microsoft.com/office/drawing/2014/main" id="{63161AFE-61AB-9846-B0BE-6E92EFBE5D9B}"/>
                </a:ext>
              </a:extLst>
            </p:cNvPr>
            <p:cNvSpPr txBox="1"/>
            <p:nvPr/>
          </p:nvSpPr>
          <p:spPr>
            <a:xfrm>
              <a:off x="5505517" y="1053761"/>
              <a:ext cx="5688955" cy="52322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pc="144">
                  <a:solidFill>
                    <a:srgbClr val="0A1F40"/>
                  </a:solidFill>
                  <a:latin typeface="Work Sans Medium"/>
                  <a:ea typeface="Work Sans Medium"/>
                  <a:cs typeface="Work Sans Medium"/>
                  <a:sym typeface="Work Sans Medium"/>
                </a:defRPr>
              </a:lvl1pPr>
            </a:lstStyle>
            <a:p>
              <a:r>
                <a:rPr lang="de-DE" sz="2800" cap="all" dirty="0">
                  <a:latin typeface="Josefin Sans" pitchFamily="2" charset="77"/>
                </a:rPr>
                <a:t>OER finden und nutzen</a:t>
              </a:r>
              <a:endParaRPr sz="2800" cap="all" dirty="0">
                <a:latin typeface="Josefin Sans" pitchFamily="2" charset="77"/>
              </a:endParaRPr>
            </a:p>
          </p:txBody>
        </p:sp>
      </p:grpSp>
      <p:pic>
        <p:nvPicPr>
          <p:cNvPr id="20" name="Logo twillo with claim dark.png">
            <a:extLst>
              <a:ext uri="{FF2B5EF4-FFF2-40B4-BE49-F238E27FC236}">
                <a16:creationId xmlns:a16="http://schemas.microsoft.com/office/drawing/2014/main" id="{E5EF5658-C001-B64C-BA98-C748BC30DA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109" y="442918"/>
            <a:ext cx="961142" cy="4294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1443758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ie">
            <a:extLst>
              <a:ext uri="{FF2B5EF4-FFF2-40B4-BE49-F238E27FC236}">
                <a16:creationId xmlns:a16="http://schemas.microsoft.com/office/drawing/2014/main" id="{D9F5C39E-361D-2040-B4BE-76BA83240B19}"/>
              </a:ext>
            </a:extLst>
          </p:cNvPr>
          <p:cNvSpPr/>
          <p:nvPr/>
        </p:nvSpPr>
        <p:spPr>
          <a:xfrm>
            <a:off x="5472150" y="1710692"/>
            <a:ext cx="1270000" cy="0"/>
          </a:xfrm>
          <a:prstGeom prst="line">
            <a:avLst/>
          </a:prstGeom>
          <a:ln w="25400">
            <a:solidFill>
              <a:srgbClr val="6DB5B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ENTWICKLUNG DES PORTALS">
            <a:extLst>
              <a:ext uri="{FF2B5EF4-FFF2-40B4-BE49-F238E27FC236}">
                <a16:creationId xmlns:a16="http://schemas.microsoft.com/office/drawing/2014/main" id="{EDEA5189-7458-4C46-8136-DAC03E29A81B}"/>
              </a:ext>
            </a:extLst>
          </p:cNvPr>
          <p:cNvSpPr txBox="1"/>
          <p:nvPr/>
        </p:nvSpPr>
        <p:spPr>
          <a:xfrm>
            <a:off x="4929474" y="1287722"/>
            <a:ext cx="235538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44">
                <a:solidFill>
                  <a:srgbClr val="0A1F40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 algn="ctr"/>
            <a:r>
              <a:rPr lang="de-DE" cap="all" dirty="0">
                <a:latin typeface="Josefin Sans" pitchFamily="2" charset="77"/>
              </a:rPr>
              <a:t>Kurze Umfrage</a:t>
            </a:r>
            <a:endParaRPr cap="all" dirty="0">
              <a:latin typeface="Josefin Sans" pitchFamily="2" charset="77"/>
            </a:endParaRPr>
          </a:p>
        </p:txBody>
      </p:sp>
      <p:pic>
        <p:nvPicPr>
          <p:cNvPr id="19" name="Logo twillo with claim dark.png">
            <a:extLst>
              <a:ext uri="{FF2B5EF4-FFF2-40B4-BE49-F238E27FC236}">
                <a16:creationId xmlns:a16="http://schemas.microsoft.com/office/drawing/2014/main" id="{E5EF5658-C001-B64C-BA98-C748BC30DA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109" y="442918"/>
            <a:ext cx="961142" cy="429446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extplatzhalter 2"/>
          <p:cNvSpPr txBox="1">
            <a:spLocks/>
          </p:cNvSpPr>
          <p:nvPr/>
        </p:nvSpPr>
        <p:spPr>
          <a:xfrm>
            <a:off x="1359298" y="2164779"/>
            <a:ext cx="9864725" cy="4932363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ork Sans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Work Sans" pitchFamily="2" charset="77"/>
                <a:ea typeface="+mn-ea"/>
                <a:cs typeface="+mn-cs"/>
                <a:sym typeface="Work Sans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ork Sans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Work Sans" pitchFamily="2" charset="77"/>
                <a:ea typeface="+mn-ea"/>
                <a:cs typeface="+mn-cs"/>
                <a:sym typeface="Work Sans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ork Sans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Work Sans" pitchFamily="2" charset="77"/>
                <a:ea typeface="+mn-ea"/>
                <a:cs typeface="+mn-cs"/>
                <a:sym typeface="Work Sans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ork Sans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Work Sans" pitchFamily="2" charset="77"/>
                <a:ea typeface="+mn-ea"/>
                <a:cs typeface="+mn-cs"/>
                <a:sym typeface="Work Sans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ork Sans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Work Sans" pitchFamily="2" charset="77"/>
                <a:ea typeface="+mn-ea"/>
                <a:cs typeface="+mn-cs"/>
                <a:sym typeface="Work Sans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ork Sans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Work Sans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ork Sans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Work Sans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ork Sans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Work Sans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ork Sans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Work Sans"/>
              </a:defRPr>
            </a:lvl9pPr>
          </a:lstStyle>
          <a:p>
            <a:pPr marL="0" indent="0" hangingPunct="1">
              <a:buNone/>
            </a:pPr>
            <a:endParaRPr lang="de-DE" b="1" dirty="0"/>
          </a:p>
          <a:p>
            <a:pPr marL="0" indent="0" hangingPunct="1">
              <a:buNone/>
            </a:pPr>
            <a:r>
              <a:rPr lang="de-DE" sz="1800" b="1" dirty="0">
                <a:latin typeface="+mn-lt"/>
              </a:rPr>
              <a:t>Haben Sie schon mal nach CC-lizenzierten </a:t>
            </a:r>
          </a:p>
          <a:p>
            <a:pPr marL="0" indent="0" hangingPunct="1">
              <a:buNone/>
            </a:pPr>
            <a:r>
              <a:rPr lang="de-DE" sz="1800" b="1" dirty="0">
                <a:latin typeface="+mn-lt"/>
              </a:rPr>
              <a:t>Materialien gesucht? </a:t>
            </a:r>
          </a:p>
          <a:p>
            <a:pPr marL="0" indent="0" hangingPunct="1">
              <a:buFont typeface="Work Sans"/>
              <a:buNone/>
            </a:pPr>
            <a:endParaRPr lang="de-DE" b="1" dirty="0"/>
          </a:p>
          <a:p>
            <a:pPr marL="0" indent="0" hangingPunct="1">
              <a:buFont typeface="Work Sans"/>
              <a:buNone/>
            </a:pPr>
            <a:endParaRPr lang="de-DE" b="1" dirty="0"/>
          </a:p>
          <a:p>
            <a:pPr marL="0" indent="0" hangingPunct="1">
              <a:buFont typeface="Work Sans"/>
              <a:buNone/>
            </a:pPr>
            <a:endParaRPr lang="de-DE" b="1" dirty="0"/>
          </a:p>
          <a:p>
            <a:pPr marL="0" indent="0" hangingPunct="1">
              <a:buFont typeface="Work Sans"/>
              <a:buNone/>
            </a:pPr>
            <a:endParaRPr lang="de-DE" b="1" dirty="0"/>
          </a:p>
        </p:txBody>
      </p:sp>
      <p:grpSp>
        <p:nvGrpSpPr>
          <p:cNvPr id="33" name="Gruppieren 32"/>
          <p:cNvGrpSpPr/>
          <p:nvPr/>
        </p:nvGrpSpPr>
        <p:grpSpPr>
          <a:xfrm>
            <a:off x="7236937" y="2276604"/>
            <a:ext cx="9331543" cy="1729318"/>
            <a:chOff x="1981200" y="1936061"/>
            <a:chExt cx="7562814" cy="1729318"/>
          </a:xfrm>
        </p:grpSpPr>
        <p:grpSp>
          <p:nvGrpSpPr>
            <p:cNvPr id="34" name="Gruppieren 33"/>
            <p:cNvGrpSpPr/>
            <p:nvPr/>
          </p:nvGrpSpPr>
          <p:grpSpPr>
            <a:xfrm>
              <a:off x="1981200" y="2032268"/>
              <a:ext cx="532800" cy="1069606"/>
              <a:chOff x="1981200" y="2019568"/>
              <a:chExt cx="532800" cy="1069606"/>
            </a:xfrm>
          </p:grpSpPr>
          <p:sp>
            <p:nvSpPr>
              <p:cNvPr id="37" name="Ellipse 36"/>
              <p:cNvSpPr/>
              <p:nvPr/>
            </p:nvSpPr>
            <p:spPr>
              <a:xfrm>
                <a:off x="1981200" y="2019568"/>
                <a:ext cx="532800" cy="533132"/>
              </a:xfrm>
              <a:prstGeom prst="ellipse">
                <a:avLst/>
              </a:prstGeom>
              <a:solidFill>
                <a:srgbClr val="C4E7E6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endParaRPr>
              </a:p>
            </p:txBody>
          </p:sp>
          <p:sp>
            <p:nvSpPr>
              <p:cNvPr id="38" name="Ellipse 37"/>
              <p:cNvSpPr/>
              <p:nvPr/>
            </p:nvSpPr>
            <p:spPr>
              <a:xfrm>
                <a:off x="1981200" y="2556042"/>
                <a:ext cx="532800" cy="533132"/>
              </a:xfrm>
              <a:prstGeom prst="ellipse">
                <a:avLst/>
              </a:prstGeom>
              <a:solidFill>
                <a:srgbClr val="C4E7E6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endParaRPr>
              </a:p>
            </p:txBody>
          </p:sp>
        </p:grp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82D53927-CF74-4CE4-8BA0-53AA6815A6BE}"/>
                </a:ext>
              </a:extLst>
            </p:cNvPr>
            <p:cNvSpPr txBox="1"/>
            <p:nvPr/>
          </p:nvSpPr>
          <p:spPr>
            <a:xfrm>
              <a:off x="2245500" y="1936061"/>
              <a:ext cx="7298514" cy="17293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>
                <a:lnSpc>
                  <a:spcPct val="197000"/>
                </a:lnSpc>
              </a:pPr>
              <a:r>
                <a:rPr lang="de-DE" dirty="0">
                  <a:solidFill>
                    <a:srgbClr val="0A1F40"/>
                  </a:solidFill>
                </a:rPr>
                <a:t>Ja</a:t>
              </a:r>
            </a:p>
            <a:p>
              <a:pPr>
                <a:lnSpc>
                  <a:spcPct val="197000"/>
                </a:lnSpc>
              </a:pPr>
              <a:r>
                <a:rPr lang="de-DE" dirty="0">
                  <a:solidFill>
                    <a:srgbClr val="0A1F40"/>
                  </a:solidFill>
                </a:rPr>
                <a:t>Nein</a:t>
              </a:r>
            </a:p>
            <a:p>
              <a:pPr marR="0" defTabSz="914400" rtl="0" fontAlgn="auto" latinLnBrk="0" hangingPunct="0">
                <a:lnSpc>
                  <a:spcPct val="19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endParaRPr lang="de-DE" dirty="0">
                <a:solidFill>
                  <a:srgbClr val="0A1F40"/>
                </a:solidFill>
              </a:endParaRPr>
            </a:p>
          </p:txBody>
        </p:sp>
      </p:grp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919E23B0-2B15-1A3A-5ECB-A8A25424B362}"/>
              </a:ext>
            </a:extLst>
          </p:cNvPr>
          <p:cNvSpPr txBox="1">
            <a:spLocks/>
          </p:cNvSpPr>
          <p:nvPr/>
        </p:nvSpPr>
        <p:spPr>
          <a:xfrm>
            <a:off x="1359297" y="4280978"/>
            <a:ext cx="9864725" cy="4932363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ork Sans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Work Sans" pitchFamily="2" charset="77"/>
                <a:ea typeface="+mn-ea"/>
                <a:cs typeface="+mn-cs"/>
                <a:sym typeface="Work Sans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ork Sans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Work Sans" pitchFamily="2" charset="77"/>
                <a:ea typeface="+mn-ea"/>
                <a:cs typeface="+mn-cs"/>
                <a:sym typeface="Work Sans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ork Sans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Work Sans" pitchFamily="2" charset="77"/>
                <a:ea typeface="+mn-ea"/>
                <a:cs typeface="+mn-cs"/>
                <a:sym typeface="Work Sans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ork Sans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Work Sans" pitchFamily="2" charset="77"/>
                <a:ea typeface="+mn-ea"/>
                <a:cs typeface="+mn-cs"/>
                <a:sym typeface="Work Sans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ork Sans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Work Sans" pitchFamily="2" charset="77"/>
                <a:ea typeface="+mn-ea"/>
                <a:cs typeface="+mn-cs"/>
                <a:sym typeface="Work Sans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ork Sans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Work Sans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ork Sans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Work Sans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ork Sans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Work Sans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Work Sans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Work Sans"/>
              </a:defRPr>
            </a:lvl9pPr>
          </a:lstStyle>
          <a:p>
            <a:pPr marL="0" indent="0" hangingPunct="1">
              <a:buNone/>
            </a:pPr>
            <a:endParaRPr lang="de-DE" b="1" dirty="0"/>
          </a:p>
          <a:p>
            <a:pPr marL="0" indent="0" hangingPunct="1">
              <a:buNone/>
            </a:pPr>
            <a:r>
              <a:rPr lang="de-DE" sz="1800" b="1" dirty="0">
                <a:latin typeface="+mn-lt"/>
              </a:rPr>
              <a:t>Wo haben Sie nach CC-Materialien gesucht? </a:t>
            </a:r>
          </a:p>
          <a:p>
            <a:pPr marL="0" indent="0" hangingPunct="1">
              <a:buFont typeface="Work Sans"/>
              <a:buNone/>
            </a:pPr>
            <a:endParaRPr lang="de-DE" b="1" dirty="0"/>
          </a:p>
          <a:p>
            <a:pPr marL="0" indent="0" hangingPunct="1">
              <a:buFont typeface="Work Sans"/>
              <a:buNone/>
            </a:pPr>
            <a:endParaRPr lang="de-DE" b="1" dirty="0"/>
          </a:p>
          <a:p>
            <a:pPr marL="0" indent="0" hangingPunct="1">
              <a:buFont typeface="Work Sans"/>
              <a:buNone/>
            </a:pPr>
            <a:endParaRPr lang="de-DE" b="1" dirty="0"/>
          </a:p>
          <a:p>
            <a:pPr marL="0" indent="0" hangingPunct="1">
              <a:buFont typeface="Work Sans"/>
              <a:buNone/>
            </a:pPr>
            <a:endParaRPr lang="de-DE" b="1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2EDE0C2-FE1F-91B5-BCCC-64C0EB2A6B64}"/>
              </a:ext>
            </a:extLst>
          </p:cNvPr>
          <p:cNvGrpSpPr/>
          <p:nvPr/>
        </p:nvGrpSpPr>
        <p:grpSpPr>
          <a:xfrm>
            <a:off x="7236937" y="4285796"/>
            <a:ext cx="9331543" cy="1183655"/>
            <a:chOff x="1981200" y="1936061"/>
            <a:chExt cx="7562814" cy="1183655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E9F78218-0B4C-A60C-5FAC-CBBABB443F92}"/>
                </a:ext>
              </a:extLst>
            </p:cNvPr>
            <p:cNvGrpSpPr/>
            <p:nvPr/>
          </p:nvGrpSpPr>
          <p:grpSpPr>
            <a:xfrm>
              <a:off x="1981200" y="2032268"/>
              <a:ext cx="532800" cy="1069606"/>
              <a:chOff x="1981200" y="2019568"/>
              <a:chExt cx="532800" cy="1069606"/>
            </a:xfrm>
          </p:grpSpPr>
          <p:sp>
            <p:nvSpPr>
              <p:cNvPr id="9" name="Ellipse 36">
                <a:extLst>
                  <a:ext uri="{FF2B5EF4-FFF2-40B4-BE49-F238E27FC236}">
                    <a16:creationId xmlns:a16="http://schemas.microsoft.com/office/drawing/2014/main" id="{F360F3DA-920A-A15D-307C-62F4974EF41A}"/>
                  </a:ext>
                </a:extLst>
              </p:cNvPr>
              <p:cNvSpPr/>
              <p:nvPr/>
            </p:nvSpPr>
            <p:spPr>
              <a:xfrm>
                <a:off x="1981200" y="2019568"/>
                <a:ext cx="532800" cy="533132"/>
              </a:xfrm>
              <a:prstGeom prst="ellipse">
                <a:avLst/>
              </a:prstGeom>
              <a:solidFill>
                <a:srgbClr val="C4E7E6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endParaRPr>
              </a:p>
            </p:txBody>
          </p:sp>
          <p:sp>
            <p:nvSpPr>
              <p:cNvPr id="11" name="Ellipse 37">
                <a:extLst>
                  <a:ext uri="{FF2B5EF4-FFF2-40B4-BE49-F238E27FC236}">
                    <a16:creationId xmlns:a16="http://schemas.microsoft.com/office/drawing/2014/main" id="{3FCA248C-E05E-5E04-00A1-B37534F4F8B4}"/>
                  </a:ext>
                </a:extLst>
              </p:cNvPr>
              <p:cNvSpPr/>
              <p:nvPr/>
            </p:nvSpPr>
            <p:spPr>
              <a:xfrm>
                <a:off x="1981200" y="2556042"/>
                <a:ext cx="532800" cy="533132"/>
              </a:xfrm>
              <a:prstGeom prst="ellipse">
                <a:avLst/>
              </a:prstGeom>
              <a:solidFill>
                <a:srgbClr val="C4E7E6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endParaRPr>
              </a:p>
            </p:txBody>
          </p:sp>
        </p:grp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6933A567-FE30-A2CB-9626-603A35E8E682}"/>
                </a:ext>
              </a:extLst>
            </p:cNvPr>
            <p:cNvSpPr txBox="1"/>
            <p:nvPr/>
          </p:nvSpPr>
          <p:spPr>
            <a:xfrm>
              <a:off x="2245500" y="1936061"/>
              <a:ext cx="7298514" cy="11836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>
                <a:lnSpc>
                  <a:spcPct val="197000"/>
                </a:lnSpc>
              </a:pPr>
              <a:r>
                <a:rPr lang="de-DE" dirty="0">
                  <a:solidFill>
                    <a:srgbClr val="0A1F40"/>
                  </a:solidFill>
                </a:rPr>
                <a:t>___________________</a:t>
              </a:r>
            </a:p>
            <a:p>
              <a:pPr marR="0" defTabSz="914400" rtl="0" fontAlgn="auto" latinLnBrk="0" hangingPunct="0">
                <a:lnSpc>
                  <a:spcPct val="19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de-DE" dirty="0">
                  <a:solidFill>
                    <a:srgbClr val="0A1F40"/>
                  </a:solidFill>
                </a:rPr>
                <a:t>___________________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564575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ie">
            <a:extLst>
              <a:ext uri="{FF2B5EF4-FFF2-40B4-BE49-F238E27FC236}">
                <a16:creationId xmlns:a16="http://schemas.microsoft.com/office/drawing/2014/main" id="{27BC1046-F92F-39C2-6054-C9256EAC6AF2}"/>
              </a:ext>
            </a:extLst>
          </p:cNvPr>
          <p:cNvSpPr/>
          <p:nvPr/>
        </p:nvSpPr>
        <p:spPr>
          <a:xfrm>
            <a:off x="5472150" y="983409"/>
            <a:ext cx="1270000" cy="0"/>
          </a:xfrm>
          <a:prstGeom prst="line">
            <a:avLst/>
          </a:prstGeom>
          <a:ln w="25400">
            <a:solidFill>
              <a:srgbClr val="6DB5B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" name="ENTWICKLUNG DES PORTALS">
            <a:extLst>
              <a:ext uri="{FF2B5EF4-FFF2-40B4-BE49-F238E27FC236}">
                <a16:creationId xmlns:a16="http://schemas.microsoft.com/office/drawing/2014/main" id="{2291CF71-6179-8FFB-6AB2-290F79B9BF2D}"/>
              </a:ext>
            </a:extLst>
          </p:cNvPr>
          <p:cNvSpPr txBox="1"/>
          <p:nvPr/>
        </p:nvSpPr>
        <p:spPr>
          <a:xfrm>
            <a:off x="2476389" y="560439"/>
            <a:ext cx="726160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44">
                <a:solidFill>
                  <a:srgbClr val="0A1F40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 algn="ctr"/>
            <a:r>
              <a:rPr lang="de-DE" cap="all" dirty="0">
                <a:latin typeface="Josefin Sans" pitchFamily="2" charset="77"/>
              </a:rPr>
              <a:t>CC-Material Finden – </a:t>
            </a:r>
            <a:r>
              <a:rPr lang="de-DE" cap="all" dirty="0">
                <a:latin typeface="Josefin Sans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Google: Erweiterte Suche</a:t>
            </a:r>
            <a:endParaRPr cap="all" dirty="0">
              <a:latin typeface="Josefin Sans" pitchFamily="2" charset="77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63DA68D-CF2F-630A-7252-BFA25A74F5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4" b="23484"/>
          <a:stretch/>
        </p:blipFill>
        <p:spPr>
          <a:xfrm>
            <a:off x="2473173" y="1153541"/>
            <a:ext cx="7262388" cy="5326772"/>
          </a:xfrm>
          <a:prstGeom prst="rect">
            <a:avLst/>
          </a:prstGeom>
        </p:spPr>
      </p:pic>
      <p:sp>
        <p:nvSpPr>
          <p:cNvPr id="16" name="Pfeil nach rechts 15">
            <a:extLst>
              <a:ext uri="{FF2B5EF4-FFF2-40B4-BE49-F238E27FC236}">
                <a16:creationId xmlns:a16="http://schemas.microsoft.com/office/drawing/2014/main" id="{8BF034EA-732F-64CE-6235-B43EE892ADE5}"/>
              </a:ext>
            </a:extLst>
          </p:cNvPr>
          <p:cNvSpPr/>
          <p:nvPr/>
        </p:nvSpPr>
        <p:spPr>
          <a:xfrm>
            <a:off x="1391479" y="5817704"/>
            <a:ext cx="962425" cy="304800"/>
          </a:xfrm>
          <a:prstGeom prst="rightArrow">
            <a:avLst/>
          </a:prstGeom>
          <a:solidFill>
            <a:schemeClr val="accent1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126061547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ie">
            <a:extLst>
              <a:ext uri="{FF2B5EF4-FFF2-40B4-BE49-F238E27FC236}">
                <a16:creationId xmlns:a16="http://schemas.microsoft.com/office/drawing/2014/main" id="{27BC1046-F92F-39C2-6054-C9256EAC6AF2}"/>
              </a:ext>
            </a:extLst>
          </p:cNvPr>
          <p:cNvSpPr/>
          <p:nvPr/>
        </p:nvSpPr>
        <p:spPr>
          <a:xfrm>
            <a:off x="5472150" y="983409"/>
            <a:ext cx="1270000" cy="0"/>
          </a:xfrm>
          <a:prstGeom prst="line">
            <a:avLst/>
          </a:prstGeom>
          <a:ln w="25400">
            <a:solidFill>
              <a:srgbClr val="6DB5B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" name="ENTWICKLUNG DES PORTALS">
            <a:extLst>
              <a:ext uri="{FF2B5EF4-FFF2-40B4-BE49-F238E27FC236}">
                <a16:creationId xmlns:a16="http://schemas.microsoft.com/office/drawing/2014/main" id="{2291CF71-6179-8FFB-6AB2-290F79B9BF2D}"/>
              </a:ext>
            </a:extLst>
          </p:cNvPr>
          <p:cNvSpPr txBox="1"/>
          <p:nvPr/>
        </p:nvSpPr>
        <p:spPr>
          <a:xfrm>
            <a:off x="2947394" y="560439"/>
            <a:ext cx="631961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pc="144">
                <a:solidFill>
                  <a:srgbClr val="0A1F40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 algn="ctr"/>
            <a:r>
              <a:rPr lang="de-DE" cap="all" dirty="0">
                <a:latin typeface="Josefin Sans" pitchFamily="2" charset="77"/>
              </a:rPr>
              <a:t>CC-Material Finden – </a:t>
            </a:r>
            <a:r>
              <a:rPr lang="de-DE" cap="all" dirty="0">
                <a:latin typeface="Josefin Sans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Wikimedia Commons</a:t>
            </a:r>
            <a:endParaRPr cap="all" dirty="0">
              <a:latin typeface="Josefin Sans" pitchFamily="2" charset="77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B0DA1BC-4173-1569-06A2-65AA8A5004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48"/>
          <a:stretch/>
        </p:blipFill>
        <p:spPr>
          <a:xfrm>
            <a:off x="1805025" y="1013898"/>
            <a:ext cx="8604250" cy="530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6223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ieren 22"/>
          <p:cNvGrpSpPr/>
          <p:nvPr/>
        </p:nvGrpSpPr>
        <p:grpSpPr>
          <a:xfrm>
            <a:off x="775766" y="3957402"/>
            <a:ext cx="10735848" cy="1847685"/>
            <a:chOff x="641099" y="3613801"/>
            <a:chExt cx="10735848" cy="1847685"/>
          </a:xfrm>
        </p:grpSpPr>
        <p:sp>
          <p:nvSpPr>
            <p:cNvPr id="5" name="Google Shape;39;p5">
              <a:extLst>
                <a:ext uri="{FF2B5EF4-FFF2-40B4-BE49-F238E27FC236}">
                  <a16:creationId xmlns:a16="http://schemas.microsoft.com/office/drawing/2014/main" id="{A4D58516-0451-CD42-95CB-C377E16EF6FB}"/>
                </a:ext>
              </a:extLst>
            </p:cNvPr>
            <p:cNvSpPr txBox="1"/>
            <p:nvPr/>
          </p:nvSpPr>
          <p:spPr>
            <a:xfrm>
              <a:off x="6668494" y="4509222"/>
              <a:ext cx="4708453" cy="3003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r">
                <a:lnSpc>
                  <a:spcPct val="135000"/>
                </a:lnSpc>
                <a:spcBef>
                  <a:spcPts val="800"/>
                </a:spcBef>
              </a:pPr>
              <a:endParaRPr lang="de-DE" sz="1600" dirty="0">
                <a:solidFill>
                  <a:srgbClr val="0A1F40"/>
                </a:solidFill>
                <a:latin typeface="Work Sans" pitchFamily="2" charset="77"/>
              </a:endParaRP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78F0970B-743B-B140-A753-14598775FB71}"/>
                </a:ext>
              </a:extLst>
            </p:cNvPr>
            <p:cNvSpPr txBox="1"/>
            <p:nvPr/>
          </p:nvSpPr>
          <p:spPr>
            <a:xfrm>
              <a:off x="641099" y="3613801"/>
              <a:ext cx="5879079" cy="10926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de-DE" cap="all" dirty="0">
                  <a:solidFill>
                    <a:srgbClr val="54B6B5"/>
                  </a:solidFill>
                  <a:latin typeface="Josefin Sans" pitchFamily="2" charset="77"/>
                </a:rPr>
                <a:t>Mittagstreffen</a:t>
              </a:r>
            </a:p>
            <a:p>
              <a:pPr>
                <a:lnSpc>
                  <a:spcPct val="130000"/>
                </a:lnSpc>
              </a:pPr>
              <a:r>
                <a:rPr lang="de-DE" sz="1600" cap="all" dirty="0">
                  <a:solidFill>
                    <a:srgbClr val="0A1F40"/>
                  </a:solidFill>
                  <a:latin typeface="Josefin Sans" pitchFamily="2" charset="77"/>
                </a:rPr>
                <a:t>Open Educational Resources (OER). </a:t>
              </a:r>
            </a:p>
            <a:p>
              <a:pPr>
                <a:lnSpc>
                  <a:spcPct val="130000"/>
                </a:lnSpc>
              </a:pPr>
              <a:r>
                <a:rPr lang="de-DE" sz="1600" cap="all" dirty="0">
                  <a:solidFill>
                    <a:srgbClr val="0A1F40"/>
                  </a:solidFill>
                  <a:latin typeface="Josefin Sans" pitchFamily="2" charset="77"/>
                </a:rPr>
                <a:t>Freie Materialien Finden, nutzen und Teilen</a:t>
              </a:r>
              <a:endParaRPr lang="de-DE" sz="1600" cap="all" dirty="0">
                <a:solidFill>
                  <a:srgbClr val="0A1F40"/>
                </a:solidFill>
                <a:latin typeface="Josefin Sans" pitchFamily="2" charset="0"/>
              </a:endParaRPr>
            </a:p>
          </p:txBody>
        </p:sp>
        <p:sp>
          <p:nvSpPr>
            <p:cNvPr id="8" name="Google Shape;39;p5">
              <a:extLst>
                <a:ext uri="{FF2B5EF4-FFF2-40B4-BE49-F238E27FC236}">
                  <a16:creationId xmlns:a16="http://schemas.microsoft.com/office/drawing/2014/main" id="{99B86C08-94CC-41CF-A81B-FE30CE66C3F2}"/>
                </a:ext>
              </a:extLst>
            </p:cNvPr>
            <p:cNvSpPr txBox="1"/>
            <p:nvPr/>
          </p:nvSpPr>
          <p:spPr>
            <a:xfrm>
              <a:off x="6571509" y="3613801"/>
              <a:ext cx="4708453" cy="184768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r">
                <a:lnSpc>
                  <a:spcPct val="135000"/>
                </a:lnSpc>
              </a:pPr>
              <a:r>
                <a:rPr lang="de-DE" cap="all" dirty="0">
                  <a:solidFill>
                    <a:srgbClr val="54B6B5"/>
                  </a:solidFill>
                  <a:latin typeface="Josefin Sans" pitchFamily="2" charset="77"/>
                </a:rPr>
                <a:t>Referentinnen</a:t>
              </a:r>
            </a:p>
            <a:p>
              <a:pPr algn="r">
                <a:lnSpc>
                  <a:spcPct val="135000"/>
                </a:lnSpc>
              </a:pPr>
              <a:r>
                <a:rPr lang="de-DE" sz="1600" dirty="0">
                  <a:solidFill>
                    <a:srgbClr val="0A1F40"/>
                  </a:solidFill>
                  <a:latin typeface="Work Sans" pitchFamily="2" charset="77"/>
                </a:rPr>
                <a:t>Claudia Lehmann (UOL),</a:t>
              </a:r>
              <a:br>
                <a:rPr lang="de-DE" sz="1600" dirty="0">
                  <a:solidFill>
                    <a:srgbClr val="0A1F40"/>
                  </a:solidFill>
                  <a:latin typeface="Work Sans" pitchFamily="2" charset="77"/>
                </a:rPr>
              </a:br>
              <a:r>
                <a:rPr lang="de-DE" sz="1600" dirty="0">
                  <a:solidFill>
                    <a:srgbClr val="0A1F40"/>
                  </a:solidFill>
                  <a:latin typeface="Work Sans" pitchFamily="2" charset="77"/>
                </a:rPr>
                <a:t>Astrid Dreyer (ELAN e.V./</a:t>
              </a:r>
              <a:r>
                <a:rPr lang="de-DE" sz="1600" dirty="0" err="1">
                  <a:solidFill>
                    <a:srgbClr val="0A1F40"/>
                  </a:solidFill>
                  <a:latin typeface="Work Sans" pitchFamily="2" charset="77"/>
                </a:rPr>
                <a:t>twillo</a:t>
              </a:r>
              <a:r>
                <a:rPr lang="de-DE" sz="1600" dirty="0">
                  <a:solidFill>
                    <a:srgbClr val="0A1F40"/>
                  </a:solidFill>
                  <a:latin typeface="Work Sans" pitchFamily="2" charset="77"/>
                </a:rPr>
                <a:t>)</a:t>
              </a:r>
            </a:p>
            <a:p>
              <a:pPr algn="r">
                <a:lnSpc>
                  <a:spcPct val="135000"/>
                </a:lnSpc>
              </a:pPr>
              <a:endParaRPr lang="de-DE" sz="1600" dirty="0">
                <a:solidFill>
                  <a:schemeClr val="bg2">
                    <a:lumMod val="50000"/>
                  </a:schemeClr>
                </a:solidFill>
                <a:latin typeface="Work Sans" pitchFamily="2" charset="77"/>
              </a:endParaRPr>
            </a:p>
            <a:p>
              <a:pPr algn="r">
                <a:lnSpc>
                  <a:spcPct val="135000"/>
                </a:lnSpc>
                <a:spcBef>
                  <a:spcPts val="800"/>
                </a:spcBef>
              </a:pPr>
              <a:endParaRPr lang="de-DE" dirty="0">
                <a:solidFill>
                  <a:schemeClr val="tx1"/>
                </a:solidFill>
                <a:latin typeface="Work Sans" pitchFamily="2" charset="77"/>
              </a:endParaRPr>
            </a:p>
          </p:txBody>
        </p:sp>
        <p:sp>
          <p:nvSpPr>
            <p:cNvPr id="7" name="Google Shape;39;p5">
              <a:extLst>
                <a:ext uri="{FF2B5EF4-FFF2-40B4-BE49-F238E27FC236}">
                  <a16:creationId xmlns:a16="http://schemas.microsoft.com/office/drawing/2014/main" id="{AB633F23-C759-4048-9056-11AD5A80A8EE}"/>
                </a:ext>
              </a:extLst>
            </p:cNvPr>
            <p:cNvSpPr txBox="1"/>
            <p:nvPr/>
          </p:nvSpPr>
          <p:spPr>
            <a:xfrm>
              <a:off x="641099" y="4731919"/>
              <a:ext cx="5369758" cy="4924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br>
                <a:rPr lang="de-DE" sz="1600" dirty="0">
                  <a:latin typeface="Work Sans" pitchFamily="2" charset="0"/>
                </a:rPr>
              </a:br>
              <a:r>
                <a:rPr lang="de-DE" sz="1600" dirty="0">
                  <a:latin typeface="Work Sans" pitchFamily="2" charset="0"/>
                </a:rPr>
                <a:t>15.06.</a:t>
              </a:r>
              <a:r>
                <a:rPr lang="de-DE" altLang="de-DE" sz="1600" dirty="0">
                  <a:latin typeface="Work Sans" pitchFamily="2" charset="0"/>
                </a:rPr>
                <a:t>2023 </a:t>
              </a:r>
            </a:p>
          </p:txBody>
        </p:sp>
      </p:grpSp>
      <p:sp>
        <p:nvSpPr>
          <p:cNvPr id="2" name="Rechteck 1"/>
          <p:cNvSpPr/>
          <p:nvPr/>
        </p:nvSpPr>
        <p:spPr>
          <a:xfrm>
            <a:off x="0" y="6307065"/>
            <a:ext cx="12192001" cy="550235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Work Sans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1946756" y="6361643"/>
            <a:ext cx="8298489" cy="405968"/>
            <a:chOff x="2243468" y="6329744"/>
            <a:chExt cx="8298489" cy="405968"/>
          </a:xfrm>
        </p:grpSpPr>
        <p:pic>
          <p:nvPicPr>
            <p:cNvPr id="9" name="Google Shape;49;p5">
              <a:extLst>
                <a:ext uri="{FF2B5EF4-FFF2-40B4-BE49-F238E27FC236}">
                  <a16:creationId xmlns:a16="http://schemas.microsoft.com/office/drawing/2014/main" id="{FEB0AE85-3FC9-4E4C-A3B7-711A915953E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786004" y="6398105"/>
              <a:ext cx="686173" cy="220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2" descr="Bildergebnis für logo tib">
              <a:extLst>
                <a:ext uri="{FF2B5EF4-FFF2-40B4-BE49-F238E27FC236}">
                  <a16:creationId xmlns:a16="http://schemas.microsoft.com/office/drawing/2014/main" id="{75E1237A-CC11-8F44-A4B9-BB9DC0C67A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55199"/>
            <a:stretch/>
          </p:blipFill>
          <p:spPr bwMode="auto">
            <a:xfrm>
              <a:off x="2243468" y="6330968"/>
              <a:ext cx="641574" cy="404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A4A875D0-F622-E145-91D5-5C151B3E5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0150" y="6410953"/>
              <a:ext cx="796531" cy="176881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22BE1287-1D75-0143-A9EB-3B5B01654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6231" y="6329744"/>
              <a:ext cx="695726" cy="231172"/>
            </a:xfrm>
            <a:prstGeom prst="rect">
              <a:avLst/>
            </a:prstGeom>
          </p:spPr>
        </p:pic>
        <p:pic>
          <p:nvPicPr>
            <p:cNvPr id="13" name="Picture 8" descr="Bildergebnis für logo uni osnabrück">
              <a:extLst>
                <a:ext uri="{FF2B5EF4-FFF2-40B4-BE49-F238E27FC236}">
                  <a16:creationId xmlns:a16="http://schemas.microsoft.com/office/drawing/2014/main" id="{1912B0AE-5A8B-9F4C-93AE-B6116D908D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0405" y="6396691"/>
              <a:ext cx="720480" cy="217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Google Shape;46;p5">
              <a:extLst>
                <a:ext uri="{FF2B5EF4-FFF2-40B4-BE49-F238E27FC236}">
                  <a16:creationId xmlns:a16="http://schemas.microsoft.com/office/drawing/2014/main" id="{C5723103-9AE0-EB48-AB76-175FCBDC4586}"/>
                </a:ext>
              </a:extLst>
            </p:cNvPr>
            <p:cNvPicPr preferRelativeResize="0"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8654" y="6383122"/>
              <a:ext cx="591233" cy="26277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7" name="Gerade Verbindung 16"/>
          <p:cNvCxnSpPr/>
          <p:nvPr/>
        </p:nvCxnSpPr>
        <p:spPr>
          <a:xfrm>
            <a:off x="1079205" y="6188154"/>
            <a:ext cx="10033591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ie">
            <a:extLst>
              <a:ext uri="{FF2B5EF4-FFF2-40B4-BE49-F238E27FC236}">
                <a16:creationId xmlns:a16="http://schemas.microsoft.com/office/drawing/2014/main" id="{27BC1046-F92F-39C2-6054-C9256EAC6AF2}"/>
              </a:ext>
            </a:extLst>
          </p:cNvPr>
          <p:cNvSpPr/>
          <p:nvPr/>
        </p:nvSpPr>
        <p:spPr>
          <a:xfrm>
            <a:off x="5472150" y="983409"/>
            <a:ext cx="1270000" cy="0"/>
          </a:xfrm>
          <a:prstGeom prst="line">
            <a:avLst/>
          </a:prstGeom>
          <a:ln w="25400">
            <a:solidFill>
              <a:srgbClr val="6DB5B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" name="ENTWICKLUNG DES PORTALS">
            <a:extLst>
              <a:ext uri="{FF2B5EF4-FFF2-40B4-BE49-F238E27FC236}">
                <a16:creationId xmlns:a16="http://schemas.microsoft.com/office/drawing/2014/main" id="{2291CF71-6179-8FFB-6AB2-290F79B9BF2D}"/>
              </a:ext>
            </a:extLst>
          </p:cNvPr>
          <p:cNvSpPr txBox="1"/>
          <p:nvPr/>
        </p:nvSpPr>
        <p:spPr>
          <a:xfrm>
            <a:off x="3634400" y="560439"/>
            <a:ext cx="494558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44">
                <a:solidFill>
                  <a:srgbClr val="0A1F40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 algn="ctr"/>
            <a:r>
              <a:rPr lang="de-DE" cap="all" dirty="0">
                <a:latin typeface="Josefin Sans" pitchFamily="2" charset="77"/>
              </a:rPr>
              <a:t>OER Finden – </a:t>
            </a:r>
            <a:r>
              <a:rPr lang="de-DE" cap="all" dirty="0">
                <a:latin typeface="Josefin Sans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Wir lernen online</a:t>
            </a:r>
            <a:endParaRPr cap="all" dirty="0">
              <a:latin typeface="Josefin Sans" pitchFamily="2" charset="77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4494577-DADE-CF60-C33F-5DB6D0D477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74"/>
          <a:stretch/>
        </p:blipFill>
        <p:spPr>
          <a:xfrm>
            <a:off x="1387959" y="1292191"/>
            <a:ext cx="9420661" cy="498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7125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ie">
            <a:extLst>
              <a:ext uri="{FF2B5EF4-FFF2-40B4-BE49-F238E27FC236}">
                <a16:creationId xmlns:a16="http://schemas.microsoft.com/office/drawing/2014/main" id="{27BC1046-F92F-39C2-6054-C9256EAC6AF2}"/>
              </a:ext>
            </a:extLst>
          </p:cNvPr>
          <p:cNvSpPr/>
          <p:nvPr/>
        </p:nvSpPr>
        <p:spPr>
          <a:xfrm>
            <a:off x="5472150" y="983409"/>
            <a:ext cx="1270000" cy="0"/>
          </a:xfrm>
          <a:prstGeom prst="line">
            <a:avLst/>
          </a:prstGeom>
          <a:ln w="25400">
            <a:solidFill>
              <a:srgbClr val="6DB5B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" name="ENTWICKLUNG DES PORTALS">
            <a:extLst>
              <a:ext uri="{FF2B5EF4-FFF2-40B4-BE49-F238E27FC236}">
                <a16:creationId xmlns:a16="http://schemas.microsoft.com/office/drawing/2014/main" id="{2291CF71-6179-8FFB-6AB2-290F79B9BF2D}"/>
              </a:ext>
            </a:extLst>
          </p:cNvPr>
          <p:cNvSpPr txBox="1"/>
          <p:nvPr/>
        </p:nvSpPr>
        <p:spPr>
          <a:xfrm>
            <a:off x="4515413" y="560439"/>
            <a:ext cx="318356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pc="144">
                <a:solidFill>
                  <a:srgbClr val="0A1F40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 algn="ctr"/>
            <a:r>
              <a:rPr lang="de-DE" cap="all" dirty="0">
                <a:solidFill>
                  <a:srgbClr val="000000"/>
                </a:solidFill>
                <a:latin typeface="Josefin Sans" pitchFamily="2" charset="77"/>
              </a:rPr>
              <a:t>OER Finden – </a:t>
            </a:r>
            <a:r>
              <a:rPr lang="de-DE" cap="all" dirty="0" err="1">
                <a:solidFill>
                  <a:schemeClr val="tx1"/>
                </a:solidFill>
                <a:latin typeface="Josefin Sans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twillo</a:t>
            </a:r>
            <a:endParaRPr cap="all" dirty="0">
              <a:solidFill>
                <a:schemeClr val="tx1"/>
              </a:solidFill>
              <a:latin typeface="Josefin Sans" pitchFamily="2" charset="77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89" y="1172850"/>
            <a:ext cx="10417521" cy="51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4394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ie">
            <a:extLst>
              <a:ext uri="{FF2B5EF4-FFF2-40B4-BE49-F238E27FC236}">
                <a16:creationId xmlns:a16="http://schemas.microsoft.com/office/drawing/2014/main" id="{27BC1046-F92F-39C2-6054-C9256EAC6AF2}"/>
              </a:ext>
            </a:extLst>
          </p:cNvPr>
          <p:cNvSpPr/>
          <p:nvPr/>
        </p:nvSpPr>
        <p:spPr>
          <a:xfrm>
            <a:off x="5472150" y="983409"/>
            <a:ext cx="1270000" cy="0"/>
          </a:xfrm>
          <a:prstGeom prst="line">
            <a:avLst/>
          </a:prstGeom>
          <a:ln w="25400">
            <a:solidFill>
              <a:srgbClr val="6DB5B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" name="ENTWICKLUNG DES PORTALS">
            <a:extLst>
              <a:ext uri="{FF2B5EF4-FFF2-40B4-BE49-F238E27FC236}">
                <a16:creationId xmlns:a16="http://schemas.microsoft.com/office/drawing/2014/main" id="{2291CF71-6179-8FFB-6AB2-290F79B9BF2D}"/>
              </a:ext>
            </a:extLst>
          </p:cNvPr>
          <p:cNvSpPr txBox="1"/>
          <p:nvPr/>
        </p:nvSpPr>
        <p:spPr>
          <a:xfrm>
            <a:off x="4543881" y="560439"/>
            <a:ext cx="312662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44">
                <a:solidFill>
                  <a:srgbClr val="0A1F40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 algn="ctr"/>
            <a:r>
              <a:rPr lang="de-DE" cap="all" dirty="0">
                <a:latin typeface="Josefin Sans" pitchFamily="2" charset="77"/>
              </a:rPr>
              <a:t>OER Finden – </a:t>
            </a:r>
            <a:r>
              <a:rPr lang="de-DE" cap="all" dirty="0" err="1">
                <a:solidFill>
                  <a:schemeClr val="tx1"/>
                </a:solidFill>
                <a:latin typeface="Josefin Sans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twillo</a:t>
            </a:r>
            <a:endParaRPr cap="all" dirty="0">
              <a:solidFill>
                <a:schemeClr val="tx1"/>
              </a:solidFill>
              <a:latin typeface="Josefin Sans" pitchFamily="2" charset="77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8"/>
          <a:stretch/>
        </p:blipFill>
        <p:spPr>
          <a:xfrm>
            <a:off x="733330" y="1203296"/>
            <a:ext cx="10752499" cy="514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9733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ie">
            <a:extLst>
              <a:ext uri="{FF2B5EF4-FFF2-40B4-BE49-F238E27FC236}">
                <a16:creationId xmlns:a16="http://schemas.microsoft.com/office/drawing/2014/main" id="{27BC1046-F92F-39C2-6054-C9256EAC6AF2}"/>
              </a:ext>
            </a:extLst>
          </p:cNvPr>
          <p:cNvSpPr/>
          <p:nvPr/>
        </p:nvSpPr>
        <p:spPr>
          <a:xfrm>
            <a:off x="5472150" y="983409"/>
            <a:ext cx="1270000" cy="0"/>
          </a:xfrm>
          <a:prstGeom prst="line">
            <a:avLst/>
          </a:prstGeom>
          <a:ln w="25400">
            <a:solidFill>
              <a:srgbClr val="6DB5B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" name="ENTWICKLUNG DES PORTALS">
            <a:extLst>
              <a:ext uri="{FF2B5EF4-FFF2-40B4-BE49-F238E27FC236}">
                <a16:creationId xmlns:a16="http://schemas.microsoft.com/office/drawing/2014/main" id="{2291CF71-6179-8FFB-6AB2-290F79B9BF2D}"/>
              </a:ext>
            </a:extLst>
          </p:cNvPr>
          <p:cNvSpPr txBox="1"/>
          <p:nvPr/>
        </p:nvSpPr>
        <p:spPr>
          <a:xfrm>
            <a:off x="4543881" y="560439"/>
            <a:ext cx="312662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44">
                <a:solidFill>
                  <a:srgbClr val="0A1F40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 algn="ctr"/>
            <a:r>
              <a:rPr lang="de-DE" cap="all" dirty="0">
                <a:latin typeface="Josefin Sans" pitchFamily="2" charset="77"/>
              </a:rPr>
              <a:t>OER Finden – </a:t>
            </a:r>
            <a:r>
              <a:rPr lang="de-DE" cap="all" dirty="0" err="1">
                <a:solidFill>
                  <a:schemeClr val="tx1"/>
                </a:solidFill>
                <a:latin typeface="Josefin Sans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twillo</a:t>
            </a:r>
            <a:endParaRPr cap="all" dirty="0">
              <a:solidFill>
                <a:schemeClr val="tx1"/>
              </a:solidFill>
              <a:latin typeface="Josefin Sans" pitchFamily="2" charset="77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0"/>
          <a:stretch/>
        </p:blipFill>
        <p:spPr>
          <a:xfrm>
            <a:off x="190542" y="1461683"/>
            <a:ext cx="11833216" cy="456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9489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NTWICKLUNG DES PORTALS">
            <a:extLst>
              <a:ext uri="{FF2B5EF4-FFF2-40B4-BE49-F238E27FC236}">
                <a16:creationId xmlns:a16="http://schemas.microsoft.com/office/drawing/2014/main" id="{4D36C0BE-E63B-254B-8044-FE4CA6249C77}"/>
              </a:ext>
            </a:extLst>
          </p:cNvPr>
          <p:cNvSpPr txBox="1"/>
          <p:nvPr/>
        </p:nvSpPr>
        <p:spPr>
          <a:xfrm>
            <a:off x="3092537" y="561473"/>
            <a:ext cx="600696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44">
                <a:solidFill>
                  <a:srgbClr val="0A1F40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 algn="ctr"/>
            <a:r>
              <a:rPr lang="de-DE" cap="all" dirty="0">
                <a:latin typeface="Josefin Sans" pitchFamily="2" charset="77"/>
              </a:rPr>
              <a:t>OER &amp; OFFEN LIZENZIERTE WERKE NUTZEN</a:t>
            </a:r>
            <a:endParaRPr cap="all" dirty="0">
              <a:latin typeface="Josefin Sans" pitchFamily="2" charset="77"/>
            </a:endParaRPr>
          </a:p>
        </p:txBody>
      </p:sp>
      <p:sp>
        <p:nvSpPr>
          <p:cNvPr id="3" name="Linie">
            <a:extLst>
              <a:ext uri="{FF2B5EF4-FFF2-40B4-BE49-F238E27FC236}">
                <a16:creationId xmlns:a16="http://schemas.microsoft.com/office/drawing/2014/main" id="{D9F5C39E-361D-2040-B4BE-76BA83240B19}"/>
              </a:ext>
            </a:extLst>
          </p:cNvPr>
          <p:cNvSpPr/>
          <p:nvPr/>
        </p:nvSpPr>
        <p:spPr>
          <a:xfrm>
            <a:off x="5461000" y="982673"/>
            <a:ext cx="1270000" cy="1"/>
          </a:xfrm>
          <a:prstGeom prst="line">
            <a:avLst/>
          </a:prstGeom>
          <a:ln w="25400">
            <a:solidFill>
              <a:srgbClr val="6DB5B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" t="18660" r="6207" b="6304"/>
          <a:stretch/>
        </p:blipFill>
        <p:spPr>
          <a:xfrm>
            <a:off x="1950833" y="1158262"/>
            <a:ext cx="4909181" cy="463435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894422" y="5801103"/>
            <a:ext cx="5558999" cy="5770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de-DE" sz="1050" dirty="0">
                <a:solidFill>
                  <a:srgbClr val="0A1F40"/>
                </a:solidFill>
              </a:rPr>
              <a:t>Abb. „</a:t>
            </a:r>
            <a:r>
              <a:rPr lang="de-DE" sz="1050" dirty="0">
                <a:solidFill>
                  <a:srgbClr val="0A1F4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 TULLU Regel zur korrekten Verwendung von offen lizenzierten Werken</a:t>
            </a:r>
            <a:r>
              <a:rPr lang="de-DE" sz="1050" dirty="0">
                <a:solidFill>
                  <a:srgbClr val="0A1F40"/>
                </a:solidFill>
              </a:rPr>
              <a:t>“ von Julia Eggestein nach einem Konzept von Sonja </a:t>
            </a:r>
            <a:r>
              <a:rPr lang="de-DE" sz="1050" dirty="0" err="1">
                <a:solidFill>
                  <a:srgbClr val="0A1F40"/>
                </a:solidFill>
              </a:rPr>
              <a:t>Borski</a:t>
            </a:r>
            <a:r>
              <a:rPr lang="de-DE" sz="1050" dirty="0">
                <a:solidFill>
                  <a:srgbClr val="0A1F40"/>
                </a:solidFill>
              </a:rPr>
              <a:t> und </a:t>
            </a:r>
            <a:r>
              <a:rPr lang="de-DE" sz="1050" dirty="0" err="1">
                <a:solidFill>
                  <a:srgbClr val="0A1F40"/>
                </a:solidFill>
              </a:rPr>
              <a:t>Jöran</a:t>
            </a:r>
            <a:r>
              <a:rPr lang="de-DE" sz="1050" dirty="0">
                <a:solidFill>
                  <a:srgbClr val="0A1F40"/>
                </a:solidFill>
              </a:rPr>
              <a:t> </a:t>
            </a:r>
            <a:r>
              <a:rPr lang="de-DE" sz="1050" dirty="0" err="1">
                <a:solidFill>
                  <a:srgbClr val="0A1F40"/>
                </a:solidFill>
              </a:rPr>
              <a:t>Muuß-Merholz</a:t>
            </a:r>
            <a:r>
              <a:rPr lang="de-DE" sz="1050" dirty="0">
                <a:solidFill>
                  <a:srgbClr val="0A1F40"/>
                </a:solidFill>
              </a:rPr>
              <a:t> für </a:t>
            </a:r>
            <a:r>
              <a:rPr lang="de-DE" sz="1050" dirty="0">
                <a:solidFill>
                  <a:srgbClr val="0A1F4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OERinfo – Informationsstelle OER</a:t>
            </a:r>
            <a:r>
              <a:rPr lang="de-DE" sz="1050" dirty="0">
                <a:solidFill>
                  <a:srgbClr val="0A1F40"/>
                </a:solidFill>
              </a:rPr>
              <a:t>, lizenziert unter </a:t>
            </a:r>
            <a:r>
              <a:rPr lang="de-DE" sz="1050" dirty="0">
                <a:solidFill>
                  <a:srgbClr val="0A1F4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 (4.0)</a:t>
            </a:r>
            <a:r>
              <a:rPr lang="de-DE" sz="1050" dirty="0">
                <a:solidFill>
                  <a:srgbClr val="0A1F40"/>
                </a:solidFill>
              </a:rPr>
              <a:t>.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7190752" y="3519675"/>
            <a:ext cx="4664917" cy="2700042"/>
            <a:chOff x="7190752" y="3519675"/>
            <a:chExt cx="4664917" cy="2700042"/>
          </a:xfrm>
        </p:grpSpPr>
        <p:sp>
          <p:nvSpPr>
            <p:cNvPr id="9" name="Träne 8"/>
            <p:cNvSpPr/>
            <p:nvPr/>
          </p:nvSpPr>
          <p:spPr>
            <a:xfrm rot="2503421">
              <a:off x="7190752" y="4519715"/>
              <a:ext cx="721949" cy="699963"/>
            </a:xfrm>
            <a:prstGeom prst="teardrop">
              <a:avLst/>
            </a:prstGeom>
            <a:solidFill>
              <a:srgbClr val="DDF0F0"/>
            </a:solidFill>
            <a:ln w="28575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7760576" y="3686248"/>
              <a:ext cx="4095093" cy="2366896"/>
            </a:xfrm>
            <a:prstGeom prst="roundRect">
              <a:avLst>
                <a:gd name="adj" fmla="val 8091"/>
              </a:avLst>
            </a:prstGeom>
            <a:solidFill>
              <a:srgbClr val="DDF0F0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no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96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rPr>
                <a:t>	</a:t>
              </a:r>
            </a:p>
          </p:txBody>
        </p:sp>
        <p:grpSp>
          <p:nvGrpSpPr>
            <p:cNvPr id="11" name="Gruppieren 10"/>
            <p:cNvGrpSpPr/>
            <p:nvPr/>
          </p:nvGrpSpPr>
          <p:grpSpPr>
            <a:xfrm>
              <a:off x="9396872" y="3519675"/>
              <a:ext cx="822500" cy="2700042"/>
              <a:chOff x="9429280" y="1314805"/>
              <a:chExt cx="786997" cy="2528906"/>
            </a:xfrm>
          </p:grpSpPr>
          <p:sp>
            <p:nvSpPr>
              <p:cNvPr id="12" name="Träne 11"/>
              <p:cNvSpPr/>
              <p:nvPr/>
            </p:nvSpPr>
            <p:spPr>
              <a:xfrm rot="7978466">
                <a:off x="9427267" y="3131168"/>
                <a:ext cx="714556" cy="710529"/>
              </a:xfrm>
              <a:prstGeom prst="teardrop">
                <a:avLst/>
              </a:prstGeom>
              <a:solidFill>
                <a:schemeClr val="bg1"/>
              </a:solidFill>
              <a:ln w="28575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endParaRPr>
              </a:p>
            </p:txBody>
          </p:sp>
          <p:sp>
            <p:nvSpPr>
              <p:cNvPr id="13" name="Träne 12"/>
              <p:cNvSpPr/>
              <p:nvPr/>
            </p:nvSpPr>
            <p:spPr>
              <a:xfrm rot="13440119" flipV="1">
                <a:off x="9505748" y="1314805"/>
                <a:ext cx="710529" cy="714556"/>
              </a:xfrm>
              <a:prstGeom prst="teardrop">
                <a:avLst/>
              </a:prstGeom>
              <a:solidFill>
                <a:schemeClr val="bg1"/>
              </a:solidFill>
              <a:ln w="28575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endParaRPr>
              </a:p>
            </p:txBody>
          </p:sp>
        </p:grpSp>
        <p:grpSp>
          <p:nvGrpSpPr>
            <p:cNvPr id="14" name="Gruppieren 13"/>
            <p:cNvGrpSpPr/>
            <p:nvPr/>
          </p:nvGrpSpPr>
          <p:grpSpPr>
            <a:xfrm>
              <a:off x="7883159" y="4059401"/>
              <a:ext cx="3944678" cy="1569658"/>
              <a:chOff x="7442791" y="3898061"/>
              <a:chExt cx="3944678" cy="1569658"/>
            </a:xfrm>
          </p:grpSpPr>
          <p:sp>
            <p:nvSpPr>
              <p:cNvPr id="15" name="Textfeld 14"/>
              <p:cNvSpPr txBox="1"/>
              <p:nvPr/>
            </p:nvSpPr>
            <p:spPr>
              <a:xfrm>
                <a:off x="7442791" y="3898061"/>
                <a:ext cx="3656758" cy="156965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9600" b="1" i="0" u="none" strike="noStrike" cap="none" spc="0" normalizeH="0" baseline="0" dirty="0">
                    <a:ln>
                      <a:noFill/>
                    </a:ln>
                    <a:solidFill>
                      <a:srgbClr val="0A1F4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Work Sans"/>
                  </a:rPr>
                  <a:t>+B</a:t>
                </a:r>
                <a:r>
                  <a:rPr kumimoji="0" lang="de-DE" sz="9600" b="1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Work Sans"/>
                  </a:rPr>
                  <a:t>	</a:t>
                </a:r>
              </a:p>
            </p:txBody>
          </p:sp>
          <p:sp>
            <p:nvSpPr>
              <p:cNvPr id="16" name="Textfeld 15"/>
              <p:cNvSpPr txBox="1"/>
              <p:nvPr/>
            </p:nvSpPr>
            <p:spPr>
              <a:xfrm>
                <a:off x="9176264" y="4370599"/>
                <a:ext cx="2211205" cy="8617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de-DE" b="1" dirty="0" err="1">
                    <a:solidFill>
                      <a:srgbClr val="0A1F40"/>
                    </a:solidFill>
                  </a:rPr>
                  <a:t>earbeitung</a:t>
                </a:r>
                <a:endParaRPr kumimoji="0" lang="de-DE" b="1" i="0" u="none" strike="noStrike" cap="none" spc="0" normalizeH="0" baseline="0" dirty="0">
                  <a:ln>
                    <a:noFill/>
                  </a:ln>
                  <a:solidFill>
                    <a:srgbClr val="0A1F40"/>
                  </a:solidFill>
                  <a:effectLst/>
                  <a:uFillTx/>
                  <a:sym typeface="Work Sans"/>
                </a:endParaRPr>
              </a:p>
              <a:p>
                <a:r>
                  <a:rPr lang="de-DE" sz="1600" dirty="0">
                    <a:solidFill>
                      <a:srgbClr val="0A1F40"/>
                    </a:solidFill>
                  </a:rPr>
                  <a:t>Wurde das Material bearbeitet?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865148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/>
          <p:cNvGrpSpPr/>
          <p:nvPr/>
        </p:nvGrpSpPr>
        <p:grpSpPr>
          <a:xfrm>
            <a:off x="2833576" y="1223091"/>
            <a:ext cx="6524861" cy="493939"/>
            <a:chOff x="3565775" y="1223091"/>
            <a:chExt cx="6524861" cy="493939"/>
          </a:xfrm>
        </p:grpSpPr>
        <p:sp>
          <p:nvSpPr>
            <p:cNvPr id="2" name="ENTWICKLUNG DES PORTALS">
              <a:extLst>
                <a:ext uri="{FF2B5EF4-FFF2-40B4-BE49-F238E27FC236}">
                  <a16:creationId xmlns:a16="http://schemas.microsoft.com/office/drawing/2014/main" id="{63161AFE-61AB-9846-B0BE-6E92EFBE5D9B}"/>
                </a:ext>
              </a:extLst>
            </p:cNvPr>
            <p:cNvSpPr txBox="1"/>
            <p:nvPr/>
          </p:nvSpPr>
          <p:spPr>
            <a:xfrm>
              <a:off x="3565775" y="1223091"/>
              <a:ext cx="6524861" cy="3693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defRPr spc="144">
                  <a:solidFill>
                    <a:srgbClr val="0A1F40"/>
                  </a:solidFill>
                  <a:latin typeface="Work Sans Medium"/>
                  <a:ea typeface="Work Sans Medium"/>
                  <a:cs typeface="Work Sans Medium"/>
                  <a:sym typeface="Work Sans Medium"/>
                </a:defRPr>
              </a:lvl1pPr>
            </a:lstStyle>
            <a:p>
              <a:pPr algn="ctr"/>
              <a:r>
                <a:rPr lang="de-DE" cap="all" dirty="0">
                  <a:latin typeface="Josefin Sans" pitchFamily="2" charset="77"/>
                </a:rPr>
                <a:t>OER &amp; OFFEN LIZENZIERTE WERKE Bearbeiten</a:t>
              </a:r>
            </a:p>
          </p:txBody>
        </p:sp>
        <p:sp>
          <p:nvSpPr>
            <p:cNvPr id="3" name="Linie">
              <a:extLst>
                <a:ext uri="{FF2B5EF4-FFF2-40B4-BE49-F238E27FC236}">
                  <a16:creationId xmlns:a16="http://schemas.microsoft.com/office/drawing/2014/main" id="{283288AA-6CD6-E04E-8637-3C157BB089BA}"/>
                </a:ext>
              </a:extLst>
            </p:cNvPr>
            <p:cNvSpPr/>
            <p:nvPr/>
          </p:nvSpPr>
          <p:spPr>
            <a:xfrm>
              <a:off x="6171167" y="1717030"/>
              <a:ext cx="1314064" cy="0"/>
            </a:xfrm>
            <a:prstGeom prst="line">
              <a:avLst/>
            </a:prstGeom>
            <a:ln w="25400">
              <a:solidFill>
                <a:srgbClr val="6DB5B5"/>
              </a:solidFill>
              <a:miter/>
            </a:ln>
          </p:spPr>
          <p:txBody>
            <a:bodyPr lIns="45719" rIns="45719"/>
            <a:lstStyle/>
            <a:p>
              <a:endParaRPr/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1385447" y="2334845"/>
            <a:ext cx="10132458" cy="3945309"/>
            <a:chOff x="1955959" y="1966970"/>
            <a:chExt cx="8940062" cy="3945309"/>
          </a:xfrm>
        </p:grpSpPr>
        <p:grpSp>
          <p:nvGrpSpPr>
            <p:cNvPr id="7" name="Gruppieren 6"/>
            <p:cNvGrpSpPr/>
            <p:nvPr/>
          </p:nvGrpSpPr>
          <p:grpSpPr>
            <a:xfrm>
              <a:off x="1955959" y="2032268"/>
              <a:ext cx="532802" cy="2761420"/>
              <a:chOff x="1955959" y="2019568"/>
              <a:chExt cx="532802" cy="2761420"/>
            </a:xfrm>
          </p:grpSpPr>
          <p:sp>
            <p:nvSpPr>
              <p:cNvPr id="27" name="Ellipse 26"/>
              <p:cNvSpPr/>
              <p:nvPr/>
            </p:nvSpPr>
            <p:spPr>
              <a:xfrm>
                <a:off x="1955960" y="3532232"/>
                <a:ext cx="532800" cy="533132"/>
              </a:xfrm>
              <a:prstGeom prst="ellipse">
                <a:avLst/>
              </a:prstGeom>
              <a:solidFill>
                <a:srgbClr val="C4E7E6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endParaRPr>
              </a:p>
            </p:txBody>
          </p:sp>
          <p:sp>
            <p:nvSpPr>
              <p:cNvPr id="28" name="Ellipse 27"/>
              <p:cNvSpPr/>
              <p:nvPr/>
            </p:nvSpPr>
            <p:spPr>
              <a:xfrm>
                <a:off x="1955959" y="4247856"/>
                <a:ext cx="532800" cy="533132"/>
              </a:xfrm>
              <a:prstGeom prst="ellipse">
                <a:avLst/>
              </a:prstGeom>
              <a:solidFill>
                <a:srgbClr val="C4E7E6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endParaRPr>
              </a:p>
            </p:txBody>
          </p:sp>
          <p:sp>
            <p:nvSpPr>
              <p:cNvPr id="6" name="Ellipse 5"/>
              <p:cNvSpPr/>
              <p:nvPr/>
            </p:nvSpPr>
            <p:spPr>
              <a:xfrm>
                <a:off x="1955960" y="2019568"/>
                <a:ext cx="532800" cy="533132"/>
              </a:xfrm>
              <a:prstGeom prst="ellipse">
                <a:avLst/>
              </a:prstGeom>
              <a:solidFill>
                <a:srgbClr val="C4E7E6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endParaRPr>
              </a:p>
            </p:txBody>
          </p:sp>
          <p:sp>
            <p:nvSpPr>
              <p:cNvPr id="22" name="Ellipse 21"/>
              <p:cNvSpPr/>
              <p:nvPr/>
            </p:nvSpPr>
            <p:spPr>
              <a:xfrm>
                <a:off x="1955961" y="2801915"/>
                <a:ext cx="532800" cy="533132"/>
              </a:xfrm>
              <a:prstGeom prst="ellipse">
                <a:avLst/>
              </a:prstGeom>
              <a:solidFill>
                <a:srgbClr val="C4E7E6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endParaRPr>
              </a:p>
            </p:txBody>
          </p:sp>
        </p:grp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82D53927-CF74-4CE4-8BA0-53AA6815A6BE}"/>
                </a:ext>
              </a:extLst>
            </p:cNvPr>
            <p:cNvSpPr txBox="1"/>
            <p:nvPr/>
          </p:nvSpPr>
          <p:spPr>
            <a:xfrm>
              <a:off x="2222360" y="1966970"/>
              <a:ext cx="8673661" cy="39453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>
                <a:lnSpc>
                  <a:spcPct val="197000"/>
                </a:lnSpc>
              </a:pPr>
              <a:r>
                <a:rPr lang="de-DE" dirty="0">
                  <a:solidFill>
                    <a:srgbClr val="0A1F40"/>
                  </a:solidFill>
                </a:rPr>
                <a:t>Bei allen Lizenzen ohne „ND“ möglich</a:t>
              </a:r>
            </a:p>
            <a:p>
              <a:endParaRPr lang="de-DE" dirty="0">
                <a:solidFill>
                  <a:srgbClr val="0A1F40"/>
                </a:solidFill>
              </a:endParaRPr>
            </a:p>
            <a:p>
              <a:r>
                <a:rPr lang="de-DE" dirty="0">
                  <a:solidFill>
                    <a:srgbClr val="0A1F40"/>
                  </a:solidFill>
                </a:rPr>
                <a:t>Bearbeitung bedeutet z.B. </a:t>
              </a:r>
              <a:r>
                <a:rPr lang="de-DE" dirty="0"/>
                <a:t>Ausschnitt aus Film oder Bild, Übersetzung von Text, Anpassung eines Arbeitsblatts – am besten in der Lizenz nachschauen</a:t>
              </a:r>
            </a:p>
            <a:p>
              <a:endParaRPr lang="de-DE" dirty="0">
                <a:solidFill>
                  <a:srgbClr val="0A1F40"/>
                </a:solidFill>
              </a:endParaRPr>
            </a:p>
            <a:p>
              <a:r>
                <a:rPr lang="de-DE" dirty="0">
                  <a:solidFill>
                    <a:srgbClr val="0A1F40"/>
                  </a:solidFill>
                </a:rPr>
                <a:t>Im Zweifelsfall eher zurückhaltende Nutzung </a:t>
              </a:r>
            </a:p>
            <a:p>
              <a:endParaRPr lang="de-DE" dirty="0">
                <a:solidFill>
                  <a:srgbClr val="0A1F40"/>
                </a:solidFill>
              </a:endParaRPr>
            </a:p>
            <a:p>
              <a:r>
                <a:rPr lang="de-DE" dirty="0">
                  <a:solidFill>
                    <a:srgbClr val="0A1F40"/>
                  </a:solidFill>
                </a:rPr>
                <a:t>Bei der Lizenzangabe sollten Veränderungen gekennzeichnet werden                     (bei CC-Lizenzen ab der Version 4.0 Pflicht)</a:t>
              </a:r>
            </a:p>
            <a:p>
              <a:pPr marR="0" defTabSz="914400" rtl="0" fontAlgn="auto" latinLnBrk="0" hangingPunct="0">
                <a:lnSpc>
                  <a:spcPct val="19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endParaRPr lang="de-DE" dirty="0">
                <a:solidFill>
                  <a:srgbClr val="0A1F40"/>
                </a:solidFill>
              </a:endParaRPr>
            </a:p>
            <a:p>
              <a:pPr marR="0" defTabSz="914400" rtl="0" fontAlgn="auto" latinLnBrk="0" hangingPunct="0">
                <a:lnSpc>
                  <a:spcPct val="19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endParaRPr lang="de-DE" b="1" spc="150" dirty="0">
                <a:solidFill>
                  <a:srgbClr val="0A1F4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166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1" y="-4253"/>
            <a:ext cx="4761186" cy="6496493"/>
          </a:xfrm>
          <a:prstGeom prst="rect">
            <a:avLst/>
          </a:prstGeom>
          <a:solidFill>
            <a:srgbClr val="DDF0F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Work Sans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34"/>
          <a:stretch/>
        </p:blipFill>
        <p:spPr>
          <a:xfrm>
            <a:off x="455205" y="982726"/>
            <a:ext cx="11281591" cy="5496906"/>
          </a:xfrm>
          <a:prstGeom prst="rect">
            <a:avLst/>
          </a:prstGeom>
        </p:spPr>
      </p:pic>
      <p:grpSp>
        <p:nvGrpSpPr>
          <p:cNvPr id="2" name="Gruppieren 1"/>
          <p:cNvGrpSpPr/>
          <p:nvPr/>
        </p:nvGrpSpPr>
        <p:grpSpPr>
          <a:xfrm>
            <a:off x="3626069" y="-102060"/>
            <a:ext cx="7837061" cy="3770261"/>
            <a:chOff x="3626069" y="-354316"/>
            <a:chExt cx="7837061" cy="3770261"/>
          </a:xfrm>
        </p:grpSpPr>
        <p:sp>
          <p:nvSpPr>
            <p:cNvPr id="9" name="Textfeld 8"/>
            <p:cNvSpPr txBox="1"/>
            <p:nvPr/>
          </p:nvSpPr>
          <p:spPr>
            <a:xfrm>
              <a:off x="3626069" y="-354316"/>
              <a:ext cx="2270235" cy="3770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23900" dirty="0">
                  <a:solidFill>
                    <a:srgbClr val="D1D8E1"/>
                  </a:solidFill>
                  <a:latin typeface="Josefin Sans" pitchFamily="2" charset="0"/>
                </a:rPr>
                <a:t>3</a:t>
              </a:r>
              <a:endParaRPr kumimoji="0" lang="de-DE" sz="23900" i="0" u="none" strike="noStrike" cap="none" spc="0" normalizeH="0" baseline="0" dirty="0">
                <a:ln>
                  <a:noFill/>
                </a:ln>
                <a:solidFill>
                  <a:srgbClr val="D1D8E1"/>
                </a:solidFill>
                <a:effectLst/>
                <a:uFillTx/>
                <a:latin typeface="Josefin Sans" pitchFamily="2" charset="0"/>
                <a:sym typeface="Work Sans"/>
              </a:endParaRPr>
            </a:p>
          </p:txBody>
        </p:sp>
        <p:sp>
          <p:nvSpPr>
            <p:cNvPr id="19" name="ENTWICKLUNG DES PORTALS">
              <a:extLst>
                <a:ext uri="{FF2B5EF4-FFF2-40B4-BE49-F238E27FC236}">
                  <a16:creationId xmlns:a16="http://schemas.microsoft.com/office/drawing/2014/main" id="{63161AFE-61AB-9846-B0BE-6E92EFBE5D9B}"/>
                </a:ext>
              </a:extLst>
            </p:cNvPr>
            <p:cNvSpPr txBox="1"/>
            <p:nvPr/>
          </p:nvSpPr>
          <p:spPr>
            <a:xfrm>
              <a:off x="5505517" y="1053761"/>
              <a:ext cx="5957613" cy="52322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pc="144">
                  <a:solidFill>
                    <a:srgbClr val="0A1F40"/>
                  </a:solidFill>
                  <a:latin typeface="Work Sans Medium"/>
                  <a:ea typeface="Work Sans Medium"/>
                  <a:cs typeface="Work Sans Medium"/>
                  <a:sym typeface="Work Sans Medium"/>
                </a:defRPr>
              </a:lvl1pPr>
            </a:lstStyle>
            <a:p>
              <a:r>
                <a:rPr lang="de-DE" sz="2800" cap="all" dirty="0">
                  <a:latin typeface="Josefin Sans" pitchFamily="2" charset="77"/>
                </a:rPr>
                <a:t>OER erstellen und Teilen</a:t>
              </a:r>
            </a:p>
          </p:txBody>
        </p:sp>
      </p:grpSp>
      <p:pic>
        <p:nvPicPr>
          <p:cNvPr id="20" name="Logo twillo with claim dark.png">
            <a:extLst>
              <a:ext uri="{FF2B5EF4-FFF2-40B4-BE49-F238E27FC236}">
                <a16:creationId xmlns:a16="http://schemas.microsoft.com/office/drawing/2014/main" id="{E5EF5658-C001-B64C-BA98-C748BC30DA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109" y="442918"/>
            <a:ext cx="961142" cy="4294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2255198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NTWICKLUNG DES PORTALS">
            <a:extLst>
              <a:ext uri="{FF2B5EF4-FFF2-40B4-BE49-F238E27FC236}">
                <a16:creationId xmlns:a16="http://schemas.microsoft.com/office/drawing/2014/main" id="{4D36C0BE-E63B-254B-8044-FE4CA6249C77}"/>
              </a:ext>
            </a:extLst>
          </p:cNvPr>
          <p:cNvSpPr txBox="1"/>
          <p:nvPr/>
        </p:nvSpPr>
        <p:spPr>
          <a:xfrm>
            <a:off x="4964839" y="563150"/>
            <a:ext cx="226241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pc="144">
                <a:solidFill>
                  <a:srgbClr val="0A1F40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 algn="ctr"/>
            <a:r>
              <a:rPr lang="de-DE" cap="all" dirty="0">
                <a:latin typeface="Josefin Sans" pitchFamily="2" charset="77"/>
              </a:rPr>
              <a:t>OER </a:t>
            </a:r>
            <a:r>
              <a:rPr lang="de-DE" cap="all" dirty="0" err="1">
                <a:latin typeface="Josefin Sans" pitchFamily="2" charset="77"/>
              </a:rPr>
              <a:t>ErstellEN</a:t>
            </a:r>
            <a:endParaRPr lang="de-DE" cap="all" dirty="0">
              <a:latin typeface="Josefin Sans" pitchFamily="2" charset="77"/>
            </a:endParaRPr>
          </a:p>
        </p:txBody>
      </p:sp>
      <p:sp>
        <p:nvSpPr>
          <p:cNvPr id="3" name="Linie">
            <a:extLst>
              <a:ext uri="{FF2B5EF4-FFF2-40B4-BE49-F238E27FC236}">
                <a16:creationId xmlns:a16="http://schemas.microsoft.com/office/drawing/2014/main" id="{D9F5C39E-361D-2040-B4BE-76BA83240B19}"/>
              </a:ext>
            </a:extLst>
          </p:cNvPr>
          <p:cNvSpPr/>
          <p:nvPr/>
        </p:nvSpPr>
        <p:spPr>
          <a:xfrm>
            <a:off x="5461000" y="984350"/>
            <a:ext cx="1270000" cy="1"/>
          </a:xfrm>
          <a:prstGeom prst="line">
            <a:avLst/>
          </a:prstGeom>
          <a:ln w="25400">
            <a:solidFill>
              <a:srgbClr val="6DB5B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40" name="Gruppieren 39"/>
          <p:cNvGrpSpPr>
            <a:grpSpLocks noChangeAspect="1"/>
          </p:cNvGrpSpPr>
          <p:nvPr/>
        </p:nvGrpSpPr>
        <p:grpSpPr>
          <a:xfrm>
            <a:off x="1115324" y="1622138"/>
            <a:ext cx="4256231" cy="4596447"/>
            <a:chOff x="574873" y="1070428"/>
            <a:chExt cx="4706802" cy="5083034"/>
          </a:xfrm>
        </p:grpSpPr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12D7B9DF-20C4-4A5E-853C-86F1FB30E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2942" y="2624447"/>
              <a:ext cx="855258" cy="855258"/>
            </a:xfrm>
            <a:prstGeom prst="rect">
              <a:avLst/>
            </a:prstGeom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8D6F45CC-AC70-4E56-916F-BFEAD298E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8444" y="1185621"/>
              <a:ext cx="788071" cy="788071"/>
            </a:xfrm>
            <a:prstGeom prst="rect">
              <a:avLst/>
            </a:prstGeom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145E8F7A-D644-4F41-9573-1250A141A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9855" y="1557015"/>
              <a:ext cx="819381" cy="819381"/>
            </a:xfrm>
            <a:prstGeom prst="rect">
              <a:avLst/>
            </a:prstGeom>
          </p:spPr>
        </p:pic>
        <p:grpSp>
          <p:nvGrpSpPr>
            <p:cNvPr id="10" name="Gruppieren 9"/>
            <p:cNvGrpSpPr>
              <a:grpSpLocks noChangeAspect="1"/>
            </p:cNvGrpSpPr>
            <p:nvPr/>
          </p:nvGrpSpPr>
          <p:grpSpPr>
            <a:xfrm>
              <a:off x="574873" y="2326976"/>
              <a:ext cx="3381861" cy="3826486"/>
              <a:chOff x="696701" y="1710047"/>
              <a:chExt cx="4082653" cy="4619413"/>
            </a:xfrm>
          </p:grpSpPr>
          <p:sp>
            <p:nvSpPr>
              <p:cNvPr id="7" name="Abgerundetes Rechteck 6"/>
              <p:cNvSpPr/>
              <p:nvPr/>
            </p:nvSpPr>
            <p:spPr>
              <a:xfrm>
                <a:off x="696701" y="1710047"/>
                <a:ext cx="3376536" cy="4263240"/>
              </a:xfrm>
              <a:prstGeom prst="roundRect">
                <a:avLst/>
              </a:prstGeom>
              <a:ln w="28575">
                <a:solidFill>
                  <a:srgbClr val="0A1F4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no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endParaRPr>
              </a:p>
            </p:txBody>
          </p:sp>
          <p:sp>
            <p:nvSpPr>
              <p:cNvPr id="8" name="Rechteck 7"/>
              <p:cNvSpPr/>
              <p:nvPr/>
            </p:nvSpPr>
            <p:spPr>
              <a:xfrm>
                <a:off x="1507001" y="4025735"/>
                <a:ext cx="3041248" cy="2303725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endParaRPr>
              </a:p>
            </p:txBody>
          </p:sp>
          <p:pic>
            <p:nvPicPr>
              <p:cNvPr id="31" name="Grafik 30">
                <a:extLst>
                  <a:ext uri="{FF2B5EF4-FFF2-40B4-BE49-F238E27FC236}">
                    <a16:creationId xmlns:a16="http://schemas.microsoft.com/office/drawing/2014/main" id="{1B227B8A-3DBA-4554-AB09-5BCCCA2519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5896" y="3355352"/>
                <a:ext cx="3503458" cy="2880225"/>
              </a:xfrm>
              <a:prstGeom prst="rect">
                <a:avLst/>
              </a:prstGeom>
            </p:spPr>
          </p:pic>
        </p:grpSp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68E5C2F8-574C-4B56-8917-01AF200B8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306" y="3677069"/>
              <a:ext cx="881369" cy="881369"/>
            </a:xfrm>
            <a:prstGeom prst="rect">
              <a:avLst/>
            </a:prstGeom>
          </p:spPr>
        </p:pic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4CF24A3C-0435-485E-8662-0A60FD58F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7526" y="1070428"/>
              <a:ext cx="782122" cy="782122"/>
            </a:xfrm>
            <a:prstGeom prst="rect">
              <a:avLst/>
            </a:prstGeom>
          </p:spPr>
        </p:pic>
        <p:sp>
          <p:nvSpPr>
            <p:cNvPr id="39" name="Rechteck 38"/>
            <p:cNvSpPr/>
            <p:nvPr/>
          </p:nvSpPr>
          <p:spPr>
            <a:xfrm>
              <a:off x="1246084" y="2149434"/>
              <a:ext cx="331442" cy="475013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endParaRPr>
            </a:p>
          </p:txBody>
        </p:sp>
        <p:pic>
          <p:nvPicPr>
            <p:cNvPr id="16" name="Grafik 1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926" t="2434" r="54926" b="-2434"/>
            <a:stretch/>
          </p:blipFill>
          <p:spPr>
            <a:xfrm rot="20182876">
              <a:off x="697837" y="1745983"/>
              <a:ext cx="1668130" cy="1188783"/>
            </a:xfrm>
            <a:prstGeom prst="rect">
              <a:avLst/>
            </a:prstGeom>
          </p:spPr>
        </p:pic>
        <p:sp>
          <p:nvSpPr>
            <p:cNvPr id="45" name="Rechteck 44"/>
            <p:cNvSpPr/>
            <p:nvPr/>
          </p:nvSpPr>
          <p:spPr>
            <a:xfrm>
              <a:off x="2360099" y="2179310"/>
              <a:ext cx="348284" cy="29747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endParaRPr>
            </a:p>
          </p:txBody>
        </p:sp>
        <p:pic>
          <p:nvPicPr>
            <p:cNvPr id="42" name="Grafik 41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926" t="2434" r="54926" b="-2434"/>
            <a:stretch/>
          </p:blipFill>
          <p:spPr>
            <a:xfrm rot="4670764" flipH="1">
              <a:off x="1143681" y="1600469"/>
              <a:ext cx="2207189" cy="1572940"/>
            </a:xfrm>
            <a:prstGeom prst="rect">
              <a:avLst/>
            </a:prstGeom>
          </p:spPr>
        </p:pic>
        <p:sp>
          <p:nvSpPr>
            <p:cNvPr id="46" name="Rechteck 45"/>
            <p:cNvSpPr/>
            <p:nvPr/>
          </p:nvSpPr>
          <p:spPr>
            <a:xfrm>
              <a:off x="3152235" y="2804759"/>
              <a:ext cx="348284" cy="29747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endParaRPr>
            </a:p>
          </p:txBody>
        </p:sp>
        <p:sp>
          <p:nvSpPr>
            <p:cNvPr id="47" name="Rechteck 46"/>
            <p:cNvSpPr/>
            <p:nvPr/>
          </p:nvSpPr>
          <p:spPr>
            <a:xfrm>
              <a:off x="3179293" y="3333910"/>
              <a:ext cx="348284" cy="29747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endParaRPr>
            </a:p>
          </p:txBody>
        </p:sp>
        <p:pic>
          <p:nvPicPr>
            <p:cNvPr id="43" name="Grafik 4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926" t="2434" r="54926" b="-2434"/>
            <a:stretch/>
          </p:blipFill>
          <p:spPr>
            <a:xfrm rot="5826889" flipH="1">
              <a:off x="2367660" y="1953518"/>
              <a:ext cx="1971550" cy="1405013"/>
            </a:xfrm>
            <a:prstGeom prst="rect">
              <a:avLst/>
            </a:prstGeom>
          </p:spPr>
        </p:pic>
        <p:pic>
          <p:nvPicPr>
            <p:cNvPr id="41" name="Grafik 40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926" t="2434" r="54926" b="-2434"/>
            <a:stretch/>
          </p:blipFill>
          <p:spPr>
            <a:xfrm rot="1596971">
              <a:off x="2540520" y="2918360"/>
              <a:ext cx="1856410" cy="1322959"/>
            </a:xfrm>
            <a:prstGeom prst="rect">
              <a:avLst/>
            </a:prstGeom>
          </p:spPr>
        </p:pic>
        <p:pic>
          <p:nvPicPr>
            <p:cNvPr id="48" name="Grafik 47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926" t="2434" r="54926" b="-2434"/>
            <a:stretch/>
          </p:blipFill>
          <p:spPr>
            <a:xfrm rot="7210660" flipH="1">
              <a:off x="2940947" y="3530286"/>
              <a:ext cx="1648700" cy="1174936"/>
            </a:xfrm>
            <a:prstGeom prst="rect">
              <a:avLst/>
            </a:prstGeom>
          </p:spPr>
        </p:pic>
      </p:grpSp>
      <p:sp>
        <p:nvSpPr>
          <p:cNvPr id="49" name="Textfeld 48"/>
          <p:cNvSpPr txBox="1"/>
          <p:nvPr/>
        </p:nvSpPr>
        <p:spPr>
          <a:xfrm>
            <a:off x="5615380" y="3016308"/>
            <a:ext cx="6140337" cy="3205153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361950"/>
            <a:r>
              <a:rPr lang="de-DE" sz="1600" b="1" kern="1200" dirty="0">
                <a:solidFill>
                  <a:srgbClr val="0A1F40"/>
                </a:solidFill>
                <a:cs typeface="Arial" panose="020B0604020202020204" pitchFamily="34" charset="0"/>
              </a:rPr>
              <a:t>Praxisbeispiel: </a:t>
            </a:r>
          </a:p>
          <a:p>
            <a:pPr marL="361950"/>
            <a:endParaRPr lang="de-DE" sz="1600" b="1" dirty="0">
              <a:solidFill>
                <a:srgbClr val="0A1F40"/>
              </a:solidFill>
            </a:endParaRPr>
          </a:p>
          <a:p>
            <a:pPr marL="361950"/>
            <a:r>
              <a:rPr lang="de-DE" sz="1600" kern="1200" dirty="0">
                <a:solidFill>
                  <a:srgbClr val="0A1F40"/>
                </a:solidFill>
                <a:cs typeface="Arial" panose="020B0604020202020204" pitchFamily="34" charset="0"/>
              </a:rPr>
              <a:t>Sie erstellen ein Werk und möchten es unter einer Creative-Commons-Lizenz veröffentlichen.</a:t>
            </a:r>
          </a:p>
          <a:p>
            <a:pPr marL="361950"/>
            <a:endParaRPr lang="de-DE" sz="1600" kern="1200" dirty="0">
              <a:solidFill>
                <a:srgbClr val="0A1F40"/>
              </a:solidFill>
              <a:cs typeface="Arial" panose="020B0604020202020204" pitchFamily="34" charset="0"/>
            </a:endParaRPr>
          </a:p>
          <a:p>
            <a:pPr marL="361950"/>
            <a:r>
              <a:rPr lang="de-DE" sz="1600" kern="1200" dirty="0">
                <a:solidFill>
                  <a:srgbClr val="0A1F40"/>
                </a:solidFill>
                <a:cs typeface="Arial" panose="020B0604020202020204" pitchFamily="34" charset="0"/>
              </a:rPr>
              <a:t>Wenn Sie Inhalte (z.B. Bilder, Texte, Diagramme) einbinden möchten, </a:t>
            </a:r>
            <a:r>
              <a:rPr lang="de-DE" sz="1600" b="1" kern="1200" dirty="0">
                <a:solidFill>
                  <a:srgbClr val="0A1F40"/>
                </a:solidFill>
                <a:cs typeface="Arial" panose="020B0604020202020204" pitchFamily="34" charset="0"/>
              </a:rPr>
              <a:t>die Sie nicht selbst erstellt haben</a:t>
            </a:r>
            <a:r>
              <a:rPr lang="de-DE" sz="1600" kern="1200" dirty="0">
                <a:solidFill>
                  <a:srgbClr val="0A1F40"/>
                </a:solidFill>
                <a:cs typeface="Arial" panose="020B0604020202020204" pitchFamily="34" charset="0"/>
              </a:rPr>
              <a:t>, prüfen Sie, ob die Einbindung möglich ist und was Sie dabei beachten müssen. </a:t>
            </a:r>
          </a:p>
        </p:txBody>
      </p:sp>
    </p:spTree>
    <p:extLst>
      <p:ext uri="{BB962C8B-B14F-4D97-AF65-F5344CB8AC3E}">
        <p14:creationId xmlns:p14="http://schemas.microsoft.com/office/powerpoint/2010/main" val="212913566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/>
          <p:cNvSpPr/>
          <p:nvPr/>
        </p:nvSpPr>
        <p:spPr>
          <a:xfrm>
            <a:off x="0" y="-24685"/>
            <a:ext cx="12192000" cy="3051689"/>
          </a:xfrm>
          <a:prstGeom prst="rect">
            <a:avLst/>
          </a:prstGeom>
          <a:gradFill>
            <a:gsLst>
              <a:gs pos="0">
                <a:srgbClr val="174591">
                  <a:alpha val="37000"/>
                </a:srgbClr>
              </a:gs>
              <a:gs pos="100000">
                <a:schemeClr val="bg1"/>
              </a:gs>
            </a:gsLst>
            <a:lin ang="5400000" scaled="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Work Sans"/>
            </a:endParaRPr>
          </a:p>
        </p:txBody>
      </p:sp>
      <p:sp>
        <p:nvSpPr>
          <p:cNvPr id="3" name="Linie">
            <a:extLst>
              <a:ext uri="{FF2B5EF4-FFF2-40B4-BE49-F238E27FC236}">
                <a16:creationId xmlns:a16="http://schemas.microsoft.com/office/drawing/2014/main" id="{D9F5C39E-361D-2040-B4BE-76BA83240B19}"/>
              </a:ext>
            </a:extLst>
          </p:cNvPr>
          <p:cNvSpPr/>
          <p:nvPr/>
        </p:nvSpPr>
        <p:spPr>
          <a:xfrm>
            <a:off x="5461000" y="984350"/>
            <a:ext cx="1270000" cy="1"/>
          </a:xfrm>
          <a:prstGeom prst="line">
            <a:avLst/>
          </a:prstGeom>
          <a:ln w="25400">
            <a:solidFill>
              <a:srgbClr val="6DB5B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6" name="Gruppieren 5"/>
          <p:cNvGrpSpPr/>
          <p:nvPr/>
        </p:nvGrpSpPr>
        <p:grpSpPr>
          <a:xfrm>
            <a:off x="283200" y="1265834"/>
            <a:ext cx="10847270" cy="5518114"/>
            <a:chOff x="523492" y="1265834"/>
            <a:chExt cx="10847270" cy="5518114"/>
          </a:xfrm>
        </p:grpSpPr>
        <p:grpSp>
          <p:nvGrpSpPr>
            <p:cNvPr id="5" name="Gruppieren 4"/>
            <p:cNvGrpSpPr/>
            <p:nvPr/>
          </p:nvGrpSpPr>
          <p:grpSpPr>
            <a:xfrm>
              <a:off x="1963926" y="4844958"/>
              <a:ext cx="9325902" cy="1938990"/>
              <a:chOff x="1825697" y="4844958"/>
              <a:chExt cx="9325902" cy="1938990"/>
            </a:xfrm>
          </p:grpSpPr>
          <p:sp>
            <p:nvSpPr>
              <p:cNvPr id="102" name="Textfeld 101"/>
              <p:cNvSpPr txBox="1"/>
              <p:nvPr/>
            </p:nvSpPr>
            <p:spPr>
              <a:xfrm>
                <a:off x="2438642" y="5533984"/>
                <a:ext cx="8712957" cy="565992"/>
              </a:xfrm>
              <a:prstGeom prst="round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noAutofit/>
              </a:bodyPr>
              <a:lstStyle/>
              <a:p>
                <a:pPr marL="361950"/>
                <a:r>
                  <a:rPr lang="de-DE" sz="2000" kern="1200" dirty="0">
                    <a:cs typeface="Arial" panose="020B0604020202020204" pitchFamily="34" charset="0"/>
                  </a:rPr>
                  <a:t>Prüfen Sie, ob das Werk überhaupt in den Schutzbereich des Urheberrechts fällt.</a:t>
                </a:r>
                <a:endParaRPr kumimoji="0" lang="de-DE" sz="5400" i="0" u="none" strike="noStrike" cap="none" spc="0" normalizeH="0" baseline="0" dirty="0">
                  <a:ln>
                    <a:noFill/>
                  </a:ln>
                  <a:solidFill>
                    <a:srgbClr val="54B6B5"/>
                  </a:solidFill>
                  <a:effectLst/>
                  <a:uFillTx/>
                  <a:latin typeface="Josefin Sans" pitchFamily="2" charset="0"/>
                  <a:sym typeface="Work Sans"/>
                </a:endParaRPr>
              </a:p>
            </p:txBody>
          </p:sp>
          <p:sp>
            <p:nvSpPr>
              <p:cNvPr id="122" name="Textfeld 121"/>
              <p:cNvSpPr txBox="1"/>
              <p:nvPr/>
            </p:nvSpPr>
            <p:spPr>
              <a:xfrm>
                <a:off x="1825697" y="4844958"/>
                <a:ext cx="1288286" cy="19389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12000" i="0" u="none" strike="noStrike" cap="none" spc="0" normalizeH="0" baseline="0">
                    <a:ln>
                      <a:noFill/>
                    </a:ln>
                    <a:solidFill>
                      <a:srgbClr val="54B6B5"/>
                    </a:solidFill>
                    <a:effectLst/>
                    <a:uFillTx/>
                    <a:latin typeface="Josefin Sans" pitchFamily="2" charset="0"/>
                    <a:sym typeface="Work Sans"/>
                  </a:rPr>
                  <a:t>1</a:t>
                </a:r>
              </a:p>
            </p:txBody>
          </p:sp>
        </p:grpSp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41471">
              <a:off x="523492" y="5149240"/>
              <a:ext cx="1559317" cy="1212804"/>
            </a:xfrm>
            <a:prstGeom prst="rect">
              <a:avLst/>
            </a:prstGeom>
          </p:spPr>
        </p:pic>
        <p:grpSp>
          <p:nvGrpSpPr>
            <p:cNvPr id="17" name="Gruppieren 16"/>
            <p:cNvGrpSpPr/>
            <p:nvPr/>
          </p:nvGrpSpPr>
          <p:grpSpPr>
            <a:xfrm>
              <a:off x="2904143" y="3651916"/>
              <a:ext cx="8385684" cy="1938990"/>
              <a:chOff x="1825697" y="4844958"/>
              <a:chExt cx="8385684" cy="1938990"/>
            </a:xfrm>
          </p:grpSpPr>
          <p:sp>
            <p:nvSpPr>
              <p:cNvPr id="18" name="Textfeld 17"/>
              <p:cNvSpPr txBox="1"/>
              <p:nvPr/>
            </p:nvSpPr>
            <p:spPr>
              <a:xfrm>
                <a:off x="2438642" y="5533984"/>
                <a:ext cx="7772739" cy="565992"/>
              </a:xfrm>
              <a:prstGeom prst="round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noAutofit/>
              </a:bodyPr>
              <a:lstStyle/>
              <a:p>
                <a:pPr marL="361950"/>
                <a:r>
                  <a:rPr lang="de-DE" sz="2000" kern="1200" dirty="0">
                    <a:cs typeface="Arial" panose="020B0604020202020204" pitchFamily="34" charset="0"/>
                  </a:rPr>
                  <a:t>Prüfen Sie, ob eine gesetzliche Erlaubnis zur Nutzung des Werks besteht. </a:t>
                </a:r>
                <a:r>
                  <a:rPr lang="de-DE" sz="2000" kern="1200" dirty="0">
                    <a:cs typeface="Arial" panose="020B0604020202020204" pitchFamily="34" charset="0"/>
                    <a:sym typeface="Wingdings" panose="05000000000000000000" pitchFamily="2" charset="2"/>
                  </a:rPr>
                  <a:t> Zitatrecht § 51a UrhG </a:t>
                </a:r>
                <a:endParaRPr kumimoji="0" lang="de-DE" sz="5400" i="0" u="none" strike="noStrike" cap="none" spc="0" normalizeH="0" baseline="0" dirty="0">
                  <a:ln>
                    <a:noFill/>
                  </a:ln>
                  <a:solidFill>
                    <a:srgbClr val="54B6B5"/>
                  </a:solidFill>
                  <a:effectLst/>
                  <a:uFillTx/>
                  <a:latin typeface="Josefin Sans" pitchFamily="2" charset="0"/>
                  <a:sym typeface="Work Sans"/>
                </a:endParaRPr>
              </a:p>
            </p:txBody>
          </p:sp>
          <p:sp>
            <p:nvSpPr>
              <p:cNvPr id="19" name="Textfeld 18"/>
              <p:cNvSpPr txBox="1"/>
              <p:nvPr/>
            </p:nvSpPr>
            <p:spPr>
              <a:xfrm>
                <a:off x="1825697" y="4844958"/>
                <a:ext cx="1288286" cy="19389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de-DE" sz="12000" dirty="0">
                    <a:solidFill>
                      <a:srgbClr val="54B6B5"/>
                    </a:solidFill>
                    <a:latin typeface="Josefin Sans" pitchFamily="2" charset="0"/>
                  </a:rPr>
                  <a:t>2</a:t>
                </a:r>
                <a:endParaRPr kumimoji="0" lang="de-DE" sz="12000" i="0" u="none" strike="noStrike" cap="none" spc="0" normalizeH="0" baseline="0" dirty="0">
                  <a:ln>
                    <a:noFill/>
                  </a:ln>
                  <a:solidFill>
                    <a:srgbClr val="54B6B5"/>
                  </a:solidFill>
                  <a:effectLst/>
                  <a:uFillTx/>
                  <a:latin typeface="Josefin Sans" pitchFamily="2" charset="0"/>
                  <a:sym typeface="Work Sans"/>
                </a:endParaRPr>
              </a:p>
            </p:txBody>
          </p:sp>
        </p:grpSp>
        <p:grpSp>
          <p:nvGrpSpPr>
            <p:cNvPr id="20" name="Gruppieren 19"/>
            <p:cNvGrpSpPr/>
            <p:nvPr/>
          </p:nvGrpSpPr>
          <p:grpSpPr>
            <a:xfrm>
              <a:off x="3844360" y="2458875"/>
              <a:ext cx="7526402" cy="1938990"/>
              <a:chOff x="1825697" y="4844958"/>
              <a:chExt cx="7526402" cy="1938990"/>
            </a:xfrm>
          </p:grpSpPr>
          <p:sp>
            <p:nvSpPr>
              <p:cNvPr id="21" name="Textfeld 20"/>
              <p:cNvSpPr txBox="1"/>
              <p:nvPr/>
            </p:nvSpPr>
            <p:spPr>
              <a:xfrm>
                <a:off x="2438643" y="5533984"/>
                <a:ext cx="6913456" cy="565992"/>
              </a:xfrm>
              <a:prstGeom prst="round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noAutofit/>
              </a:bodyPr>
              <a:lstStyle/>
              <a:p>
                <a:pPr marL="361950"/>
                <a:r>
                  <a:rPr lang="de-DE" sz="2000" kern="1200" dirty="0">
                    <a:cs typeface="Arial" panose="020B0604020202020204" pitchFamily="34" charset="0"/>
                  </a:rPr>
                  <a:t>Prüfen Sie, ob das Werk offen lizenziert ist.</a:t>
                </a:r>
                <a:endParaRPr kumimoji="0" lang="de-DE" sz="5400" i="0" u="none" strike="noStrike" cap="none" spc="0" normalizeH="0" baseline="0" dirty="0">
                  <a:ln>
                    <a:noFill/>
                  </a:ln>
                  <a:solidFill>
                    <a:srgbClr val="54B6B5"/>
                  </a:solidFill>
                  <a:effectLst/>
                  <a:uFillTx/>
                  <a:latin typeface="Josefin Sans" pitchFamily="2" charset="0"/>
                  <a:sym typeface="Work Sans"/>
                </a:endParaRPr>
              </a:p>
            </p:txBody>
          </p:sp>
          <p:sp>
            <p:nvSpPr>
              <p:cNvPr id="22" name="Textfeld 21"/>
              <p:cNvSpPr txBox="1"/>
              <p:nvPr/>
            </p:nvSpPr>
            <p:spPr>
              <a:xfrm>
                <a:off x="1825697" y="4844958"/>
                <a:ext cx="1288286" cy="19389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12000" i="0" u="none" strike="noStrike" cap="none" spc="0" normalizeH="0" baseline="0" dirty="0">
                    <a:ln>
                      <a:noFill/>
                    </a:ln>
                    <a:solidFill>
                      <a:srgbClr val="54B6B5"/>
                    </a:solidFill>
                    <a:effectLst/>
                    <a:uFillTx/>
                    <a:latin typeface="Josefin Sans" pitchFamily="2" charset="0"/>
                    <a:sym typeface="Work Sans"/>
                  </a:rPr>
                  <a:t>3</a:t>
                </a:r>
              </a:p>
            </p:txBody>
          </p:sp>
        </p:grpSp>
        <p:grpSp>
          <p:nvGrpSpPr>
            <p:cNvPr id="23" name="Gruppieren 22"/>
            <p:cNvGrpSpPr/>
            <p:nvPr/>
          </p:nvGrpSpPr>
          <p:grpSpPr>
            <a:xfrm>
              <a:off x="4784577" y="1265834"/>
              <a:ext cx="6564625" cy="1938990"/>
              <a:chOff x="1825697" y="4844958"/>
              <a:chExt cx="6564625" cy="1938990"/>
            </a:xfrm>
          </p:grpSpPr>
          <p:sp>
            <p:nvSpPr>
              <p:cNvPr id="24" name="Textfeld 23"/>
              <p:cNvSpPr txBox="1"/>
              <p:nvPr/>
            </p:nvSpPr>
            <p:spPr>
              <a:xfrm>
                <a:off x="2498018" y="5533984"/>
                <a:ext cx="5892304" cy="565992"/>
              </a:xfrm>
              <a:prstGeom prst="round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noAutofit/>
              </a:bodyPr>
              <a:lstStyle/>
              <a:p>
                <a:pPr marL="361950"/>
                <a:r>
                  <a:rPr lang="de-DE" sz="2000" dirty="0"/>
                  <a:t>Holen Sie Nutzungsrechte bei den </a:t>
                </a:r>
                <a:r>
                  <a:rPr lang="de-DE" sz="2000" dirty="0" err="1"/>
                  <a:t>Urheber:innen</a:t>
                </a:r>
                <a:r>
                  <a:rPr lang="de-DE" sz="2000" dirty="0"/>
                  <a:t>/</a:t>
                </a:r>
                <a:r>
                  <a:rPr lang="de-DE" sz="2000" dirty="0" err="1"/>
                  <a:t>Rechteinhaber:innen</a:t>
                </a:r>
                <a:r>
                  <a:rPr lang="de-DE" sz="2000" dirty="0"/>
                  <a:t> ein.</a:t>
                </a:r>
                <a:endParaRPr kumimoji="0" lang="de-DE" sz="2000" i="0" u="none" strike="noStrike" cap="none" spc="0" normalizeH="0" baseline="0" dirty="0">
                  <a:ln>
                    <a:noFill/>
                  </a:ln>
                  <a:effectLst/>
                  <a:uFillTx/>
                  <a:sym typeface="Work Sans"/>
                </a:endParaRPr>
              </a:p>
            </p:txBody>
          </p:sp>
          <p:sp>
            <p:nvSpPr>
              <p:cNvPr id="25" name="Textfeld 24"/>
              <p:cNvSpPr txBox="1"/>
              <p:nvPr/>
            </p:nvSpPr>
            <p:spPr>
              <a:xfrm>
                <a:off x="1825697" y="4844958"/>
                <a:ext cx="1288286" cy="19389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de-DE" sz="12000" dirty="0">
                    <a:solidFill>
                      <a:srgbClr val="54B6B5"/>
                    </a:solidFill>
                    <a:latin typeface="Josefin Sans" pitchFamily="2" charset="0"/>
                  </a:rPr>
                  <a:t>4</a:t>
                </a:r>
                <a:endParaRPr kumimoji="0" lang="de-DE" sz="12000" i="0" u="none" strike="noStrike" cap="none" spc="0" normalizeH="0" baseline="0" dirty="0">
                  <a:ln>
                    <a:noFill/>
                  </a:ln>
                  <a:solidFill>
                    <a:srgbClr val="54B6B5"/>
                  </a:solidFill>
                  <a:effectLst/>
                  <a:uFillTx/>
                  <a:latin typeface="Josefin Sans" pitchFamily="2" charset="0"/>
                  <a:sym typeface="Work Sans"/>
                </a:endParaRPr>
              </a:p>
            </p:txBody>
          </p:sp>
        </p:grpSp>
      </p:grpSp>
      <p:sp>
        <p:nvSpPr>
          <p:cNvPr id="28" name="ENTWICKLUNG DES PORTALS">
            <a:extLst>
              <a:ext uri="{FF2B5EF4-FFF2-40B4-BE49-F238E27FC236}">
                <a16:creationId xmlns:a16="http://schemas.microsoft.com/office/drawing/2014/main" id="{4D36C0BE-E63B-254B-8044-FE4CA6249C77}"/>
              </a:ext>
            </a:extLst>
          </p:cNvPr>
          <p:cNvSpPr txBox="1"/>
          <p:nvPr/>
        </p:nvSpPr>
        <p:spPr>
          <a:xfrm>
            <a:off x="4964845" y="563150"/>
            <a:ext cx="226241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pc="144">
                <a:solidFill>
                  <a:srgbClr val="0A1F40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 algn="ctr"/>
            <a:r>
              <a:rPr lang="de-DE" cap="all" dirty="0">
                <a:latin typeface="Josefin Sans" pitchFamily="2" charset="77"/>
              </a:rPr>
              <a:t>OER </a:t>
            </a:r>
            <a:r>
              <a:rPr lang="de-DE" cap="all" dirty="0" err="1">
                <a:latin typeface="Josefin Sans" pitchFamily="2" charset="77"/>
              </a:rPr>
              <a:t>ErstelLEN</a:t>
            </a:r>
            <a:endParaRPr lang="de-DE" cap="all" dirty="0">
              <a:latin typeface="Josefin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497106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80" b="-3"/>
          <a:stretch/>
        </p:blipFill>
        <p:spPr>
          <a:xfrm flipH="1">
            <a:off x="-31532" y="0"/>
            <a:ext cx="12223532" cy="4257553"/>
          </a:xfrm>
          <a:prstGeom prst="rect">
            <a:avLst/>
          </a:prstGeom>
        </p:spPr>
      </p:pic>
      <p:sp>
        <p:nvSpPr>
          <p:cNvPr id="27" name="Rechteck 26"/>
          <p:cNvSpPr/>
          <p:nvPr/>
        </p:nvSpPr>
        <p:spPr>
          <a:xfrm>
            <a:off x="-31531" y="0"/>
            <a:ext cx="12223532" cy="4257553"/>
          </a:xfrm>
          <a:prstGeom prst="rect">
            <a:avLst/>
          </a:prstGeom>
          <a:gradFill flip="none" rotWithShape="1">
            <a:gsLst>
              <a:gs pos="0">
                <a:srgbClr val="174591">
                  <a:alpha val="37000"/>
                </a:srgbClr>
              </a:gs>
              <a:gs pos="100000">
                <a:schemeClr val="bg1"/>
              </a:gs>
            </a:gsLst>
            <a:lin ang="5400000" scaled="1"/>
            <a:tileRect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Work Sans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-31531" y="0"/>
            <a:ext cx="12223532" cy="5423338"/>
          </a:xfrm>
          <a:prstGeom prst="rect">
            <a:avLst/>
          </a:prstGeom>
          <a:solidFill>
            <a:schemeClr val="bg1">
              <a:alpha val="7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Work Sans"/>
            </a:endParaRPr>
          </a:p>
        </p:txBody>
      </p:sp>
      <p:sp>
        <p:nvSpPr>
          <p:cNvPr id="3" name="Linie">
            <a:extLst>
              <a:ext uri="{FF2B5EF4-FFF2-40B4-BE49-F238E27FC236}">
                <a16:creationId xmlns:a16="http://schemas.microsoft.com/office/drawing/2014/main" id="{D9F5C39E-361D-2040-B4BE-76BA83240B19}"/>
              </a:ext>
            </a:extLst>
          </p:cNvPr>
          <p:cNvSpPr/>
          <p:nvPr/>
        </p:nvSpPr>
        <p:spPr>
          <a:xfrm>
            <a:off x="5461000" y="984350"/>
            <a:ext cx="1270000" cy="1"/>
          </a:xfrm>
          <a:prstGeom prst="line">
            <a:avLst/>
          </a:prstGeom>
          <a:ln w="25400">
            <a:solidFill>
              <a:srgbClr val="6DB5B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" name="ENTWICKLUNG DES PORTALS">
            <a:extLst>
              <a:ext uri="{FF2B5EF4-FFF2-40B4-BE49-F238E27FC236}">
                <a16:creationId xmlns:a16="http://schemas.microsoft.com/office/drawing/2014/main" id="{4D36C0BE-E63B-254B-8044-FE4CA6249C77}"/>
              </a:ext>
            </a:extLst>
          </p:cNvPr>
          <p:cNvSpPr txBox="1"/>
          <p:nvPr/>
        </p:nvSpPr>
        <p:spPr>
          <a:xfrm>
            <a:off x="4964844" y="563150"/>
            <a:ext cx="226241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pc="144">
                <a:solidFill>
                  <a:srgbClr val="0A1F40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 algn="ctr"/>
            <a:r>
              <a:rPr lang="en-US" cap="all" dirty="0">
                <a:latin typeface="Josefin Sans" pitchFamily="2" charset="77"/>
              </a:rPr>
              <a:t>OER </a:t>
            </a:r>
            <a:r>
              <a:rPr lang="en-US" cap="all" dirty="0" err="1">
                <a:latin typeface="Josefin Sans" pitchFamily="2" charset="77"/>
              </a:rPr>
              <a:t>ErstellEN</a:t>
            </a:r>
            <a:endParaRPr cap="all" dirty="0">
              <a:latin typeface="Josefin Sans" pitchFamily="2" charset="77"/>
            </a:endParaRP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9455">
            <a:off x="984126" y="2200367"/>
            <a:ext cx="4572266" cy="3556213"/>
          </a:xfrm>
          <a:prstGeom prst="rect">
            <a:avLst/>
          </a:prstGeom>
        </p:spPr>
      </p:pic>
      <p:sp>
        <p:nvSpPr>
          <p:cNvPr id="29" name="Rechteck 28"/>
          <p:cNvSpPr/>
          <p:nvPr/>
        </p:nvSpPr>
        <p:spPr>
          <a:xfrm>
            <a:off x="5296889" y="3995102"/>
            <a:ext cx="53716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Alle Inhalte geprüft? </a:t>
            </a:r>
          </a:p>
          <a:p>
            <a:endParaRPr lang="de-DE" dirty="0"/>
          </a:p>
          <a:p>
            <a:r>
              <a:rPr lang="de-DE" b="1" dirty="0"/>
              <a:t>Dann können Sie Ihr Werk lizenzieren</a:t>
            </a:r>
            <a:r>
              <a:rPr lang="de-DE" dirty="0"/>
              <a:t>!</a:t>
            </a:r>
          </a:p>
        </p:txBody>
      </p:sp>
      <p:pic>
        <p:nvPicPr>
          <p:cNvPr id="9" name="Logo twillo with claim dark.png">
            <a:extLst>
              <a:ext uri="{FF2B5EF4-FFF2-40B4-BE49-F238E27FC236}">
                <a16:creationId xmlns:a16="http://schemas.microsoft.com/office/drawing/2014/main" id="{E5EF5658-C001-B64C-BA98-C748BC30DA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26"/>
          <a:stretch/>
        </p:blipFill>
        <p:spPr>
          <a:xfrm>
            <a:off x="386109" y="442918"/>
            <a:ext cx="961142" cy="34473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7333037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C1F03658-A30A-0A4C-88F5-ED3E16BDA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145" y="3739410"/>
            <a:ext cx="4391364" cy="2072723"/>
          </a:xfrm>
          <a:prstGeom prst="rect">
            <a:avLst/>
          </a:prstGeom>
        </p:spPr>
      </p:pic>
      <p:sp>
        <p:nvSpPr>
          <p:cNvPr id="33" name="ENTWICKLUNG DES PORTALS">
            <a:extLst>
              <a:ext uri="{FF2B5EF4-FFF2-40B4-BE49-F238E27FC236}">
                <a16:creationId xmlns:a16="http://schemas.microsoft.com/office/drawing/2014/main" id="{63161AFE-61AB-9846-B0BE-6E92EFBE5D9B}"/>
              </a:ext>
            </a:extLst>
          </p:cNvPr>
          <p:cNvSpPr txBox="1"/>
          <p:nvPr/>
        </p:nvSpPr>
        <p:spPr>
          <a:xfrm>
            <a:off x="5487087" y="1223091"/>
            <a:ext cx="121783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pc="144">
                <a:solidFill>
                  <a:srgbClr val="0A1F40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 algn="ctr"/>
            <a:r>
              <a:rPr lang="de-DE" cap="all" dirty="0">
                <a:latin typeface="Josefin Sans" pitchFamily="2" charset="77"/>
              </a:rPr>
              <a:t>Agenda</a:t>
            </a:r>
            <a:endParaRPr cap="all" dirty="0">
              <a:latin typeface="Josefin Sans" pitchFamily="2" charset="77"/>
            </a:endParaRPr>
          </a:p>
        </p:txBody>
      </p:sp>
      <p:sp>
        <p:nvSpPr>
          <p:cNvPr id="34" name="Linie">
            <a:extLst>
              <a:ext uri="{FF2B5EF4-FFF2-40B4-BE49-F238E27FC236}">
                <a16:creationId xmlns:a16="http://schemas.microsoft.com/office/drawing/2014/main" id="{283288AA-6CD6-E04E-8637-3C157BB089BA}"/>
              </a:ext>
            </a:extLst>
          </p:cNvPr>
          <p:cNvSpPr/>
          <p:nvPr/>
        </p:nvSpPr>
        <p:spPr>
          <a:xfrm>
            <a:off x="5461000" y="1717029"/>
            <a:ext cx="1270000" cy="1"/>
          </a:xfrm>
          <a:prstGeom prst="line">
            <a:avLst/>
          </a:prstGeom>
          <a:ln w="25400">
            <a:solidFill>
              <a:srgbClr val="6DB5B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0613397-EB97-05E4-4539-EFBB71D7F3C8}"/>
              </a:ext>
            </a:extLst>
          </p:cNvPr>
          <p:cNvGrpSpPr/>
          <p:nvPr/>
        </p:nvGrpSpPr>
        <p:grpSpPr>
          <a:xfrm>
            <a:off x="5735501" y="2461075"/>
            <a:ext cx="5608318" cy="3676955"/>
            <a:chOff x="5541531" y="2156270"/>
            <a:chExt cx="5608318" cy="3676955"/>
          </a:xfrm>
        </p:grpSpPr>
        <p:grpSp>
          <p:nvGrpSpPr>
            <p:cNvPr id="26" name="Gruppieren 25"/>
            <p:cNvGrpSpPr/>
            <p:nvPr/>
          </p:nvGrpSpPr>
          <p:grpSpPr>
            <a:xfrm>
              <a:off x="5541531" y="2156270"/>
              <a:ext cx="5608318" cy="3676955"/>
              <a:chOff x="5683124" y="1965822"/>
              <a:chExt cx="5608318" cy="3676955"/>
            </a:xfrm>
          </p:grpSpPr>
          <p:sp>
            <p:nvSpPr>
              <p:cNvPr id="27" name="Textfeld 26"/>
              <p:cNvSpPr txBox="1"/>
              <p:nvPr/>
            </p:nvSpPr>
            <p:spPr>
              <a:xfrm>
                <a:off x="5709205" y="3607920"/>
                <a:ext cx="1135118" cy="13234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8000" i="0" u="none" strike="noStrike" cap="none" spc="0" normalizeH="0" baseline="0" dirty="0">
                    <a:ln>
                      <a:noFill/>
                    </a:ln>
                    <a:solidFill>
                      <a:srgbClr val="54B6B5"/>
                    </a:solidFill>
                    <a:effectLst/>
                    <a:uFillTx/>
                    <a:latin typeface="Josefin Sans" pitchFamily="2" charset="0"/>
                    <a:sym typeface="Work Sans"/>
                  </a:rPr>
                  <a:t>3</a:t>
                </a:r>
              </a:p>
            </p:txBody>
          </p:sp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42E1671F-EC45-1D45-81DB-8EF6F80C5725}"/>
                  </a:ext>
                </a:extLst>
              </p:cNvPr>
              <p:cNvSpPr txBox="1"/>
              <p:nvPr/>
            </p:nvSpPr>
            <p:spPr>
              <a:xfrm>
                <a:off x="6332777" y="4695873"/>
                <a:ext cx="4958665" cy="4924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441325" marR="0" algn="l" defTabSz="914400" rtl="0" fontAlgn="auto" latinLnBrk="0" hangingPunct="0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de-DE" sz="2000" dirty="0">
                    <a:solidFill>
                      <a:srgbClr val="0A1F40"/>
                    </a:solidFill>
                    <a:latin typeface="Work Sans" pitchFamily="2" charset="77"/>
                  </a:rPr>
                  <a:t>Abschluss und offene Fragen</a:t>
                </a:r>
              </a:p>
            </p:txBody>
          </p:sp>
          <p:sp>
            <p:nvSpPr>
              <p:cNvPr id="29" name="Textfeld 28"/>
              <p:cNvSpPr txBox="1"/>
              <p:nvPr/>
            </p:nvSpPr>
            <p:spPr>
              <a:xfrm>
                <a:off x="5709205" y="1965822"/>
                <a:ext cx="1135118" cy="13234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8000" i="0" u="none" strike="noStrike" cap="none" spc="0" normalizeH="0" baseline="0" dirty="0">
                    <a:ln>
                      <a:noFill/>
                    </a:ln>
                    <a:solidFill>
                      <a:srgbClr val="54B6B5"/>
                    </a:solidFill>
                    <a:effectLst/>
                    <a:uFillTx/>
                    <a:latin typeface="Josefin Sans" pitchFamily="2" charset="0"/>
                    <a:sym typeface="Work Sans"/>
                  </a:rPr>
                  <a:t>1</a:t>
                </a:r>
              </a:p>
            </p:txBody>
          </p:sp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42E1671F-EC45-1D45-81DB-8EF6F80C5725}"/>
                  </a:ext>
                </a:extLst>
              </p:cNvPr>
              <p:cNvSpPr txBox="1"/>
              <p:nvPr/>
            </p:nvSpPr>
            <p:spPr>
              <a:xfrm>
                <a:off x="6332777" y="2381320"/>
                <a:ext cx="4958665" cy="4924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441325">
                  <a:lnSpc>
                    <a:spcPct val="130000"/>
                  </a:lnSpc>
                </a:pPr>
                <a:r>
                  <a:rPr lang="de-DE" sz="2000" dirty="0">
                    <a:solidFill>
                      <a:srgbClr val="0A1F40"/>
                    </a:solidFill>
                    <a:latin typeface="Work Sans" pitchFamily="2" charset="77"/>
                  </a:rPr>
                  <a:t>Grundlagen</a:t>
                </a:r>
              </a:p>
            </p:txBody>
          </p:sp>
          <p:sp>
            <p:nvSpPr>
              <p:cNvPr id="31" name="Textfeld 30"/>
              <p:cNvSpPr txBox="1"/>
              <p:nvPr/>
            </p:nvSpPr>
            <p:spPr>
              <a:xfrm>
                <a:off x="5724971" y="2786871"/>
                <a:ext cx="1135118" cy="13234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8000" i="0" u="none" strike="noStrike" cap="none" spc="0" normalizeH="0" baseline="0" dirty="0">
                    <a:ln>
                      <a:noFill/>
                    </a:ln>
                    <a:solidFill>
                      <a:srgbClr val="54B6B5"/>
                    </a:solidFill>
                    <a:effectLst/>
                    <a:uFillTx/>
                    <a:latin typeface="Josefin Sans" pitchFamily="2" charset="0"/>
                    <a:sym typeface="Work Sans"/>
                  </a:rPr>
                  <a:t>2</a:t>
                </a:r>
              </a:p>
            </p:txBody>
          </p:sp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42E1671F-EC45-1D45-81DB-8EF6F80C5725}"/>
                  </a:ext>
                </a:extLst>
              </p:cNvPr>
              <p:cNvSpPr txBox="1"/>
              <p:nvPr/>
            </p:nvSpPr>
            <p:spPr>
              <a:xfrm>
                <a:off x="6332777" y="3202369"/>
                <a:ext cx="4958665" cy="4924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441325" marR="0" algn="l" defTabSz="914400" rtl="0" fontAlgn="auto" latinLnBrk="0" hangingPunct="0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de-DE" sz="2000" dirty="0">
                    <a:solidFill>
                      <a:srgbClr val="0A1F40"/>
                    </a:solidFill>
                    <a:latin typeface="Work Sans" pitchFamily="2" charset="77"/>
                  </a:rPr>
                  <a:t>OER finden und nutzen</a:t>
                </a:r>
              </a:p>
            </p:txBody>
          </p:sp>
          <p:sp>
            <p:nvSpPr>
              <p:cNvPr id="35" name="Textfeld 34"/>
              <p:cNvSpPr txBox="1"/>
              <p:nvPr/>
            </p:nvSpPr>
            <p:spPr>
              <a:xfrm>
                <a:off x="5683124" y="4319340"/>
                <a:ext cx="1155610" cy="13234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ct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8000" i="0" u="none" strike="noStrike" cap="none" spc="0" normalizeH="0" baseline="0" dirty="0">
                    <a:ln>
                      <a:noFill/>
                    </a:ln>
                    <a:solidFill>
                      <a:srgbClr val="54B6B5"/>
                    </a:solidFill>
                    <a:effectLst/>
                    <a:uFillTx/>
                    <a:latin typeface="Josefin Sans" pitchFamily="2" charset="0"/>
                    <a:sym typeface="Work Sans"/>
                  </a:rPr>
                  <a:t>4</a:t>
                </a:r>
              </a:p>
            </p:txBody>
          </p:sp>
        </p:grp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42E1671F-EC45-1D45-81DB-8EF6F80C5725}"/>
                </a:ext>
              </a:extLst>
            </p:cNvPr>
            <p:cNvSpPr txBox="1"/>
            <p:nvPr/>
          </p:nvSpPr>
          <p:spPr>
            <a:xfrm>
              <a:off x="6198962" y="4172653"/>
              <a:ext cx="4950887" cy="492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441325">
                <a:lnSpc>
                  <a:spcPct val="130000"/>
                </a:lnSpc>
              </a:pPr>
              <a:r>
                <a:rPr lang="de-DE" sz="2000" dirty="0">
                  <a:solidFill>
                    <a:srgbClr val="0A1F40"/>
                  </a:solidFill>
                  <a:latin typeface="Work Sans" pitchFamily="2" charset="77"/>
                </a:rPr>
                <a:t>OER erstellen und teilen</a:t>
              </a:r>
            </a:p>
          </p:txBody>
        </p:sp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42E1671F-EC45-1D45-81DB-8EF6F80C5725}"/>
              </a:ext>
            </a:extLst>
          </p:cNvPr>
          <p:cNvSpPr txBox="1"/>
          <p:nvPr/>
        </p:nvSpPr>
        <p:spPr>
          <a:xfrm>
            <a:off x="6254372" y="4900474"/>
            <a:ext cx="4958665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41325">
              <a:lnSpc>
                <a:spcPct val="130000"/>
              </a:lnSpc>
            </a:pPr>
            <a:endParaRPr lang="de-DE" sz="2000" dirty="0">
              <a:solidFill>
                <a:srgbClr val="0A1F40"/>
              </a:solidFill>
              <a:latin typeface="Work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7919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NTWICKLUNG DES PORTALS">
            <a:extLst>
              <a:ext uri="{FF2B5EF4-FFF2-40B4-BE49-F238E27FC236}">
                <a16:creationId xmlns:a16="http://schemas.microsoft.com/office/drawing/2014/main" id="{4D36C0BE-E63B-254B-8044-FE4CA6249C77}"/>
              </a:ext>
            </a:extLst>
          </p:cNvPr>
          <p:cNvSpPr txBox="1"/>
          <p:nvPr/>
        </p:nvSpPr>
        <p:spPr>
          <a:xfrm>
            <a:off x="4084168" y="551575"/>
            <a:ext cx="402366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44">
                <a:solidFill>
                  <a:srgbClr val="0A1F40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 algn="ctr"/>
            <a:r>
              <a:rPr lang="de-DE" cap="all" dirty="0">
                <a:latin typeface="Josefin Sans" pitchFamily="2" charset="77"/>
              </a:rPr>
              <a:t>Eigene werke lizenzieren</a:t>
            </a:r>
          </a:p>
        </p:txBody>
      </p:sp>
      <p:sp>
        <p:nvSpPr>
          <p:cNvPr id="3" name="Linie">
            <a:extLst>
              <a:ext uri="{FF2B5EF4-FFF2-40B4-BE49-F238E27FC236}">
                <a16:creationId xmlns:a16="http://schemas.microsoft.com/office/drawing/2014/main" id="{D9F5C39E-361D-2040-B4BE-76BA83240B19}"/>
              </a:ext>
            </a:extLst>
          </p:cNvPr>
          <p:cNvSpPr/>
          <p:nvPr/>
        </p:nvSpPr>
        <p:spPr>
          <a:xfrm>
            <a:off x="5461000" y="972775"/>
            <a:ext cx="1270000" cy="1"/>
          </a:xfrm>
          <a:prstGeom prst="line">
            <a:avLst/>
          </a:prstGeom>
          <a:ln w="25400">
            <a:solidFill>
              <a:srgbClr val="6DB5B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9B39D35-5025-FE4A-B21A-45EF3C4D1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18477" y="73439"/>
            <a:ext cx="1137193" cy="1084823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280128" y="4641896"/>
            <a:ext cx="3298372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600"/>
              <a:t>Image</a:t>
            </a:r>
            <a:r>
              <a:rPr lang="de-DE" sz="1600">
                <a:solidFill>
                  <a:srgbClr val="0A1F40"/>
                </a:solidFill>
              </a:rPr>
              <a:t> ‘</a:t>
            </a:r>
            <a:r>
              <a:rPr lang="de-DE" sz="1600">
                <a:solidFill>
                  <a:srgbClr val="0A1F40"/>
                </a:solidFill>
                <a:hlinkClick r:id="rId4"/>
              </a:rPr>
              <a:t>Two </a:t>
            </a:r>
            <a:r>
              <a:rPr lang="de-DE" sz="1600" err="1">
                <a:solidFill>
                  <a:srgbClr val="0A1F40"/>
                </a:solidFill>
                <a:hlinkClick r:id="rId4"/>
              </a:rPr>
              <a:t>people</a:t>
            </a:r>
            <a:r>
              <a:rPr lang="de-DE" sz="1600">
                <a:solidFill>
                  <a:srgbClr val="0A1F40"/>
                </a:solidFill>
                <a:hlinkClick r:id="rId4"/>
              </a:rPr>
              <a:t> </a:t>
            </a:r>
            <a:r>
              <a:rPr lang="de-DE" sz="1600" err="1">
                <a:solidFill>
                  <a:srgbClr val="0A1F40"/>
                </a:solidFill>
                <a:hlinkClick r:id="rId4"/>
              </a:rPr>
              <a:t>talking</a:t>
            </a:r>
            <a:r>
              <a:rPr lang="de-DE" sz="1600">
                <a:solidFill>
                  <a:srgbClr val="0A1F40"/>
                </a:solidFill>
                <a:hlinkClick r:id="rId4"/>
              </a:rPr>
              <a:t> </a:t>
            </a:r>
            <a:r>
              <a:rPr lang="de-DE" sz="1600" err="1">
                <a:solidFill>
                  <a:srgbClr val="0A1F40"/>
                </a:solidFill>
                <a:hlinkClick r:id="rId4"/>
              </a:rPr>
              <a:t>digitally</a:t>
            </a:r>
            <a:r>
              <a:rPr lang="de-DE" sz="1600">
                <a:solidFill>
                  <a:srgbClr val="0A1F40"/>
                </a:solidFill>
              </a:rPr>
              <a:t>‘ </a:t>
            </a:r>
            <a:r>
              <a:rPr lang="de-DE" sz="1600" err="1"/>
              <a:t>by</a:t>
            </a:r>
            <a:r>
              <a:rPr lang="de-DE" sz="1600"/>
              <a:t> twillo, </a:t>
            </a:r>
            <a:r>
              <a:rPr lang="de-DE" sz="1600" u="sng">
                <a:solidFill>
                  <a:srgbClr val="54B6B5"/>
                </a:solidFill>
                <a:hlinkClick r:id="rId5"/>
              </a:rPr>
              <a:t>CC BY 4.0</a:t>
            </a:r>
            <a:endParaRPr kumimoji="0" lang="de-DE" sz="1600" b="0" i="0" u="sng" strike="noStrike" cap="none" spc="0" normalizeH="0" baseline="0">
              <a:ln>
                <a:noFill/>
              </a:ln>
              <a:solidFill>
                <a:srgbClr val="54B6B5"/>
              </a:solidFill>
              <a:effectLst/>
              <a:uFillTx/>
              <a:sym typeface="Work San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"/>
          <a:stretch/>
        </p:blipFill>
        <p:spPr bwMode="auto">
          <a:xfrm>
            <a:off x="1132559" y="1052853"/>
            <a:ext cx="7570570" cy="5383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B0483D0C-DD06-194D-9EEC-4550786F49C2}"/>
              </a:ext>
            </a:extLst>
          </p:cNvPr>
          <p:cNvSpPr txBox="1"/>
          <p:nvPr/>
        </p:nvSpPr>
        <p:spPr>
          <a:xfrm>
            <a:off x="4920051" y="4464467"/>
            <a:ext cx="3400842" cy="64632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rPr>
              <a:t>Grafik </a:t>
            </a:r>
            <a:r>
              <a:rPr kumimoji="0" lang="de-DE" sz="1800" i="0" u="sng" strike="noStrike" cap="none" spc="0" normalizeH="0" baseline="0" dirty="0" err="1">
                <a:ln>
                  <a:noFill/>
                </a:ln>
                <a:solidFill>
                  <a:srgbClr val="54B6B5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rPr>
              <a:t>Two</a:t>
            </a:r>
            <a:r>
              <a:rPr kumimoji="0" lang="de-DE" sz="1800" i="0" u="sng" strike="noStrike" cap="none" spc="0" normalizeH="0" baseline="0" dirty="0">
                <a:ln>
                  <a:noFill/>
                </a:ln>
                <a:solidFill>
                  <a:srgbClr val="54B6B5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rPr>
              <a:t> </a:t>
            </a:r>
            <a:r>
              <a:rPr kumimoji="0" lang="de-DE" sz="1800" i="0" u="sng" strike="noStrike" cap="none" spc="0" normalizeH="0" baseline="0" dirty="0" err="1">
                <a:ln>
                  <a:noFill/>
                </a:ln>
                <a:solidFill>
                  <a:srgbClr val="54B6B5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rPr>
              <a:t>people</a:t>
            </a:r>
            <a:r>
              <a:rPr kumimoji="0" lang="de-DE" sz="1800" i="0" u="sng" strike="noStrike" cap="none" spc="0" normalizeH="0" baseline="0" dirty="0">
                <a:ln>
                  <a:noFill/>
                </a:ln>
                <a:solidFill>
                  <a:srgbClr val="54B6B5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rPr>
              <a:t> </a:t>
            </a:r>
            <a:r>
              <a:rPr kumimoji="0" lang="de-DE" sz="1800" i="0" u="sng" strike="noStrike" cap="none" spc="0" normalizeH="0" baseline="0" dirty="0" err="1">
                <a:ln>
                  <a:noFill/>
                </a:ln>
                <a:solidFill>
                  <a:srgbClr val="54B6B5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rPr>
              <a:t>talking</a:t>
            </a:r>
            <a:r>
              <a:rPr kumimoji="0" lang="de-DE" sz="1800" i="0" u="sng" strike="noStrike" cap="none" spc="0" normalizeH="0" baseline="0" dirty="0">
                <a:ln>
                  <a:noFill/>
                </a:ln>
                <a:solidFill>
                  <a:srgbClr val="54B6B5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rPr>
              <a:t> </a:t>
            </a:r>
            <a:r>
              <a:rPr kumimoji="0" lang="de-DE" sz="1800" i="0" u="sng" strike="noStrike" cap="none" spc="0" normalizeH="0" baseline="0" dirty="0" err="1">
                <a:ln>
                  <a:noFill/>
                </a:ln>
                <a:solidFill>
                  <a:srgbClr val="54B6B5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rPr>
              <a:t>digitally</a:t>
            </a:r>
            <a:r>
              <a:rPr kumimoji="0" lang="de-DE" sz="1800" i="0" u="sng" strike="noStrike" cap="none" spc="0" normalizeH="0" baseline="0" dirty="0">
                <a:ln>
                  <a:noFill/>
                </a:ln>
                <a:solidFill>
                  <a:srgbClr val="54B6B5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rPr>
              <a:t> </a:t>
            </a:r>
            <a:r>
              <a:rPr lang="de-DE" dirty="0"/>
              <a:t>von</a:t>
            </a:r>
            <a:r>
              <a:rPr kumimoji="0" lang="de-DE" sz="1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rPr>
              <a:t> twillo, </a:t>
            </a:r>
            <a:r>
              <a:rPr kumimoji="0" lang="de-DE" sz="1800" i="0" u="sng" strike="noStrike" cap="none" spc="0" normalizeH="0" baseline="0" dirty="0">
                <a:ln>
                  <a:noFill/>
                </a:ln>
                <a:solidFill>
                  <a:srgbClr val="54B6B5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rPr>
              <a:t>CC BY 4.0</a:t>
            </a:r>
            <a:endParaRPr lang="de-DE" u="sng" dirty="0">
              <a:solidFill>
                <a:srgbClr val="54B6B5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20" y="2766738"/>
            <a:ext cx="4044281" cy="2868138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2928725" y="5604836"/>
            <a:ext cx="56497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Arbeitsblatt  ‘Feedback-Regeln‘ von Britta Beutnagel, </a:t>
            </a:r>
            <a:br>
              <a:rPr lang="de-DE" sz="1600" dirty="0">
                <a:solidFill>
                  <a:schemeClr val="bg1"/>
                </a:solidFill>
              </a:rPr>
            </a:br>
            <a:r>
              <a:rPr lang="de-DE" sz="1600" dirty="0">
                <a:solidFill>
                  <a:schemeClr val="bg1"/>
                </a:solidFill>
                <a:hlinkClick r:id="rId8"/>
              </a:rPr>
              <a:t>CC BY-SA (4.0)</a:t>
            </a:r>
            <a:r>
              <a:rPr lang="de-DE" sz="1600" dirty="0">
                <a:solidFill>
                  <a:schemeClr val="bg1"/>
                </a:solidFill>
              </a:rPr>
              <a:t> –  </a:t>
            </a:r>
            <a:r>
              <a:rPr lang="de-DE" sz="1600" b="1" dirty="0">
                <a:solidFill>
                  <a:schemeClr val="bg1"/>
                </a:solidFill>
              </a:rPr>
              <a:t>sofern nicht anders angegeben</a:t>
            </a:r>
            <a:r>
              <a:rPr lang="de-DE" sz="16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578" y="5682503"/>
            <a:ext cx="1227411" cy="429442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 flipH="1">
            <a:off x="8567976" y="5764554"/>
            <a:ext cx="3439803" cy="338552"/>
          </a:xfrm>
          <a:prstGeom prst="homePlate">
            <a:avLst>
              <a:gd name="adj" fmla="val 37908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46088"/>
            <a:r>
              <a:rPr lang="de-DE" sz="1600" dirty="0">
                <a:solidFill>
                  <a:srgbClr val="000000"/>
                </a:solidFill>
              </a:rPr>
              <a:t>Lizenzhinweis</a:t>
            </a:r>
            <a:endParaRPr kumimoji="0" lang="de-DE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Work San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BEC4172-0470-FFE8-0F12-79DAAF9CD3E5}"/>
              </a:ext>
            </a:extLst>
          </p:cNvPr>
          <p:cNvSpPr txBox="1"/>
          <p:nvPr/>
        </p:nvSpPr>
        <p:spPr>
          <a:xfrm flipH="1">
            <a:off x="8578500" y="4332130"/>
            <a:ext cx="3439801" cy="584773"/>
          </a:xfrm>
          <a:prstGeom prst="homePlat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46088"/>
            <a:r>
              <a:rPr lang="de-DE" sz="1600" dirty="0">
                <a:solidFill>
                  <a:srgbClr val="000000"/>
                </a:solidFill>
              </a:rPr>
              <a:t>Einbindung fremder OER (TULLU+B)</a:t>
            </a:r>
            <a:endParaRPr kumimoji="0" lang="de-DE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203884223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0" y="1333113"/>
            <a:ext cx="8485326" cy="4977584"/>
          </a:xfrm>
          <a:prstGeom prst="rect">
            <a:avLst/>
          </a:prstGeom>
        </p:spPr>
      </p:pic>
      <p:sp>
        <p:nvSpPr>
          <p:cNvPr id="2" name="ENTWICKLUNG DES PORTALS">
            <a:extLst>
              <a:ext uri="{FF2B5EF4-FFF2-40B4-BE49-F238E27FC236}">
                <a16:creationId xmlns:a16="http://schemas.microsoft.com/office/drawing/2014/main" id="{63161AFE-61AB-9846-B0BE-6E92EFBE5D9B}"/>
              </a:ext>
            </a:extLst>
          </p:cNvPr>
          <p:cNvSpPr txBox="1"/>
          <p:nvPr/>
        </p:nvSpPr>
        <p:spPr>
          <a:xfrm>
            <a:off x="2099274" y="558665"/>
            <a:ext cx="799353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pc="144">
                <a:solidFill>
                  <a:srgbClr val="0A1F40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 algn="ctr"/>
            <a:r>
              <a:rPr lang="de-DE" cap="all" dirty="0">
                <a:latin typeface="Josefin Sans" pitchFamily="2" charset="77"/>
              </a:rPr>
              <a:t>OFFENE Lizenzierung bei Remix: DIE T</a:t>
            </a:r>
            <a:r>
              <a:rPr lang="de-DE" b="1" cap="all" dirty="0">
                <a:latin typeface="Josefin Sans" pitchFamily="2" charset="77"/>
              </a:rPr>
              <a:t>OER</a:t>
            </a:r>
            <a:r>
              <a:rPr lang="de-DE" cap="all" dirty="0">
                <a:latin typeface="Josefin Sans" pitchFamily="2" charset="77"/>
              </a:rPr>
              <a:t>Tchen</a:t>
            </a:r>
            <a:r>
              <a:rPr lang="de-DE" b="1" cap="all" dirty="0">
                <a:latin typeface="Josefin Sans" pitchFamily="2" charset="77"/>
              </a:rPr>
              <a:t>-</a:t>
            </a:r>
            <a:r>
              <a:rPr lang="de-DE" cap="all" dirty="0">
                <a:latin typeface="Josefin Sans" pitchFamily="2" charset="77"/>
              </a:rPr>
              <a:t>REGEL</a:t>
            </a:r>
          </a:p>
        </p:txBody>
      </p:sp>
      <p:sp>
        <p:nvSpPr>
          <p:cNvPr id="3" name="Linie">
            <a:extLst>
              <a:ext uri="{FF2B5EF4-FFF2-40B4-BE49-F238E27FC236}">
                <a16:creationId xmlns:a16="http://schemas.microsoft.com/office/drawing/2014/main" id="{283288AA-6CD6-E04E-8637-3C157BB089BA}"/>
              </a:ext>
            </a:extLst>
          </p:cNvPr>
          <p:cNvSpPr/>
          <p:nvPr/>
        </p:nvSpPr>
        <p:spPr>
          <a:xfrm>
            <a:off x="5574465" y="994729"/>
            <a:ext cx="1006061" cy="0"/>
          </a:xfrm>
          <a:prstGeom prst="line">
            <a:avLst/>
          </a:prstGeom>
          <a:ln w="25400">
            <a:solidFill>
              <a:srgbClr val="6DB5B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C8EE606-F726-4586-9918-038FF83BBB25}"/>
              </a:ext>
            </a:extLst>
          </p:cNvPr>
          <p:cNvSpPr txBox="1"/>
          <p:nvPr/>
        </p:nvSpPr>
        <p:spPr>
          <a:xfrm>
            <a:off x="295080" y="6152009"/>
            <a:ext cx="8594920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000" dirty="0">
                <a:solidFill>
                  <a:srgbClr val="0A1F40"/>
                </a:solidFill>
              </a:rPr>
              <a:t>Grafik „Die </a:t>
            </a:r>
            <a:r>
              <a:rPr lang="de-DE" sz="1000" dirty="0" err="1">
                <a:solidFill>
                  <a:srgbClr val="0A1F40"/>
                </a:solidFill>
              </a:rPr>
              <a:t>T</a:t>
            </a:r>
            <a:r>
              <a:rPr lang="de-DE" sz="1000" b="1" dirty="0" err="1">
                <a:solidFill>
                  <a:srgbClr val="0A1F40"/>
                </a:solidFill>
              </a:rPr>
              <a:t>OER</a:t>
            </a:r>
            <a:r>
              <a:rPr lang="de-DE" sz="1000" dirty="0" err="1">
                <a:solidFill>
                  <a:srgbClr val="0A1F40"/>
                </a:solidFill>
              </a:rPr>
              <a:t>tchen</a:t>
            </a:r>
            <a:r>
              <a:rPr lang="de-DE" sz="1000" dirty="0">
                <a:solidFill>
                  <a:srgbClr val="0A1F40"/>
                </a:solidFill>
              </a:rPr>
              <a:t>-Regel“ von twillo, </a:t>
            </a:r>
            <a:r>
              <a:rPr lang="de-DE" sz="1000" dirty="0">
                <a:solidFill>
                  <a:srgbClr val="0A1F40"/>
                </a:solidFill>
                <a:hlinkClick r:id="rId4"/>
              </a:rPr>
              <a:t>CC BY 4.0</a:t>
            </a:r>
            <a:r>
              <a:rPr lang="de-DE" sz="1000" dirty="0">
                <a:solidFill>
                  <a:srgbClr val="0A1F40"/>
                </a:solidFill>
              </a:rPr>
              <a:t>, basierend auf der Grafik </a:t>
            </a:r>
            <a:r>
              <a:rPr lang="de-DE" sz="1000" dirty="0">
                <a:solidFill>
                  <a:srgbClr val="0A1F40"/>
                </a:solidFill>
                <a:hlinkClick r:id="rId5"/>
              </a:rPr>
              <a:t>Die OERCupcake-Regel </a:t>
            </a:r>
            <a:r>
              <a:rPr lang="de-DE" sz="1000" dirty="0">
                <a:solidFill>
                  <a:srgbClr val="0A1F40"/>
                </a:solidFill>
              </a:rPr>
              <a:t>von Sandra Schön, </a:t>
            </a:r>
            <a:r>
              <a:rPr lang="de-DE" sz="1000" dirty="0">
                <a:solidFill>
                  <a:srgbClr val="0A1F40"/>
                </a:solidFill>
                <a:hlinkClick r:id="rId6"/>
              </a:rPr>
              <a:t>CC 0 (1.0) </a:t>
            </a:r>
            <a:endParaRPr kumimoji="0" lang="de-DE" sz="1000" i="0" u="none" strike="noStrike" cap="none" spc="0" normalizeH="0" baseline="0" dirty="0">
              <a:ln>
                <a:noFill/>
              </a:ln>
              <a:solidFill>
                <a:srgbClr val="0A1F40"/>
              </a:solidFill>
              <a:effectLst/>
              <a:uFillTx/>
              <a:sym typeface="Work Sans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7353300" y="1787322"/>
            <a:ext cx="43053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/>
            <a:r>
              <a:rPr lang="de-DE" sz="1600" b="1" dirty="0">
                <a:solidFill>
                  <a:srgbClr val="0A1F40"/>
                </a:solidFill>
              </a:rPr>
              <a:t>Hinweis:</a:t>
            </a:r>
          </a:p>
          <a:p>
            <a:pPr marL="179388"/>
            <a:r>
              <a:rPr lang="de-DE" sz="1600" dirty="0">
                <a:solidFill>
                  <a:srgbClr val="0A1F40"/>
                </a:solidFill>
              </a:rPr>
              <a:t>Die Lizenz des Gesamtwerks darf nicht mehr erlauben als die Lizenzen der verwendeten Materialien!</a:t>
            </a:r>
          </a:p>
        </p:txBody>
      </p:sp>
      <p:sp>
        <p:nvSpPr>
          <p:cNvPr id="6" name="Rechteck 5"/>
          <p:cNvSpPr/>
          <p:nvPr/>
        </p:nvSpPr>
        <p:spPr>
          <a:xfrm rot="206635">
            <a:off x="6721379" y="5703124"/>
            <a:ext cx="1304378" cy="281079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Work Sans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8356600" y="3438322"/>
            <a:ext cx="330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/>
            <a:r>
              <a:rPr lang="de-DE" sz="1600" b="1" dirty="0">
                <a:solidFill>
                  <a:srgbClr val="0A1F40"/>
                </a:solidFill>
              </a:rPr>
              <a:t>Frage?</a:t>
            </a:r>
          </a:p>
          <a:p>
            <a:pPr marL="179388"/>
            <a:r>
              <a:rPr lang="de-DE" sz="1600" dirty="0">
                <a:solidFill>
                  <a:srgbClr val="0A1F40"/>
                </a:solidFill>
              </a:rPr>
              <a:t>Unter welche Lizenz darf das fertige </a:t>
            </a:r>
            <a:r>
              <a:rPr lang="de-DE" sz="1600" dirty="0" err="1">
                <a:solidFill>
                  <a:srgbClr val="0A1F40"/>
                </a:solidFill>
              </a:rPr>
              <a:t>T</a:t>
            </a:r>
            <a:r>
              <a:rPr lang="de-DE" sz="1600" b="1" dirty="0" err="1">
                <a:solidFill>
                  <a:srgbClr val="0A1F40"/>
                </a:solidFill>
              </a:rPr>
              <a:t>OER</a:t>
            </a:r>
            <a:r>
              <a:rPr lang="de-DE" sz="1600" dirty="0" err="1">
                <a:solidFill>
                  <a:srgbClr val="0A1F40"/>
                </a:solidFill>
              </a:rPr>
              <a:t>tchen</a:t>
            </a:r>
            <a:r>
              <a:rPr lang="de-DE" sz="1600" dirty="0">
                <a:solidFill>
                  <a:srgbClr val="0A1F40"/>
                </a:solidFill>
              </a:rPr>
              <a:t> gestellt werden?</a:t>
            </a:r>
          </a:p>
        </p:txBody>
      </p:sp>
    </p:spTree>
    <p:extLst>
      <p:ext uri="{BB962C8B-B14F-4D97-AF65-F5344CB8AC3E}">
        <p14:creationId xmlns:p14="http://schemas.microsoft.com/office/powerpoint/2010/main" val="29079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0" y="1333113"/>
            <a:ext cx="8485326" cy="497758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7C8EE606-F726-4586-9918-038FF83BBB25}"/>
              </a:ext>
            </a:extLst>
          </p:cNvPr>
          <p:cNvSpPr txBox="1"/>
          <p:nvPr/>
        </p:nvSpPr>
        <p:spPr>
          <a:xfrm>
            <a:off x="295080" y="6152009"/>
            <a:ext cx="8594920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1000" dirty="0">
                <a:solidFill>
                  <a:srgbClr val="0A1F40"/>
                </a:solidFill>
              </a:rPr>
              <a:t>Grafik „Die </a:t>
            </a:r>
            <a:r>
              <a:rPr lang="de-DE" sz="1000" dirty="0" err="1">
                <a:solidFill>
                  <a:srgbClr val="0A1F40"/>
                </a:solidFill>
              </a:rPr>
              <a:t>T</a:t>
            </a:r>
            <a:r>
              <a:rPr lang="de-DE" sz="1000" b="1" dirty="0" err="1">
                <a:solidFill>
                  <a:srgbClr val="0A1F40"/>
                </a:solidFill>
              </a:rPr>
              <a:t>OER</a:t>
            </a:r>
            <a:r>
              <a:rPr lang="de-DE" sz="1000" dirty="0" err="1">
                <a:solidFill>
                  <a:srgbClr val="0A1F40"/>
                </a:solidFill>
              </a:rPr>
              <a:t>tchen</a:t>
            </a:r>
            <a:r>
              <a:rPr lang="de-DE" sz="1000" dirty="0">
                <a:solidFill>
                  <a:srgbClr val="0A1F40"/>
                </a:solidFill>
              </a:rPr>
              <a:t>-Regel“ von twillo, </a:t>
            </a:r>
            <a:r>
              <a:rPr lang="de-DE" sz="1000" dirty="0">
                <a:solidFill>
                  <a:srgbClr val="0A1F40"/>
                </a:solidFill>
                <a:hlinkClick r:id="rId4"/>
              </a:rPr>
              <a:t>CC BY 4.0</a:t>
            </a:r>
            <a:r>
              <a:rPr lang="de-DE" sz="1000" dirty="0">
                <a:solidFill>
                  <a:srgbClr val="0A1F40"/>
                </a:solidFill>
              </a:rPr>
              <a:t>, basierend auf der Grafik </a:t>
            </a:r>
            <a:r>
              <a:rPr lang="de-DE" sz="1000" dirty="0">
                <a:solidFill>
                  <a:srgbClr val="0A1F40"/>
                </a:solidFill>
                <a:hlinkClick r:id="rId5"/>
              </a:rPr>
              <a:t>Die OERCupcake-Regel </a:t>
            </a:r>
            <a:r>
              <a:rPr lang="de-DE" sz="1000" dirty="0">
                <a:solidFill>
                  <a:srgbClr val="0A1F40"/>
                </a:solidFill>
              </a:rPr>
              <a:t>von Sandra Schön, </a:t>
            </a:r>
            <a:r>
              <a:rPr lang="de-DE" sz="1000" dirty="0">
                <a:solidFill>
                  <a:srgbClr val="0A1F40"/>
                </a:solidFill>
                <a:hlinkClick r:id="rId6"/>
              </a:rPr>
              <a:t>CC 0 (1.0) </a:t>
            </a:r>
            <a:endParaRPr kumimoji="0" lang="de-DE" sz="1000" i="0" u="none" strike="noStrike" cap="none" spc="0" normalizeH="0" baseline="0" dirty="0">
              <a:ln>
                <a:noFill/>
              </a:ln>
              <a:solidFill>
                <a:srgbClr val="0A1F40"/>
              </a:solidFill>
              <a:effectLst/>
              <a:uFillTx/>
              <a:sym typeface="Work Sans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7353300" y="1787322"/>
            <a:ext cx="43053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/>
            <a:r>
              <a:rPr lang="de-DE" sz="1600" b="1" dirty="0">
                <a:solidFill>
                  <a:srgbClr val="0A1F40"/>
                </a:solidFill>
              </a:rPr>
              <a:t>Hinweis:</a:t>
            </a:r>
          </a:p>
          <a:p>
            <a:pPr marL="179388"/>
            <a:r>
              <a:rPr lang="de-DE" sz="1600" dirty="0">
                <a:solidFill>
                  <a:srgbClr val="0A1F40"/>
                </a:solidFill>
              </a:rPr>
              <a:t>Die Lizenz des Gesamtwerks darf nicht mehr erlauben als die Lizenzen der verwendeten Materialien!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3" t="73828" r="30416" b="9766"/>
          <a:stretch/>
        </p:blipFill>
        <p:spPr bwMode="auto">
          <a:xfrm>
            <a:off x="8488306" y="5092700"/>
            <a:ext cx="225563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eck 11"/>
          <p:cNvSpPr/>
          <p:nvPr/>
        </p:nvSpPr>
        <p:spPr>
          <a:xfrm>
            <a:off x="8361306" y="3523040"/>
            <a:ext cx="37036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/>
            <a:r>
              <a:rPr lang="de-DE" sz="1600" dirty="0">
                <a:solidFill>
                  <a:srgbClr val="0A1F40"/>
                </a:solidFill>
              </a:rPr>
              <a:t>Frau Bäcker darf ihr </a:t>
            </a:r>
            <a:r>
              <a:rPr lang="de-DE" sz="1600" dirty="0" err="1">
                <a:solidFill>
                  <a:srgbClr val="0A1F40"/>
                </a:solidFill>
              </a:rPr>
              <a:t>T</a:t>
            </a:r>
            <a:r>
              <a:rPr lang="de-DE" sz="1600" b="1" dirty="0" err="1">
                <a:solidFill>
                  <a:srgbClr val="0A1F40"/>
                </a:solidFill>
              </a:rPr>
              <a:t>OER</a:t>
            </a:r>
            <a:r>
              <a:rPr lang="de-DE" sz="1600" dirty="0" err="1">
                <a:solidFill>
                  <a:srgbClr val="0A1F40"/>
                </a:solidFill>
              </a:rPr>
              <a:t>tchen</a:t>
            </a:r>
            <a:r>
              <a:rPr lang="de-DE" sz="1600" dirty="0">
                <a:solidFill>
                  <a:srgbClr val="0A1F40"/>
                </a:solidFill>
              </a:rPr>
              <a:t> </a:t>
            </a:r>
            <a:r>
              <a:rPr lang="de-DE" sz="1600" b="1" dirty="0">
                <a:solidFill>
                  <a:srgbClr val="0A1F40"/>
                </a:solidFill>
              </a:rPr>
              <a:t>nicht</a:t>
            </a:r>
            <a:r>
              <a:rPr lang="de-DE" sz="1600" dirty="0">
                <a:solidFill>
                  <a:srgbClr val="0A1F40"/>
                </a:solidFill>
              </a:rPr>
              <a:t> in Ihrer Bäckerei </a:t>
            </a:r>
            <a:r>
              <a:rPr lang="de-DE" sz="1600" b="1" dirty="0">
                <a:solidFill>
                  <a:srgbClr val="0A1F40"/>
                </a:solidFill>
              </a:rPr>
              <a:t>verkaufen.</a:t>
            </a:r>
          </a:p>
          <a:p>
            <a:pPr marL="1588"/>
            <a:endParaRPr lang="de-DE" sz="1600" dirty="0">
              <a:solidFill>
                <a:srgbClr val="0A1F40"/>
              </a:solidFill>
            </a:endParaRPr>
          </a:p>
          <a:p>
            <a:pPr marL="1588"/>
            <a:r>
              <a:rPr lang="de-DE" sz="1600" dirty="0">
                <a:solidFill>
                  <a:srgbClr val="0A1F40"/>
                </a:solidFill>
              </a:rPr>
              <a:t>Ihr </a:t>
            </a:r>
            <a:r>
              <a:rPr lang="de-DE" sz="1600" b="1" dirty="0" err="1">
                <a:solidFill>
                  <a:srgbClr val="0A1F40"/>
                </a:solidFill>
              </a:rPr>
              <a:t>Backtutorial</a:t>
            </a:r>
            <a:r>
              <a:rPr lang="de-DE" sz="1600" dirty="0">
                <a:solidFill>
                  <a:srgbClr val="0A1F40"/>
                </a:solidFill>
              </a:rPr>
              <a:t> darf Sie nicht auf </a:t>
            </a:r>
            <a:r>
              <a:rPr lang="de-DE" sz="1600" b="1" dirty="0">
                <a:solidFill>
                  <a:srgbClr val="0A1F40"/>
                </a:solidFill>
              </a:rPr>
              <a:t>YouTube </a:t>
            </a:r>
            <a:r>
              <a:rPr lang="de-DE" sz="1600" dirty="0">
                <a:solidFill>
                  <a:srgbClr val="0A1F40"/>
                </a:solidFill>
              </a:rPr>
              <a:t>veröffentlichen.</a:t>
            </a:r>
          </a:p>
        </p:txBody>
      </p:sp>
      <p:sp>
        <p:nvSpPr>
          <p:cNvPr id="4" name="ENTWICKLUNG DES PORTALS">
            <a:extLst>
              <a:ext uri="{FF2B5EF4-FFF2-40B4-BE49-F238E27FC236}">
                <a16:creationId xmlns:a16="http://schemas.microsoft.com/office/drawing/2014/main" id="{2D8F082F-23DF-CA23-5DC1-DF016442D734}"/>
              </a:ext>
            </a:extLst>
          </p:cNvPr>
          <p:cNvSpPr txBox="1"/>
          <p:nvPr/>
        </p:nvSpPr>
        <p:spPr>
          <a:xfrm>
            <a:off x="2099274" y="558665"/>
            <a:ext cx="799353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pc="144">
                <a:solidFill>
                  <a:srgbClr val="0A1F40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 algn="ctr"/>
            <a:r>
              <a:rPr lang="de-DE" cap="all" dirty="0">
                <a:latin typeface="Josefin Sans" pitchFamily="2" charset="77"/>
              </a:rPr>
              <a:t>OFFENE Lizenzierung bei Remix: DIE T</a:t>
            </a:r>
            <a:r>
              <a:rPr lang="de-DE" b="1" cap="all" dirty="0">
                <a:latin typeface="Josefin Sans" pitchFamily="2" charset="77"/>
              </a:rPr>
              <a:t>OER</a:t>
            </a:r>
            <a:r>
              <a:rPr lang="de-DE" cap="all" dirty="0">
                <a:latin typeface="Josefin Sans" pitchFamily="2" charset="77"/>
              </a:rPr>
              <a:t>Tchen</a:t>
            </a:r>
            <a:r>
              <a:rPr lang="de-DE" b="1" cap="all" dirty="0">
                <a:latin typeface="Josefin Sans" pitchFamily="2" charset="77"/>
              </a:rPr>
              <a:t>-</a:t>
            </a:r>
            <a:r>
              <a:rPr lang="de-DE" cap="all" dirty="0">
                <a:latin typeface="Josefin Sans" pitchFamily="2" charset="77"/>
              </a:rPr>
              <a:t>REGEL</a:t>
            </a:r>
          </a:p>
        </p:txBody>
      </p:sp>
      <p:sp>
        <p:nvSpPr>
          <p:cNvPr id="6" name="Linie">
            <a:extLst>
              <a:ext uri="{FF2B5EF4-FFF2-40B4-BE49-F238E27FC236}">
                <a16:creationId xmlns:a16="http://schemas.microsoft.com/office/drawing/2014/main" id="{F1A7DA47-3EC2-5B3D-341C-643DBAD9AB60}"/>
              </a:ext>
            </a:extLst>
          </p:cNvPr>
          <p:cNvSpPr/>
          <p:nvPr/>
        </p:nvSpPr>
        <p:spPr>
          <a:xfrm>
            <a:off x="5574465" y="994729"/>
            <a:ext cx="1006061" cy="0"/>
          </a:xfrm>
          <a:prstGeom prst="line">
            <a:avLst/>
          </a:prstGeom>
          <a:ln w="25400">
            <a:solidFill>
              <a:srgbClr val="6DB5B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797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NTWICKLUNG DES PORTALS">
            <a:extLst>
              <a:ext uri="{FF2B5EF4-FFF2-40B4-BE49-F238E27FC236}">
                <a16:creationId xmlns:a16="http://schemas.microsoft.com/office/drawing/2014/main" id="{6575E9E3-CCCC-E544-B5C2-DA055CE52B2A}"/>
              </a:ext>
            </a:extLst>
          </p:cNvPr>
          <p:cNvSpPr txBox="1"/>
          <p:nvPr/>
        </p:nvSpPr>
        <p:spPr>
          <a:xfrm>
            <a:off x="4729933" y="516850"/>
            <a:ext cx="273215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44">
                <a:solidFill>
                  <a:srgbClr val="0A1F40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 algn="ctr"/>
            <a:r>
              <a:rPr lang="de-DE" cap="all" dirty="0">
                <a:latin typeface="Josefin Sans" pitchFamily="2" charset="77"/>
              </a:rPr>
              <a:t>Zugang schaffen</a:t>
            </a:r>
          </a:p>
        </p:txBody>
      </p:sp>
      <p:grpSp>
        <p:nvGrpSpPr>
          <p:cNvPr id="16" name="Gruppieren 15"/>
          <p:cNvGrpSpPr/>
          <p:nvPr/>
        </p:nvGrpSpPr>
        <p:grpSpPr>
          <a:xfrm>
            <a:off x="463839" y="1469749"/>
            <a:ext cx="11264323" cy="4494235"/>
            <a:chOff x="237099" y="1226615"/>
            <a:chExt cx="11264323" cy="4494235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E8A9E608-D4AF-794C-8C39-AF2BB9DB1C8F}"/>
                </a:ext>
              </a:extLst>
            </p:cNvPr>
            <p:cNvSpPr txBox="1"/>
            <p:nvPr/>
          </p:nvSpPr>
          <p:spPr>
            <a:xfrm>
              <a:off x="1657162" y="1855700"/>
              <a:ext cx="4122163" cy="1569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2400" cap="all" dirty="0">
                  <a:solidFill>
                    <a:schemeClr val="accent1">
                      <a:lumMod val="75000"/>
                    </a:schemeClr>
                  </a:solidFill>
                </a:rPr>
                <a:t>Offene Lizenzierung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800" b="0" i="0" u="none" strike="noStrike" cap="none" spc="0" normalizeH="0" baseline="0" dirty="0">
                  <a:ln>
                    <a:noFill/>
                  </a:ln>
                  <a:solidFill>
                    <a:srgbClr val="0A1F4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rPr>
                <a:t>Je offener die </a:t>
              </a:r>
              <a:r>
                <a:rPr kumimoji="0" lang="de-DE" sz="1800" b="1" i="0" u="none" strike="noStrike" cap="none" spc="0" normalizeH="0" baseline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rPr>
                <a:t>Lizenz</a:t>
              </a:r>
              <a:r>
                <a:rPr kumimoji="0" lang="de-DE" sz="1800" i="0" u="none" strike="noStrike" cap="none" spc="0" normalizeH="0" baseline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rPr>
                <a:t>,</a:t>
              </a:r>
              <a:r>
                <a:rPr kumimoji="0" lang="de-DE" sz="1800" b="0" i="0" u="none" strike="noStrike" cap="none" spc="0" normalizeH="0" baseline="0" dirty="0">
                  <a:ln>
                    <a:noFill/>
                  </a:ln>
                  <a:solidFill>
                    <a:srgbClr val="0A1F4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rPr>
                <a:t> desto leichter die Nachnutzung der Materialien.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49E5291A-1D0F-7541-BCE0-20FD3F14A55B}"/>
                </a:ext>
              </a:extLst>
            </p:cNvPr>
            <p:cNvSpPr txBox="1"/>
            <p:nvPr/>
          </p:nvSpPr>
          <p:spPr>
            <a:xfrm>
              <a:off x="7286242" y="1817600"/>
              <a:ext cx="4182471" cy="1569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2400" cap="all" dirty="0">
                  <a:solidFill>
                    <a:schemeClr val="accent1">
                      <a:lumMod val="75000"/>
                    </a:schemeClr>
                  </a:solidFill>
                </a:rPr>
                <a:t>Offene Formate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de-DE" dirty="0">
                <a:solidFill>
                  <a:srgbClr val="0A1F40"/>
                </a:solidFill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dirty="0">
                  <a:solidFill>
                    <a:srgbClr val="0A1F40"/>
                  </a:solidFill>
                </a:rPr>
                <a:t>Je offener das </a:t>
              </a:r>
              <a:r>
                <a:rPr lang="de-DE" b="1" dirty="0">
                  <a:solidFill>
                    <a:schemeClr val="accent5">
                      <a:lumMod val="75000"/>
                    </a:schemeClr>
                  </a:solidFill>
                </a:rPr>
                <a:t>Format</a:t>
              </a:r>
              <a:r>
                <a:rPr lang="de-DE" dirty="0">
                  <a:solidFill>
                    <a:schemeClr val="accent5">
                      <a:lumMod val="75000"/>
                    </a:schemeClr>
                  </a:solidFill>
                </a:rPr>
                <a:t>, </a:t>
              </a:r>
              <a:r>
                <a:rPr lang="de-DE" dirty="0">
                  <a:solidFill>
                    <a:srgbClr val="0A1F40"/>
                  </a:solidFill>
                </a:rPr>
                <a:t>desto einfacher die Möglichkeit der Anpassung für den eigenen Kontext. 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685E1301-A24C-AD4F-8AB6-21F1DCD9C149}"/>
                </a:ext>
              </a:extLst>
            </p:cNvPr>
            <p:cNvSpPr txBox="1"/>
            <p:nvPr/>
          </p:nvSpPr>
          <p:spPr>
            <a:xfrm>
              <a:off x="1657162" y="4151192"/>
              <a:ext cx="4122164" cy="1569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2400" cap="all" dirty="0">
                  <a:solidFill>
                    <a:schemeClr val="accent1">
                      <a:lumMod val="75000"/>
                    </a:schemeClr>
                  </a:solidFill>
                </a:rPr>
                <a:t>Auffindbarkeit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dirty="0">
                  <a:solidFill>
                    <a:srgbClr val="0A1F40"/>
                  </a:solidFill>
                </a:rPr>
                <a:t>Je umfangreicher Materialien mit </a:t>
              </a:r>
              <a:r>
                <a:rPr lang="de-DE" b="1">
                  <a:solidFill>
                    <a:srgbClr val="0A1F40"/>
                  </a:solidFill>
                </a:rPr>
                <a:t>Metadaten</a:t>
              </a:r>
              <a:r>
                <a:rPr lang="de-DE">
                  <a:solidFill>
                    <a:srgbClr val="0A1F40"/>
                  </a:solidFill>
                </a:rPr>
                <a:t> beschrieben </a:t>
              </a:r>
              <a:r>
                <a:rPr lang="de-DE" dirty="0">
                  <a:solidFill>
                    <a:srgbClr val="0A1F40"/>
                  </a:solidFill>
                </a:rPr>
                <a:t>sind, desto effizienter sind sie aufzufinden.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880A556D-AE6B-8541-833D-DC7FFD44FA05}"/>
                </a:ext>
              </a:extLst>
            </p:cNvPr>
            <p:cNvSpPr txBox="1"/>
            <p:nvPr/>
          </p:nvSpPr>
          <p:spPr>
            <a:xfrm>
              <a:off x="7286241" y="4113092"/>
              <a:ext cx="4215181" cy="1569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2400" cap="all" dirty="0">
                  <a:solidFill>
                    <a:schemeClr val="accent1">
                      <a:lumMod val="75000"/>
                    </a:schemeClr>
                  </a:solidFill>
                </a:rPr>
                <a:t>Kontextualisierung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de-DE" dirty="0">
                <a:solidFill>
                  <a:srgbClr val="0A1F40"/>
                </a:solidFill>
              </a:endParaRPr>
            </a:p>
            <a:p>
              <a:r>
                <a:rPr lang="de-DE" dirty="0">
                  <a:solidFill>
                    <a:srgbClr val="0A1F40"/>
                  </a:solidFill>
                </a:rPr>
                <a:t>Umso detaillierter die </a:t>
              </a:r>
              <a:r>
                <a:rPr lang="de-DE" b="1" dirty="0">
                  <a:solidFill>
                    <a:srgbClr val="0A1F40"/>
                  </a:solidFill>
                </a:rPr>
                <a:t>didaktische Beschreibung</a:t>
              </a:r>
              <a:r>
                <a:rPr lang="de-DE" dirty="0">
                  <a:solidFill>
                    <a:srgbClr val="0A1F40"/>
                  </a:solidFill>
                </a:rPr>
                <a:t>, desto einfacher die Einschätzung das Materials. </a:t>
              </a:r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6A15F755-B935-4B11-BE6E-30FEED965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4029" y="1238214"/>
              <a:ext cx="1462150" cy="1394815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0BCAA91D-AFCA-4F60-97E2-206B753D6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75621" y="1226615"/>
              <a:ext cx="1486468" cy="1418013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4FE9567D-B121-4455-9308-86E238B13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7099" y="3515996"/>
              <a:ext cx="1420063" cy="1354666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B1B0F776-F7B9-4580-B8F2-5CC13EEF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11655" y="3574566"/>
              <a:ext cx="1297269" cy="1237527"/>
            </a:xfrm>
            <a:prstGeom prst="rect">
              <a:avLst/>
            </a:prstGeom>
          </p:spPr>
        </p:pic>
      </p:grpSp>
      <p:sp>
        <p:nvSpPr>
          <p:cNvPr id="4" name="Linie">
            <a:extLst>
              <a:ext uri="{FF2B5EF4-FFF2-40B4-BE49-F238E27FC236}">
                <a16:creationId xmlns:a16="http://schemas.microsoft.com/office/drawing/2014/main" id="{DC465A3C-43E7-735A-48FB-5351359EC15A}"/>
              </a:ext>
            </a:extLst>
          </p:cNvPr>
          <p:cNvSpPr/>
          <p:nvPr/>
        </p:nvSpPr>
        <p:spPr>
          <a:xfrm>
            <a:off x="5592970" y="1001412"/>
            <a:ext cx="1006061" cy="0"/>
          </a:xfrm>
          <a:prstGeom prst="line">
            <a:avLst/>
          </a:prstGeom>
          <a:ln w="25400">
            <a:solidFill>
              <a:srgbClr val="6DB5B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726344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NTWICKLUNG DES PORTALS">
            <a:extLst>
              <a:ext uri="{FF2B5EF4-FFF2-40B4-BE49-F238E27FC236}">
                <a16:creationId xmlns:a16="http://schemas.microsoft.com/office/drawing/2014/main" id="{63161AFE-61AB-9846-B0BE-6E92EFBE5D9B}"/>
              </a:ext>
            </a:extLst>
          </p:cNvPr>
          <p:cNvSpPr txBox="1"/>
          <p:nvPr/>
        </p:nvSpPr>
        <p:spPr>
          <a:xfrm>
            <a:off x="3504195" y="507473"/>
            <a:ext cx="518366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44">
                <a:solidFill>
                  <a:srgbClr val="0A1F40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 algn="ctr"/>
            <a:r>
              <a:rPr lang="de-DE" cap="all" dirty="0">
                <a:latin typeface="Josefin Sans" pitchFamily="2" charset="77"/>
              </a:rPr>
              <a:t>OER Teilen: Workflow auf </a:t>
            </a:r>
            <a:r>
              <a:rPr lang="de-DE" cap="all" dirty="0" err="1">
                <a:latin typeface="Josefin Sans" pitchFamily="2" charset="77"/>
              </a:rPr>
              <a:t>twillo</a:t>
            </a:r>
            <a:endParaRPr cap="all" dirty="0">
              <a:latin typeface="Josefin Sans" pitchFamily="2" charset="77"/>
            </a:endParaRPr>
          </a:p>
        </p:txBody>
      </p:sp>
      <p:sp>
        <p:nvSpPr>
          <p:cNvPr id="3" name="Linie">
            <a:extLst>
              <a:ext uri="{FF2B5EF4-FFF2-40B4-BE49-F238E27FC236}">
                <a16:creationId xmlns:a16="http://schemas.microsoft.com/office/drawing/2014/main" id="{283288AA-6CD6-E04E-8637-3C157BB089BA}"/>
              </a:ext>
            </a:extLst>
          </p:cNvPr>
          <p:cNvSpPr/>
          <p:nvPr/>
        </p:nvSpPr>
        <p:spPr>
          <a:xfrm>
            <a:off x="5592970" y="1001412"/>
            <a:ext cx="1006061" cy="0"/>
          </a:xfrm>
          <a:prstGeom prst="line">
            <a:avLst/>
          </a:prstGeom>
          <a:ln w="25400">
            <a:solidFill>
              <a:srgbClr val="6DB5B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6" name="Gruppieren 5"/>
          <p:cNvGrpSpPr/>
          <p:nvPr/>
        </p:nvGrpSpPr>
        <p:grpSpPr>
          <a:xfrm>
            <a:off x="1638300" y="1117601"/>
            <a:ext cx="9880600" cy="5118895"/>
            <a:chOff x="2387062" y="1338917"/>
            <a:chExt cx="9880600" cy="5118895"/>
          </a:xfrm>
        </p:grpSpPr>
        <p:grpSp>
          <p:nvGrpSpPr>
            <p:cNvPr id="8" name="Gruppieren 7"/>
            <p:cNvGrpSpPr>
              <a:grpSpLocks noChangeAspect="1"/>
            </p:cNvGrpSpPr>
            <p:nvPr/>
          </p:nvGrpSpPr>
          <p:grpSpPr>
            <a:xfrm>
              <a:off x="2736423" y="1338917"/>
              <a:ext cx="9337672" cy="4949618"/>
              <a:chOff x="1199707" y="707358"/>
              <a:chExt cx="10533494" cy="5583487"/>
            </a:xfrm>
          </p:grpSpPr>
          <p:sp>
            <p:nvSpPr>
              <p:cNvPr id="4" name="Textfeld 3"/>
              <p:cNvSpPr txBox="1"/>
              <p:nvPr/>
            </p:nvSpPr>
            <p:spPr>
              <a:xfrm>
                <a:off x="2604977" y="2679405"/>
                <a:ext cx="7953153" cy="3693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18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Work Sans"/>
                  </a:rPr>
                  <a:t>Teilen Workflow hier einfügen </a:t>
                </a:r>
              </a:p>
            </p:txBody>
          </p:sp>
          <p:pic>
            <p:nvPicPr>
              <p:cNvPr id="5" name="Grafik 4" descr="Bildschirmausschnitt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8" t="1637" r="3424"/>
              <a:stretch/>
            </p:blipFill>
            <p:spPr>
              <a:xfrm>
                <a:off x="1199707" y="707358"/>
                <a:ext cx="10533494" cy="5583487"/>
              </a:xfrm>
              <a:prstGeom prst="rect">
                <a:avLst/>
              </a:prstGeom>
            </p:spPr>
          </p:pic>
        </p:grp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29CAEE7B-2EE0-EB4F-B6A7-ACE9B3C12175}"/>
                </a:ext>
              </a:extLst>
            </p:cNvPr>
            <p:cNvSpPr/>
            <p:nvPr/>
          </p:nvSpPr>
          <p:spPr>
            <a:xfrm>
              <a:off x="2387062" y="6119258"/>
              <a:ext cx="9880600" cy="338554"/>
            </a:xfrm>
            <a:prstGeom prst="rect">
              <a:avLst/>
            </a:prstGeom>
          </p:spPr>
          <p:txBody>
            <a:bodyPr wrap="square" numCol="1">
              <a:spAutoFit/>
            </a:bodyPr>
            <a:lstStyle/>
            <a:p>
              <a:pPr lvl="0">
                <a:defRPr/>
              </a:pPr>
              <a:r>
                <a:rPr lang="de-DE" sz="1600" dirty="0">
                  <a:cs typeface="Calibri" panose="020F0502020204030204" pitchFamily="34" charset="0"/>
                </a:rPr>
                <a:t>       </a:t>
              </a:r>
              <a:r>
                <a:rPr lang="de-DE" sz="1600" b="1" dirty="0">
                  <a:cs typeface="Calibri" panose="020F0502020204030204" pitchFamily="34" charset="0"/>
                </a:rPr>
                <a:t>Eigener Workspace</a:t>
              </a:r>
              <a:r>
                <a:rPr lang="de-DE" sz="1600" dirty="0">
                  <a:cs typeface="Calibri" panose="020F0502020204030204" pitchFamily="34" charset="0"/>
                </a:rPr>
                <a:t>		                        </a:t>
              </a:r>
              <a:r>
                <a:rPr lang="de-DE" sz="1600" b="1" dirty="0">
                  <a:cs typeface="Calibri" panose="020F0502020204030204" pitchFamily="34" charset="0"/>
                </a:rPr>
                <a:t>Metadatendialog</a:t>
              </a:r>
              <a:r>
                <a:rPr lang="de-DE" sz="1600" dirty="0">
                  <a:cs typeface="Calibri" panose="020F0502020204030204" pitchFamily="34" charset="0"/>
                </a:rPr>
                <a:t>               </a:t>
              </a:r>
              <a:r>
                <a:rPr lang="de-DE" sz="1600" b="1" dirty="0">
                  <a:cs typeface="Calibri" panose="020F0502020204030204" pitchFamily="34" charset="0"/>
                </a:rPr>
                <a:t>Freigabe</a:t>
              </a:r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-5256" y="0"/>
            <a:ext cx="1353600" cy="6480000"/>
            <a:chOff x="1" y="-1943"/>
            <a:chExt cx="1353600" cy="6480000"/>
          </a:xfrm>
        </p:grpSpPr>
        <p:sp>
          <p:nvSpPr>
            <p:cNvPr id="13" name="Rechteck 12"/>
            <p:cNvSpPr/>
            <p:nvPr/>
          </p:nvSpPr>
          <p:spPr>
            <a:xfrm>
              <a:off x="1" y="-1943"/>
              <a:ext cx="866679" cy="6480000"/>
            </a:xfrm>
            <a:prstGeom prst="rect">
              <a:avLst/>
            </a:prstGeom>
            <a:solidFill>
              <a:srgbClr val="DDF0F0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45719" tIns="45719" rIns="45719" bIns="45719" numCol="1" spcCol="38100" rtlCol="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9pPr>
            </a:lstStyle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endParaRPr>
            </a:p>
          </p:txBody>
        </p:sp>
        <p:pic>
          <p:nvPicPr>
            <p:cNvPr id="14" name="Logo twillo with claim dark.png">
              <a:extLst>
                <a:ext uri="{FF2B5EF4-FFF2-40B4-BE49-F238E27FC236}">
                  <a16:creationId xmlns:a16="http://schemas.microsoft.com/office/drawing/2014/main" id="{E5EF5658-C001-B64C-BA98-C748BC30D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2459" y="442918"/>
              <a:ext cx="961142" cy="42944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5" name="Textfeld 5"/>
            <p:cNvSpPr txBox="1"/>
            <p:nvPr/>
          </p:nvSpPr>
          <p:spPr>
            <a:xfrm rot="16200000">
              <a:off x="-2262083" y="3136615"/>
              <a:ext cx="5365445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45719" tIns="45719" rIns="45719" bIns="45719" numCol="1" spcCol="38100" rtlCol="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9pPr>
            </a:lstStyle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3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rPr>
                <a:t>www.twillo.de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45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NTWICKLUNG DES PORTALS">
            <a:extLst>
              <a:ext uri="{FF2B5EF4-FFF2-40B4-BE49-F238E27FC236}">
                <a16:creationId xmlns:a16="http://schemas.microsoft.com/office/drawing/2014/main" id="{63161AFE-61AB-9846-B0BE-6E92EFBE5D9B}"/>
              </a:ext>
            </a:extLst>
          </p:cNvPr>
          <p:cNvSpPr txBox="1"/>
          <p:nvPr/>
        </p:nvSpPr>
        <p:spPr>
          <a:xfrm>
            <a:off x="3537847" y="507473"/>
            <a:ext cx="511633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44">
                <a:solidFill>
                  <a:srgbClr val="0A1F40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 algn="ctr"/>
            <a:r>
              <a:rPr lang="de-DE" cap="all" dirty="0">
                <a:latin typeface="Josefin Sans" pitchFamily="2" charset="77"/>
              </a:rPr>
              <a:t>OER Teilen Auf </a:t>
            </a:r>
            <a:r>
              <a:rPr lang="de-DE" cap="all" dirty="0" err="1">
                <a:latin typeface="Josefin Sans" pitchFamily="2" charset="77"/>
              </a:rPr>
              <a:t>Twillo</a:t>
            </a:r>
            <a:r>
              <a:rPr lang="de-DE" cap="all" dirty="0">
                <a:latin typeface="Josefin Sans" pitchFamily="2" charset="77"/>
              </a:rPr>
              <a:t>: Anmelden</a:t>
            </a:r>
            <a:endParaRPr cap="all" dirty="0">
              <a:latin typeface="Josefin Sans" pitchFamily="2" charset="77"/>
            </a:endParaRPr>
          </a:p>
        </p:txBody>
      </p:sp>
      <p:sp>
        <p:nvSpPr>
          <p:cNvPr id="3" name="Linie">
            <a:extLst>
              <a:ext uri="{FF2B5EF4-FFF2-40B4-BE49-F238E27FC236}">
                <a16:creationId xmlns:a16="http://schemas.microsoft.com/office/drawing/2014/main" id="{283288AA-6CD6-E04E-8637-3C157BB089BA}"/>
              </a:ext>
            </a:extLst>
          </p:cNvPr>
          <p:cNvSpPr/>
          <p:nvPr/>
        </p:nvSpPr>
        <p:spPr>
          <a:xfrm>
            <a:off x="5592970" y="1001412"/>
            <a:ext cx="1006061" cy="0"/>
          </a:xfrm>
          <a:prstGeom prst="line">
            <a:avLst/>
          </a:prstGeom>
          <a:ln w="25400">
            <a:solidFill>
              <a:srgbClr val="6DB5B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14" name="Gruppieren 13"/>
          <p:cNvGrpSpPr/>
          <p:nvPr/>
        </p:nvGrpSpPr>
        <p:grpSpPr>
          <a:xfrm>
            <a:off x="-5256" y="0"/>
            <a:ext cx="1353600" cy="6480000"/>
            <a:chOff x="1" y="-1943"/>
            <a:chExt cx="1353600" cy="6480000"/>
          </a:xfrm>
        </p:grpSpPr>
        <p:sp>
          <p:nvSpPr>
            <p:cNvPr id="15" name="Rechteck 14"/>
            <p:cNvSpPr/>
            <p:nvPr/>
          </p:nvSpPr>
          <p:spPr>
            <a:xfrm>
              <a:off x="1" y="-1943"/>
              <a:ext cx="866679" cy="6480000"/>
            </a:xfrm>
            <a:prstGeom prst="rect">
              <a:avLst/>
            </a:prstGeom>
            <a:solidFill>
              <a:srgbClr val="DDF0F0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45719" tIns="45719" rIns="45719" bIns="45719" numCol="1" spcCol="38100" rtlCol="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9pPr>
            </a:lstStyle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endParaRPr>
            </a:p>
          </p:txBody>
        </p:sp>
        <p:pic>
          <p:nvPicPr>
            <p:cNvPr id="16" name="Logo twillo with claim dark.png">
              <a:extLst>
                <a:ext uri="{FF2B5EF4-FFF2-40B4-BE49-F238E27FC236}">
                  <a16:creationId xmlns:a16="http://schemas.microsoft.com/office/drawing/2014/main" id="{E5EF5658-C001-B64C-BA98-C748BC30D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2459" y="442918"/>
              <a:ext cx="961142" cy="42944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9" name="Textfeld 5"/>
            <p:cNvSpPr txBox="1"/>
            <p:nvPr/>
          </p:nvSpPr>
          <p:spPr>
            <a:xfrm rot="16200000">
              <a:off x="-2262083" y="3136615"/>
              <a:ext cx="5365445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45719" tIns="45719" rIns="45719" bIns="45719" numCol="1" spcCol="38100" rtlCol="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9pPr>
            </a:lstStyle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3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rPr>
                <a:t>www.twillo.de</a:t>
              </a:r>
            </a:p>
          </p:txBody>
        </p: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86C3B5B2-6587-4BB2-75D1-1BFF38CF2E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515" y="1330881"/>
            <a:ext cx="5111474" cy="509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7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NTWICKLUNG DES PORTALS">
            <a:extLst>
              <a:ext uri="{FF2B5EF4-FFF2-40B4-BE49-F238E27FC236}">
                <a16:creationId xmlns:a16="http://schemas.microsoft.com/office/drawing/2014/main" id="{63161AFE-61AB-9846-B0BE-6E92EFBE5D9B}"/>
              </a:ext>
            </a:extLst>
          </p:cNvPr>
          <p:cNvSpPr txBox="1"/>
          <p:nvPr/>
        </p:nvSpPr>
        <p:spPr>
          <a:xfrm>
            <a:off x="2845606" y="507473"/>
            <a:ext cx="650081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pc="144">
                <a:solidFill>
                  <a:srgbClr val="0A1F40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 algn="ctr"/>
            <a:r>
              <a:rPr lang="de-DE" cap="all" dirty="0">
                <a:latin typeface="Josefin Sans" pitchFamily="2" charset="77"/>
              </a:rPr>
              <a:t>OER Teilen Auf </a:t>
            </a:r>
            <a:r>
              <a:rPr lang="de-DE" cap="all" dirty="0" err="1">
                <a:latin typeface="Josefin Sans" pitchFamily="2" charset="77"/>
              </a:rPr>
              <a:t>Twillo</a:t>
            </a:r>
            <a:r>
              <a:rPr lang="de-DE" cap="all" dirty="0">
                <a:latin typeface="Josefin Sans" pitchFamily="2" charset="77"/>
              </a:rPr>
              <a:t>: Eigener Workspace</a:t>
            </a:r>
          </a:p>
        </p:txBody>
      </p:sp>
      <p:sp>
        <p:nvSpPr>
          <p:cNvPr id="3" name="Linie">
            <a:extLst>
              <a:ext uri="{FF2B5EF4-FFF2-40B4-BE49-F238E27FC236}">
                <a16:creationId xmlns:a16="http://schemas.microsoft.com/office/drawing/2014/main" id="{283288AA-6CD6-E04E-8637-3C157BB089BA}"/>
              </a:ext>
            </a:extLst>
          </p:cNvPr>
          <p:cNvSpPr/>
          <p:nvPr/>
        </p:nvSpPr>
        <p:spPr>
          <a:xfrm>
            <a:off x="5592970" y="1001412"/>
            <a:ext cx="1006061" cy="0"/>
          </a:xfrm>
          <a:prstGeom prst="line">
            <a:avLst/>
          </a:prstGeom>
          <a:ln w="25400">
            <a:solidFill>
              <a:srgbClr val="6DB5B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14" name="Gruppieren 13"/>
          <p:cNvGrpSpPr/>
          <p:nvPr/>
        </p:nvGrpSpPr>
        <p:grpSpPr>
          <a:xfrm>
            <a:off x="-5256" y="0"/>
            <a:ext cx="1353600" cy="6480000"/>
            <a:chOff x="1" y="-1943"/>
            <a:chExt cx="1353600" cy="6480000"/>
          </a:xfrm>
        </p:grpSpPr>
        <p:sp>
          <p:nvSpPr>
            <p:cNvPr id="15" name="Rechteck 14"/>
            <p:cNvSpPr/>
            <p:nvPr/>
          </p:nvSpPr>
          <p:spPr>
            <a:xfrm>
              <a:off x="1" y="-1943"/>
              <a:ext cx="866679" cy="6480000"/>
            </a:xfrm>
            <a:prstGeom prst="rect">
              <a:avLst/>
            </a:prstGeom>
            <a:solidFill>
              <a:srgbClr val="DDF0F0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45719" tIns="45719" rIns="45719" bIns="45719" numCol="1" spcCol="38100" rtlCol="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9pPr>
            </a:lstStyle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endParaRPr>
            </a:p>
          </p:txBody>
        </p:sp>
        <p:pic>
          <p:nvPicPr>
            <p:cNvPr id="16" name="Logo twillo with claim dark.png">
              <a:extLst>
                <a:ext uri="{FF2B5EF4-FFF2-40B4-BE49-F238E27FC236}">
                  <a16:creationId xmlns:a16="http://schemas.microsoft.com/office/drawing/2014/main" id="{E5EF5658-C001-B64C-BA98-C748BC30D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2459" y="442918"/>
              <a:ext cx="961142" cy="42944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9" name="Textfeld 5"/>
            <p:cNvSpPr txBox="1"/>
            <p:nvPr/>
          </p:nvSpPr>
          <p:spPr>
            <a:xfrm rot="16200000">
              <a:off x="-2262083" y="3136615"/>
              <a:ext cx="5365445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45719" tIns="45719" rIns="45719" bIns="45719" numCol="1" spcCol="38100" rtlCol="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9pPr>
            </a:lstStyle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3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rPr>
                <a:t>www.twillo.de</a:t>
              </a:r>
            </a:p>
          </p:txBody>
        </p:sp>
      </p:grp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42" y="1548866"/>
            <a:ext cx="10875977" cy="354564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C7AD38F-8DE0-9A68-BC90-CD3183036F09}"/>
              </a:ext>
            </a:extLst>
          </p:cNvPr>
          <p:cNvSpPr/>
          <p:nvPr/>
        </p:nvSpPr>
        <p:spPr>
          <a:xfrm>
            <a:off x="2305375" y="1509066"/>
            <a:ext cx="1275479" cy="937549"/>
          </a:xfrm>
          <a:prstGeom prst="ellipse">
            <a:avLst/>
          </a:prstGeom>
          <a:noFill/>
          <a:ln w="38100" cap="flat">
            <a:solidFill>
              <a:srgbClr val="F25B68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effectLst/>
              <a:uFillTx/>
              <a:latin typeface="+mn-lt"/>
              <a:ea typeface="+mn-ea"/>
              <a:cs typeface="+mn-cs"/>
              <a:sym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99406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NTWICKLUNG DES PORTALS">
            <a:extLst>
              <a:ext uri="{FF2B5EF4-FFF2-40B4-BE49-F238E27FC236}">
                <a16:creationId xmlns:a16="http://schemas.microsoft.com/office/drawing/2014/main" id="{63161AFE-61AB-9846-B0BE-6E92EFBE5D9B}"/>
              </a:ext>
            </a:extLst>
          </p:cNvPr>
          <p:cNvSpPr txBox="1"/>
          <p:nvPr/>
        </p:nvSpPr>
        <p:spPr>
          <a:xfrm>
            <a:off x="2966661" y="507473"/>
            <a:ext cx="625869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pc="144">
                <a:solidFill>
                  <a:srgbClr val="0A1F40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 algn="ctr"/>
            <a:r>
              <a:rPr lang="de-DE" cap="all" dirty="0">
                <a:latin typeface="Josefin Sans" pitchFamily="2" charset="77"/>
              </a:rPr>
              <a:t>OER Teilen Auf </a:t>
            </a:r>
            <a:r>
              <a:rPr lang="de-DE" cap="all" dirty="0" err="1">
                <a:latin typeface="Josefin Sans" pitchFamily="2" charset="77"/>
              </a:rPr>
              <a:t>Twillo</a:t>
            </a:r>
            <a:r>
              <a:rPr lang="de-DE" cap="all" dirty="0">
                <a:latin typeface="Josefin Sans" pitchFamily="2" charset="77"/>
              </a:rPr>
              <a:t>: </a:t>
            </a:r>
            <a:r>
              <a:rPr lang="de-DE" cap="all" dirty="0" err="1">
                <a:latin typeface="Josefin Sans" pitchFamily="2" charset="77"/>
              </a:rPr>
              <a:t>MEtadatendialog</a:t>
            </a:r>
            <a:endParaRPr lang="de-DE" cap="all" dirty="0">
              <a:latin typeface="Josefin Sans" pitchFamily="2" charset="77"/>
            </a:endParaRPr>
          </a:p>
        </p:txBody>
      </p:sp>
      <p:sp>
        <p:nvSpPr>
          <p:cNvPr id="3" name="Linie">
            <a:extLst>
              <a:ext uri="{FF2B5EF4-FFF2-40B4-BE49-F238E27FC236}">
                <a16:creationId xmlns:a16="http://schemas.microsoft.com/office/drawing/2014/main" id="{283288AA-6CD6-E04E-8637-3C157BB089BA}"/>
              </a:ext>
            </a:extLst>
          </p:cNvPr>
          <p:cNvSpPr/>
          <p:nvPr/>
        </p:nvSpPr>
        <p:spPr>
          <a:xfrm>
            <a:off x="5592970" y="1001412"/>
            <a:ext cx="1006061" cy="0"/>
          </a:xfrm>
          <a:prstGeom prst="line">
            <a:avLst/>
          </a:prstGeom>
          <a:ln w="25400">
            <a:solidFill>
              <a:srgbClr val="6DB5B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14" name="Gruppieren 13"/>
          <p:cNvGrpSpPr/>
          <p:nvPr/>
        </p:nvGrpSpPr>
        <p:grpSpPr>
          <a:xfrm>
            <a:off x="-5256" y="0"/>
            <a:ext cx="1353600" cy="6480000"/>
            <a:chOff x="1" y="-1943"/>
            <a:chExt cx="1353600" cy="6480000"/>
          </a:xfrm>
        </p:grpSpPr>
        <p:sp>
          <p:nvSpPr>
            <p:cNvPr id="15" name="Rechteck 14"/>
            <p:cNvSpPr/>
            <p:nvPr/>
          </p:nvSpPr>
          <p:spPr>
            <a:xfrm>
              <a:off x="1" y="-1943"/>
              <a:ext cx="866679" cy="6480000"/>
            </a:xfrm>
            <a:prstGeom prst="rect">
              <a:avLst/>
            </a:prstGeom>
            <a:solidFill>
              <a:srgbClr val="DDF0F0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45719" tIns="45719" rIns="45719" bIns="45719" numCol="1" spcCol="38100" rtlCol="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9pPr>
            </a:lstStyle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endParaRPr>
            </a:p>
          </p:txBody>
        </p:sp>
        <p:pic>
          <p:nvPicPr>
            <p:cNvPr id="16" name="Logo twillo with claim dark.png">
              <a:extLst>
                <a:ext uri="{FF2B5EF4-FFF2-40B4-BE49-F238E27FC236}">
                  <a16:creationId xmlns:a16="http://schemas.microsoft.com/office/drawing/2014/main" id="{E5EF5658-C001-B64C-BA98-C748BC30D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2459" y="442918"/>
              <a:ext cx="961142" cy="42944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9" name="Textfeld 5"/>
            <p:cNvSpPr txBox="1"/>
            <p:nvPr/>
          </p:nvSpPr>
          <p:spPr>
            <a:xfrm rot="16200000">
              <a:off x="-2262083" y="3136615"/>
              <a:ext cx="5365445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45719" tIns="45719" rIns="45719" bIns="45719" numCol="1" spcCol="38100" rtlCol="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9pPr>
            </a:lstStyle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3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rPr>
                <a:t>www.twillo.de</a:t>
              </a:r>
            </a:p>
          </p:txBody>
        </p:sp>
      </p:grpSp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70" y="3922168"/>
            <a:ext cx="5165769" cy="1928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21" y="1319168"/>
            <a:ext cx="5723400" cy="20380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75" y="1508548"/>
            <a:ext cx="3991959" cy="384479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6379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NTWICKLUNG DES PORTALS">
            <a:extLst>
              <a:ext uri="{FF2B5EF4-FFF2-40B4-BE49-F238E27FC236}">
                <a16:creationId xmlns:a16="http://schemas.microsoft.com/office/drawing/2014/main" id="{63161AFE-61AB-9846-B0BE-6E92EFBE5D9B}"/>
              </a:ext>
            </a:extLst>
          </p:cNvPr>
          <p:cNvSpPr txBox="1"/>
          <p:nvPr/>
        </p:nvSpPr>
        <p:spPr>
          <a:xfrm>
            <a:off x="3429995" y="507473"/>
            <a:ext cx="533203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pc="144">
                <a:solidFill>
                  <a:srgbClr val="0A1F40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 algn="ctr"/>
            <a:r>
              <a:rPr lang="de-DE" cap="all" dirty="0">
                <a:latin typeface="Josefin Sans" pitchFamily="2" charset="77"/>
              </a:rPr>
              <a:t>Teilen Im </a:t>
            </a:r>
            <a:r>
              <a:rPr lang="de-DE" cap="all" dirty="0" err="1">
                <a:latin typeface="Josefin Sans" pitchFamily="2" charset="77"/>
              </a:rPr>
              <a:t>Twillo</a:t>
            </a:r>
            <a:r>
              <a:rPr lang="de-DE" cap="all" dirty="0">
                <a:latin typeface="Josefin Sans" pitchFamily="2" charset="77"/>
              </a:rPr>
              <a:t>-Portal: Freigabe</a:t>
            </a:r>
            <a:endParaRPr cap="all" dirty="0">
              <a:latin typeface="Josefin Sans" pitchFamily="2" charset="77"/>
            </a:endParaRPr>
          </a:p>
        </p:txBody>
      </p:sp>
      <p:sp>
        <p:nvSpPr>
          <p:cNvPr id="3" name="Linie">
            <a:extLst>
              <a:ext uri="{FF2B5EF4-FFF2-40B4-BE49-F238E27FC236}">
                <a16:creationId xmlns:a16="http://schemas.microsoft.com/office/drawing/2014/main" id="{283288AA-6CD6-E04E-8637-3C157BB089BA}"/>
              </a:ext>
            </a:extLst>
          </p:cNvPr>
          <p:cNvSpPr/>
          <p:nvPr/>
        </p:nvSpPr>
        <p:spPr>
          <a:xfrm>
            <a:off x="5592970" y="1001412"/>
            <a:ext cx="1006061" cy="0"/>
          </a:xfrm>
          <a:prstGeom prst="line">
            <a:avLst/>
          </a:prstGeom>
          <a:ln w="25400">
            <a:solidFill>
              <a:srgbClr val="6DB5B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14" name="Gruppieren 13"/>
          <p:cNvGrpSpPr/>
          <p:nvPr/>
        </p:nvGrpSpPr>
        <p:grpSpPr>
          <a:xfrm>
            <a:off x="-5256" y="0"/>
            <a:ext cx="1353600" cy="6480000"/>
            <a:chOff x="1" y="-1943"/>
            <a:chExt cx="1353600" cy="6480000"/>
          </a:xfrm>
        </p:grpSpPr>
        <p:sp>
          <p:nvSpPr>
            <p:cNvPr id="15" name="Rechteck 14"/>
            <p:cNvSpPr/>
            <p:nvPr/>
          </p:nvSpPr>
          <p:spPr>
            <a:xfrm>
              <a:off x="1" y="-1943"/>
              <a:ext cx="866679" cy="6480000"/>
            </a:xfrm>
            <a:prstGeom prst="rect">
              <a:avLst/>
            </a:prstGeom>
            <a:solidFill>
              <a:srgbClr val="DDF0F0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45719" tIns="45719" rIns="45719" bIns="45719" numCol="1" spcCol="38100" rtlCol="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9pPr>
            </a:lstStyle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endParaRPr>
            </a:p>
          </p:txBody>
        </p:sp>
        <p:pic>
          <p:nvPicPr>
            <p:cNvPr id="16" name="Logo twillo with claim dark.png">
              <a:extLst>
                <a:ext uri="{FF2B5EF4-FFF2-40B4-BE49-F238E27FC236}">
                  <a16:creationId xmlns:a16="http://schemas.microsoft.com/office/drawing/2014/main" id="{E5EF5658-C001-B64C-BA98-C748BC30D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2459" y="442918"/>
              <a:ext cx="961142" cy="42944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9" name="Textfeld 5"/>
            <p:cNvSpPr txBox="1"/>
            <p:nvPr/>
          </p:nvSpPr>
          <p:spPr>
            <a:xfrm rot="16200000">
              <a:off x="-2262083" y="3136615"/>
              <a:ext cx="5365445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45719" tIns="45719" rIns="45719" bIns="45719" numCol="1" spcCol="38100" rtlCol="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1pPr>
              <a:lvl2pPr marL="0" marR="0" indent="457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2pPr>
              <a:lvl3pPr marL="0" marR="0" indent="914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3pPr>
              <a:lvl4pPr marL="0" marR="0" indent="1371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4pPr>
              <a:lvl5pPr marL="0" marR="0" indent="18288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5pPr>
              <a:lvl6pPr marL="0" marR="0" indent="22860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6pPr>
              <a:lvl7pPr marL="0" marR="0" indent="27432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7pPr>
              <a:lvl8pPr marL="0" marR="0" indent="32004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8pPr>
              <a:lvl9pPr marL="0" marR="0" indent="365760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defRPr>
              </a:lvl9pPr>
            </a:lstStyle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320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rPr>
                <a:t>www.twillo.de</a:t>
              </a:r>
            </a:p>
          </p:txBody>
        </p:sp>
      </p:grp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936" y="1208943"/>
            <a:ext cx="1578868" cy="49047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35" y="1692715"/>
            <a:ext cx="3384157" cy="33246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048" y="1612155"/>
            <a:ext cx="5572810" cy="34052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A36D53E-3785-7C9D-7DD7-B675AF00B1E5}"/>
              </a:ext>
            </a:extLst>
          </p:cNvPr>
          <p:cNvSpPr/>
          <p:nvPr/>
        </p:nvSpPr>
        <p:spPr>
          <a:xfrm>
            <a:off x="4474292" y="3213100"/>
            <a:ext cx="1369918" cy="550517"/>
          </a:xfrm>
          <a:prstGeom prst="ellipse">
            <a:avLst/>
          </a:prstGeom>
          <a:noFill/>
          <a:ln w="38100" cap="flat">
            <a:solidFill>
              <a:srgbClr val="F25B68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effectLst/>
              <a:uFillTx/>
              <a:latin typeface="+mn-lt"/>
              <a:ea typeface="+mn-ea"/>
              <a:cs typeface="+mn-cs"/>
              <a:sym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316016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NTWICKLUNG DES PORTALS">
            <a:extLst>
              <a:ext uri="{FF2B5EF4-FFF2-40B4-BE49-F238E27FC236}">
                <a16:creationId xmlns:a16="http://schemas.microsoft.com/office/drawing/2014/main" id="{511D538C-6086-1D92-F6C3-1EECE410BD72}"/>
              </a:ext>
            </a:extLst>
          </p:cNvPr>
          <p:cNvSpPr txBox="1"/>
          <p:nvPr/>
        </p:nvSpPr>
        <p:spPr>
          <a:xfrm>
            <a:off x="3716622" y="558665"/>
            <a:ext cx="475886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pc="144">
                <a:solidFill>
                  <a:srgbClr val="0A1F40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 algn="ctr"/>
            <a:r>
              <a:rPr lang="de-DE" cap="all" dirty="0">
                <a:latin typeface="Josefin Sans" pitchFamily="2" charset="77"/>
              </a:rPr>
              <a:t>Teilen im OER-Campus in Stud.IP</a:t>
            </a:r>
          </a:p>
        </p:txBody>
      </p:sp>
      <p:sp>
        <p:nvSpPr>
          <p:cNvPr id="4" name="Linie">
            <a:extLst>
              <a:ext uri="{FF2B5EF4-FFF2-40B4-BE49-F238E27FC236}">
                <a16:creationId xmlns:a16="http://schemas.microsoft.com/office/drawing/2014/main" id="{0523A737-9C7B-A221-C3F4-7AEAAEE04163}"/>
              </a:ext>
            </a:extLst>
          </p:cNvPr>
          <p:cNvSpPr/>
          <p:nvPr/>
        </p:nvSpPr>
        <p:spPr>
          <a:xfrm>
            <a:off x="5574465" y="994729"/>
            <a:ext cx="1006061" cy="0"/>
          </a:xfrm>
          <a:prstGeom prst="line">
            <a:avLst/>
          </a:prstGeom>
          <a:ln w="25400">
            <a:solidFill>
              <a:srgbClr val="6DB5B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3C5E428-378C-EC6A-BE19-DA7BB7D24D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35"/>
          <a:stretch/>
        </p:blipFill>
        <p:spPr>
          <a:xfrm>
            <a:off x="592348" y="1700214"/>
            <a:ext cx="11007303" cy="434177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FA2FF15-9744-8719-3401-C3C1A2BFAE14}"/>
              </a:ext>
            </a:extLst>
          </p:cNvPr>
          <p:cNvSpPr/>
          <p:nvPr/>
        </p:nvSpPr>
        <p:spPr>
          <a:xfrm>
            <a:off x="3020992" y="1840372"/>
            <a:ext cx="1275479" cy="937549"/>
          </a:xfrm>
          <a:prstGeom prst="ellipse">
            <a:avLst/>
          </a:prstGeom>
          <a:noFill/>
          <a:ln w="381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371362875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1" y="-4253"/>
            <a:ext cx="4761186" cy="6496493"/>
          </a:xfrm>
          <a:prstGeom prst="rect">
            <a:avLst/>
          </a:prstGeom>
          <a:solidFill>
            <a:srgbClr val="DDF0F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Work Sans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34"/>
          <a:stretch/>
        </p:blipFill>
        <p:spPr>
          <a:xfrm>
            <a:off x="455205" y="982726"/>
            <a:ext cx="11281591" cy="5496906"/>
          </a:xfrm>
          <a:prstGeom prst="rect">
            <a:avLst/>
          </a:prstGeom>
        </p:spPr>
      </p:pic>
      <p:grpSp>
        <p:nvGrpSpPr>
          <p:cNvPr id="2" name="Gruppieren 1"/>
          <p:cNvGrpSpPr/>
          <p:nvPr/>
        </p:nvGrpSpPr>
        <p:grpSpPr>
          <a:xfrm>
            <a:off x="3626069" y="-102060"/>
            <a:ext cx="6053971" cy="3770261"/>
            <a:chOff x="3626069" y="-354316"/>
            <a:chExt cx="6053971" cy="3770261"/>
          </a:xfrm>
        </p:grpSpPr>
        <p:sp>
          <p:nvSpPr>
            <p:cNvPr id="9" name="Textfeld 8"/>
            <p:cNvSpPr txBox="1"/>
            <p:nvPr/>
          </p:nvSpPr>
          <p:spPr>
            <a:xfrm>
              <a:off x="3626069" y="-354316"/>
              <a:ext cx="2270235" cy="3770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23900" dirty="0">
                  <a:solidFill>
                    <a:srgbClr val="D1D8E1"/>
                  </a:solidFill>
                  <a:latin typeface="Josefin Sans" pitchFamily="2" charset="0"/>
                </a:rPr>
                <a:t>1</a:t>
              </a:r>
              <a:endParaRPr kumimoji="0" lang="de-DE" sz="23900" i="0" u="none" strike="noStrike" cap="none" spc="0" normalizeH="0" baseline="0" dirty="0">
                <a:ln>
                  <a:noFill/>
                </a:ln>
                <a:solidFill>
                  <a:srgbClr val="D1D8E1"/>
                </a:solidFill>
                <a:effectLst/>
                <a:uFillTx/>
                <a:latin typeface="Josefin Sans" pitchFamily="2" charset="0"/>
                <a:sym typeface="Work Sans"/>
              </a:endParaRPr>
            </a:p>
          </p:txBody>
        </p:sp>
        <p:sp>
          <p:nvSpPr>
            <p:cNvPr id="19" name="ENTWICKLUNG DES PORTALS">
              <a:extLst>
                <a:ext uri="{FF2B5EF4-FFF2-40B4-BE49-F238E27FC236}">
                  <a16:creationId xmlns:a16="http://schemas.microsoft.com/office/drawing/2014/main" id="{63161AFE-61AB-9846-B0BE-6E92EFBE5D9B}"/>
                </a:ext>
              </a:extLst>
            </p:cNvPr>
            <p:cNvSpPr txBox="1"/>
            <p:nvPr/>
          </p:nvSpPr>
          <p:spPr>
            <a:xfrm>
              <a:off x="5505518" y="1053761"/>
              <a:ext cx="4174522" cy="52322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pc="144">
                  <a:solidFill>
                    <a:srgbClr val="0A1F40"/>
                  </a:solidFill>
                  <a:latin typeface="Work Sans Medium"/>
                  <a:ea typeface="Work Sans Medium"/>
                  <a:cs typeface="Work Sans Medium"/>
                  <a:sym typeface="Work Sans Medium"/>
                </a:defRPr>
              </a:lvl1pPr>
            </a:lstStyle>
            <a:p>
              <a:r>
                <a:rPr lang="de-DE" sz="2800" cap="all" dirty="0">
                  <a:latin typeface="Josefin Sans" pitchFamily="2" charset="77"/>
                </a:rPr>
                <a:t>Grundlagen</a:t>
              </a:r>
              <a:endParaRPr sz="2800" cap="all" dirty="0">
                <a:latin typeface="Josefin Sans" pitchFamily="2" charset="77"/>
              </a:endParaRPr>
            </a:p>
          </p:txBody>
        </p:sp>
      </p:grpSp>
      <p:pic>
        <p:nvPicPr>
          <p:cNvPr id="20" name="Logo twillo with claim dark.png">
            <a:extLst>
              <a:ext uri="{FF2B5EF4-FFF2-40B4-BE49-F238E27FC236}">
                <a16:creationId xmlns:a16="http://schemas.microsoft.com/office/drawing/2014/main" id="{E5EF5658-C001-B64C-BA98-C748BC30DA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109" y="442918"/>
            <a:ext cx="961142" cy="4294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91606151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1" y="-4253"/>
            <a:ext cx="4761186" cy="6496493"/>
          </a:xfrm>
          <a:prstGeom prst="rect">
            <a:avLst/>
          </a:prstGeom>
          <a:solidFill>
            <a:srgbClr val="DDF0F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Work Sans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34"/>
          <a:stretch/>
        </p:blipFill>
        <p:spPr>
          <a:xfrm>
            <a:off x="455205" y="982726"/>
            <a:ext cx="11281591" cy="5496906"/>
          </a:xfrm>
          <a:prstGeom prst="rect">
            <a:avLst/>
          </a:prstGeom>
        </p:spPr>
      </p:pic>
      <p:grpSp>
        <p:nvGrpSpPr>
          <p:cNvPr id="2" name="Gruppieren 1"/>
          <p:cNvGrpSpPr/>
          <p:nvPr/>
        </p:nvGrpSpPr>
        <p:grpSpPr>
          <a:xfrm>
            <a:off x="3626069" y="-102060"/>
            <a:ext cx="7407021" cy="3770261"/>
            <a:chOff x="3626069" y="-354316"/>
            <a:chExt cx="7407021" cy="3770261"/>
          </a:xfrm>
        </p:grpSpPr>
        <p:sp>
          <p:nvSpPr>
            <p:cNvPr id="9" name="Textfeld 8"/>
            <p:cNvSpPr txBox="1"/>
            <p:nvPr/>
          </p:nvSpPr>
          <p:spPr>
            <a:xfrm>
              <a:off x="3626069" y="-354316"/>
              <a:ext cx="2270235" cy="3770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23900" i="0" u="none" strike="noStrike" cap="none" spc="0" normalizeH="0" baseline="0" dirty="0">
                  <a:ln>
                    <a:noFill/>
                  </a:ln>
                  <a:solidFill>
                    <a:srgbClr val="D1D8E1"/>
                  </a:solidFill>
                  <a:effectLst/>
                  <a:uFillTx/>
                  <a:latin typeface="Josefin Sans" pitchFamily="2" charset="0"/>
                  <a:sym typeface="Work Sans"/>
                </a:rPr>
                <a:t>4</a:t>
              </a:r>
            </a:p>
          </p:txBody>
        </p:sp>
        <p:sp>
          <p:nvSpPr>
            <p:cNvPr id="19" name="ENTWICKLUNG DES PORTALS">
              <a:extLst>
                <a:ext uri="{FF2B5EF4-FFF2-40B4-BE49-F238E27FC236}">
                  <a16:creationId xmlns:a16="http://schemas.microsoft.com/office/drawing/2014/main" id="{63161AFE-61AB-9846-B0BE-6E92EFBE5D9B}"/>
                </a:ext>
              </a:extLst>
            </p:cNvPr>
            <p:cNvSpPr txBox="1"/>
            <p:nvPr/>
          </p:nvSpPr>
          <p:spPr>
            <a:xfrm>
              <a:off x="5505517" y="1053761"/>
              <a:ext cx="5527573" cy="95410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pc="144">
                  <a:solidFill>
                    <a:srgbClr val="0A1F40"/>
                  </a:solidFill>
                  <a:latin typeface="Work Sans Medium"/>
                  <a:ea typeface="Work Sans Medium"/>
                  <a:cs typeface="Work Sans Medium"/>
                  <a:sym typeface="Work Sans Medium"/>
                </a:defRPr>
              </a:lvl1pPr>
            </a:lstStyle>
            <a:p>
              <a:r>
                <a:rPr lang="de-DE" sz="2800" cap="all" dirty="0">
                  <a:latin typeface="Josefin Sans" pitchFamily="2" charset="77"/>
                </a:rPr>
                <a:t>Abschluss und</a:t>
              </a:r>
              <a:br>
                <a:rPr lang="de-DE" sz="2800" cap="all" dirty="0">
                  <a:latin typeface="Josefin Sans" pitchFamily="2" charset="77"/>
                </a:rPr>
              </a:br>
              <a:r>
                <a:rPr lang="de-DE" sz="2800" cap="all" dirty="0">
                  <a:latin typeface="Josefin Sans" pitchFamily="2" charset="77"/>
                </a:rPr>
                <a:t>Offene Fragen</a:t>
              </a:r>
              <a:endParaRPr sz="2800" cap="all" dirty="0">
                <a:latin typeface="Josefin Sans" pitchFamily="2" charset="77"/>
              </a:endParaRPr>
            </a:p>
          </p:txBody>
        </p:sp>
      </p:grpSp>
      <p:pic>
        <p:nvPicPr>
          <p:cNvPr id="20" name="Logo twillo with claim dark.png">
            <a:extLst>
              <a:ext uri="{FF2B5EF4-FFF2-40B4-BE49-F238E27FC236}">
                <a16:creationId xmlns:a16="http://schemas.microsoft.com/office/drawing/2014/main" id="{E5EF5658-C001-B64C-BA98-C748BC30DA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109" y="442918"/>
            <a:ext cx="961142" cy="4294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84669109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746132" y="1160145"/>
            <a:ext cx="5531555" cy="39703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b="1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b="1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b="1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b="1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b="1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b="1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Work San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Work Sans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7728" y="1954079"/>
            <a:ext cx="5099959" cy="2588229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7385898" y="1954079"/>
            <a:ext cx="157919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0" b="1" dirty="0"/>
              <a:t>?</a:t>
            </a:r>
          </a:p>
        </p:txBody>
      </p:sp>
      <p:sp>
        <p:nvSpPr>
          <p:cNvPr id="7" name="Rechteck 6"/>
          <p:cNvSpPr/>
          <p:nvPr/>
        </p:nvSpPr>
        <p:spPr bwMode="auto">
          <a:xfrm>
            <a:off x="8349601" y="5791583"/>
            <a:ext cx="4752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chemeClr val="tx1"/>
                </a:solidFill>
              </a:rPr>
              <a:t>Abb. „Yes, </a:t>
            </a:r>
            <a:r>
              <a:rPr lang="de-DE" sz="1200" dirty="0" err="1">
                <a:solidFill>
                  <a:schemeClr val="tx1"/>
                </a:solidFill>
              </a:rPr>
              <a:t>were</a:t>
            </a:r>
            <a:r>
              <a:rPr lang="de-DE" sz="1200" dirty="0">
                <a:solidFill>
                  <a:schemeClr val="tx1"/>
                </a:solidFill>
              </a:rPr>
              <a:t> open </a:t>
            </a:r>
            <a:r>
              <a:rPr lang="de-DE" sz="1200" dirty="0" err="1">
                <a:solidFill>
                  <a:schemeClr val="tx1"/>
                </a:solidFill>
              </a:rPr>
              <a:t>sign</a:t>
            </a:r>
            <a:r>
              <a:rPr lang="de-DE" sz="1200" dirty="0">
                <a:solidFill>
                  <a:schemeClr val="tx1"/>
                </a:solidFill>
              </a:rPr>
              <a:t>“ von </a:t>
            </a:r>
            <a:r>
              <a:rPr lang="de-DE" sz="12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liftarn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</a:p>
          <a:p>
            <a:r>
              <a:rPr lang="de-DE" sz="1200" dirty="0">
                <a:solidFill>
                  <a:schemeClr val="tx1"/>
                </a:solidFill>
              </a:rPr>
              <a:t>unter der Lizenz </a:t>
            </a:r>
            <a:r>
              <a:rPr lang="de-DE" sz="1200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CC0 1.0 </a:t>
            </a:r>
            <a:r>
              <a:rPr lang="de-DE" sz="1200" dirty="0">
                <a:solidFill>
                  <a:schemeClr val="tx1"/>
                </a:solidFill>
              </a:rPr>
              <a:t>via </a:t>
            </a:r>
            <a:r>
              <a:rPr lang="de-DE" sz="1200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Openclipart</a:t>
            </a:r>
            <a:r>
              <a:rPr lang="de-DE" sz="1200" dirty="0">
                <a:solidFill>
                  <a:schemeClr val="tx1"/>
                </a:solidFill>
              </a:rPr>
              <a:t>.</a:t>
            </a:r>
          </a:p>
          <a:p>
            <a:r>
              <a:rPr lang="de-DE" sz="1200" dirty="0">
                <a:solidFill>
                  <a:schemeClr val="tx1"/>
                </a:solidFill>
              </a:rPr>
              <a:t> </a:t>
            </a:r>
            <a:endParaRPr lang="de-DE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612631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/>
        </p:nvSpPr>
        <p:spPr>
          <a:xfrm>
            <a:off x="1" y="0"/>
            <a:ext cx="4761186" cy="6496493"/>
          </a:xfrm>
          <a:prstGeom prst="rect">
            <a:avLst/>
          </a:prstGeom>
          <a:solidFill>
            <a:srgbClr val="DDF0F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Work Sans"/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8"/>
          <a:stretch/>
        </p:blipFill>
        <p:spPr>
          <a:xfrm>
            <a:off x="0" y="-1783"/>
            <a:ext cx="9211409" cy="5966667"/>
          </a:xfrm>
          <a:prstGeom prst="rect">
            <a:avLst/>
          </a:prstGeom>
        </p:spPr>
      </p:pic>
      <p:pic>
        <p:nvPicPr>
          <p:cNvPr id="11" name="Logo twillo with claim dark.png">
            <a:extLst>
              <a:ext uri="{FF2B5EF4-FFF2-40B4-BE49-F238E27FC236}">
                <a16:creationId xmlns:a16="http://schemas.microsoft.com/office/drawing/2014/main" id="{E5EF5658-C001-B64C-BA98-C748BC30DA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79"/>
          <a:stretch/>
        </p:blipFill>
        <p:spPr>
          <a:xfrm>
            <a:off x="283779" y="5638076"/>
            <a:ext cx="1767181" cy="6302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uppieren 4"/>
          <p:cNvGrpSpPr/>
          <p:nvPr/>
        </p:nvGrpSpPr>
        <p:grpSpPr>
          <a:xfrm>
            <a:off x="6567984" y="1759352"/>
            <a:ext cx="4761185" cy="4719242"/>
            <a:chOff x="6389088" y="1080785"/>
            <a:chExt cx="4761185" cy="3390446"/>
          </a:xfrm>
        </p:grpSpPr>
        <p:sp>
          <p:nvSpPr>
            <p:cNvPr id="3" name="Rechteck 2"/>
            <p:cNvSpPr/>
            <p:nvPr/>
          </p:nvSpPr>
          <p:spPr>
            <a:xfrm>
              <a:off x="6389088" y="1080785"/>
              <a:ext cx="4761185" cy="33904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de-DE" b="1" dirty="0">
                  <a:solidFill>
                    <a:srgbClr val="0A1F40"/>
                  </a:solidFill>
                </a:rPr>
                <a:t>Allgemeine Fragen zu OER oder digitaler Lehre? </a:t>
              </a:r>
            </a:p>
            <a:p>
              <a:pPr>
                <a:spcAft>
                  <a:spcPts val="1000"/>
                </a:spcAft>
              </a:pPr>
              <a:r>
                <a:rPr lang="de-DE" dirty="0">
                  <a:solidFill>
                    <a:srgbClr val="0A1F40"/>
                  </a:solidFill>
                </a:rPr>
                <a:t>Hochschuldidaktik der UOL</a:t>
              </a:r>
            </a:p>
            <a:p>
              <a:pPr>
                <a:spcAft>
                  <a:spcPts val="1000"/>
                </a:spcAft>
              </a:pPr>
              <a:r>
                <a:rPr lang="de-DE" dirty="0">
                  <a:solidFill>
                    <a:srgbClr val="0A1F40"/>
                  </a:solidFill>
                </a:rPr>
                <a:t>Mail: </a:t>
              </a:r>
              <a:r>
                <a:rPr lang="de-DE" b="1" dirty="0">
                  <a:solidFill>
                    <a:srgbClr val="0A1F40"/>
                  </a:solidFill>
                  <a:hlinkClick r:id="rId5"/>
                </a:rPr>
                <a:t>edidaktik@uol.de</a:t>
              </a:r>
              <a:endParaRPr lang="de-DE" b="1" dirty="0">
                <a:solidFill>
                  <a:srgbClr val="0A1F40"/>
                </a:solidFill>
              </a:endParaRPr>
            </a:p>
            <a:p>
              <a:pPr>
                <a:spcAft>
                  <a:spcPts val="1000"/>
                </a:spcAft>
              </a:pPr>
              <a:r>
                <a:rPr lang="de-DE" dirty="0">
                  <a:solidFill>
                    <a:srgbClr val="0A1F40"/>
                  </a:solidFill>
                </a:rPr>
                <a:t>Infos: </a:t>
              </a:r>
              <a:r>
                <a:rPr lang="de-DE" b="1" dirty="0">
                  <a:solidFill>
                    <a:srgbClr val="0A1F40"/>
                  </a:solidFill>
                  <a:hlinkClick r:id="rId6"/>
                </a:rPr>
                <a:t>uol.de/lehre/hochschuldidaktik</a:t>
              </a:r>
              <a:r>
                <a:rPr lang="de-DE" b="1" dirty="0">
                  <a:solidFill>
                    <a:srgbClr val="0A1F40"/>
                  </a:solidFill>
                </a:rPr>
                <a:t>  </a:t>
              </a:r>
            </a:p>
            <a:p>
              <a:pPr>
                <a:spcAft>
                  <a:spcPts val="1000"/>
                </a:spcAft>
              </a:pPr>
              <a:endParaRPr lang="de-DE" b="1" dirty="0">
                <a:solidFill>
                  <a:srgbClr val="0A1F40"/>
                </a:solidFill>
              </a:endParaRPr>
            </a:p>
            <a:p>
              <a:pPr>
                <a:spcAft>
                  <a:spcPts val="1000"/>
                </a:spcAft>
              </a:pPr>
              <a:r>
                <a:rPr lang="de-DE" b="1" dirty="0">
                  <a:solidFill>
                    <a:srgbClr val="0A1F40"/>
                  </a:solidFill>
                </a:rPr>
                <a:t>Fragen zu </a:t>
              </a:r>
              <a:r>
                <a:rPr lang="de-DE" b="1" dirty="0" err="1">
                  <a:solidFill>
                    <a:srgbClr val="0A1F40"/>
                  </a:solidFill>
                </a:rPr>
                <a:t>twillo</a:t>
              </a:r>
              <a:r>
                <a:rPr lang="de-DE" b="1" dirty="0">
                  <a:solidFill>
                    <a:srgbClr val="0A1F40"/>
                  </a:solidFill>
                </a:rPr>
                <a:t> oder Rechtsfragen zu OER?</a:t>
              </a:r>
              <a:endParaRPr lang="de-DE" b="1" dirty="0">
                <a:solidFill>
                  <a:schemeClr val="accent5">
                    <a:lumMod val="75000"/>
                  </a:schemeClr>
                </a:solidFill>
              </a:endParaRPr>
            </a:p>
            <a:p>
              <a:pPr>
                <a:spcAft>
                  <a:spcPts val="1000"/>
                </a:spcAft>
              </a:pPr>
              <a:r>
                <a:rPr lang="de-DE" dirty="0">
                  <a:solidFill>
                    <a:schemeClr val="accent5">
                      <a:lumMod val="75000"/>
                    </a:schemeClr>
                  </a:solidFill>
                </a:rPr>
                <a:t>Online-Sprechstunde bei </a:t>
              </a:r>
              <a:r>
                <a:rPr lang="de-DE" dirty="0" err="1">
                  <a:solidFill>
                    <a:schemeClr val="accent5">
                      <a:lumMod val="75000"/>
                    </a:schemeClr>
                  </a:solidFill>
                </a:rPr>
                <a:t>twillo</a:t>
              </a:r>
              <a:r>
                <a:rPr lang="de-DE" dirty="0">
                  <a:solidFill>
                    <a:schemeClr val="accent5">
                      <a:lumMod val="75000"/>
                    </a:schemeClr>
                  </a:solidFill>
                </a:rPr>
                <a:t>, immer donnerstags, 11.30 bis 12.30 Uhr: </a:t>
              </a:r>
              <a:br>
                <a:rPr lang="de-DE" dirty="0">
                  <a:solidFill>
                    <a:schemeClr val="accent5">
                      <a:lumMod val="75000"/>
                    </a:schemeClr>
                  </a:solidFill>
                </a:rPr>
              </a:br>
              <a:r>
                <a:rPr lang="de-DE" b="1" dirty="0">
                  <a:solidFill>
                    <a:schemeClr val="accent5">
                      <a:lumMod val="75000"/>
                    </a:schemeClr>
                  </a:solidFill>
                  <a:hlinkClick r:id="rId7"/>
                </a:rPr>
                <a:t>twillo-Thursday</a:t>
              </a:r>
              <a:endParaRPr lang="de-DE" dirty="0">
                <a:solidFill>
                  <a:schemeClr val="accent5">
                    <a:lumMod val="75000"/>
                  </a:schemeClr>
                </a:solidFill>
              </a:endParaRPr>
            </a:p>
            <a:p>
              <a:pPr>
                <a:spcAft>
                  <a:spcPts val="1000"/>
                </a:spcAft>
              </a:pPr>
              <a:r>
                <a:rPr lang="de-DE" dirty="0">
                  <a:solidFill>
                    <a:schemeClr val="accent5">
                      <a:lumMod val="75000"/>
                    </a:schemeClr>
                  </a:solidFill>
                  <a:latin typeface="Work Sans" pitchFamily="2" charset="77"/>
                </a:rPr>
                <a:t>Mail: </a:t>
              </a:r>
              <a:r>
                <a:rPr lang="de-DE" b="1" dirty="0">
                  <a:solidFill>
                    <a:schemeClr val="accent5">
                      <a:lumMod val="75000"/>
                    </a:schemeClr>
                  </a:solidFill>
                  <a:latin typeface="Work Sans" pitchFamily="2" charset="77"/>
                  <a:hlinkClick r:id="rId8"/>
                </a:rPr>
                <a:t>support.twillo@tib.eu</a:t>
              </a:r>
              <a:endParaRPr lang="de-DE" b="1" dirty="0">
                <a:solidFill>
                  <a:schemeClr val="accent5">
                    <a:lumMod val="75000"/>
                  </a:schemeClr>
                </a:solidFill>
                <a:latin typeface="Work Sans" pitchFamily="2" charset="77"/>
              </a:endParaRPr>
            </a:p>
            <a:p>
              <a:pPr>
                <a:spcAft>
                  <a:spcPts val="1000"/>
                </a:spcAft>
              </a:pPr>
              <a:endParaRPr lang="de-DE" dirty="0">
                <a:solidFill>
                  <a:schemeClr val="accent5">
                    <a:lumMod val="75000"/>
                  </a:schemeClr>
                </a:solidFill>
                <a:latin typeface="Work Sans" pitchFamily="2" charset="77"/>
              </a:endParaRPr>
            </a:p>
          </p:txBody>
        </p:sp>
        <p:sp>
          <p:nvSpPr>
            <p:cNvPr id="17" name="Rechteck 16"/>
            <p:cNvSpPr/>
            <p:nvPr/>
          </p:nvSpPr>
          <p:spPr>
            <a:xfrm>
              <a:off x="7186847" y="3833902"/>
              <a:ext cx="35448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de-DE" b="1" dirty="0">
                <a:solidFill>
                  <a:schemeClr val="accent5">
                    <a:lumMod val="75000"/>
                  </a:schemeClr>
                </a:solidFill>
                <a:latin typeface="Work Sa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9881301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FAEF3D39-45AC-06CF-4624-26D2ED8209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0"/>
            <a:ext cx="12191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80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/>
          <p:cNvGrpSpPr/>
          <p:nvPr/>
        </p:nvGrpSpPr>
        <p:grpSpPr>
          <a:xfrm>
            <a:off x="4929115" y="1223091"/>
            <a:ext cx="2333778" cy="493939"/>
            <a:chOff x="5661314" y="1223091"/>
            <a:chExt cx="2333778" cy="493939"/>
          </a:xfrm>
        </p:grpSpPr>
        <p:sp>
          <p:nvSpPr>
            <p:cNvPr id="2" name="ENTWICKLUNG DES PORTALS">
              <a:extLst>
                <a:ext uri="{FF2B5EF4-FFF2-40B4-BE49-F238E27FC236}">
                  <a16:creationId xmlns:a16="http://schemas.microsoft.com/office/drawing/2014/main" id="{63161AFE-61AB-9846-B0BE-6E92EFBE5D9B}"/>
                </a:ext>
              </a:extLst>
            </p:cNvPr>
            <p:cNvSpPr txBox="1"/>
            <p:nvPr/>
          </p:nvSpPr>
          <p:spPr>
            <a:xfrm>
              <a:off x="5661314" y="1223091"/>
              <a:ext cx="2333778" cy="3693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defRPr spc="144">
                  <a:solidFill>
                    <a:srgbClr val="0A1F40"/>
                  </a:solidFill>
                  <a:latin typeface="Work Sans Medium"/>
                  <a:ea typeface="Work Sans Medium"/>
                  <a:cs typeface="Work Sans Medium"/>
                  <a:sym typeface="Work Sans Medium"/>
                </a:defRPr>
              </a:lvl1pPr>
            </a:lstStyle>
            <a:p>
              <a:pPr algn="ctr"/>
              <a:r>
                <a:rPr lang="de-DE" cap="all" dirty="0">
                  <a:latin typeface="Josefin Sans" pitchFamily="2" charset="77"/>
                </a:rPr>
                <a:t>Wo stehen sie?</a:t>
              </a:r>
              <a:endParaRPr cap="all" dirty="0">
                <a:latin typeface="Josefin Sans" pitchFamily="2" charset="77"/>
              </a:endParaRPr>
            </a:p>
          </p:txBody>
        </p:sp>
        <p:sp>
          <p:nvSpPr>
            <p:cNvPr id="3" name="Linie">
              <a:extLst>
                <a:ext uri="{FF2B5EF4-FFF2-40B4-BE49-F238E27FC236}">
                  <a16:creationId xmlns:a16="http://schemas.microsoft.com/office/drawing/2014/main" id="{283288AA-6CD6-E04E-8637-3C157BB089BA}"/>
                </a:ext>
              </a:extLst>
            </p:cNvPr>
            <p:cNvSpPr/>
            <p:nvPr/>
          </p:nvSpPr>
          <p:spPr>
            <a:xfrm>
              <a:off x="6171167" y="1717030"/>
              <a:ext cx="1314064" cy="0"/>
            </a:xfrm>
            <a:prstGeom prst="line">
              <a:avLst/>
            </a:prstGeom>
            <a:ln w="25400">
              <a:solidFill>
                <a:srgbClr val="6DB5B5"/>
              </a:solidFill>
              <a:miter/>
            </a:ln>
          </p:spPr>
          <p:txBody>
            <a:bodyPr lIns="45719" rIns="45719"/>
            <a:lstStyle/>
            <a:p>
              <a:endParaRPr/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1969916" y="2200589"/>
            <a:ext cx="8838760" cy="3366304"/>
            <a:chOff x="1981200" y="1924486"/>
            <a:chExt cx="8838760" cy="3366304"/>
          </a:xfrm>
        </p:grpSpPr>
        <p:grpSp>
          <p:nvGrpSpPr>
            <p:cNvPr id="7" name="Gruppieren 6"/>
            <p:cNvGrpSpPr/>
            <p:nvPr/>
          </p:nvGrpSpPr>
          <p:grpSpPr>
            <a:xfrm>
              <a:off x="1981200" y="2043843"/>
              <a:ext cx="532800" cy="2653600"/>
              <a:chOff x="1981200" y="2031143"/>
              <a:chExt cx="532800" cy="2653600"/>
            </a:xfrm>
          </p:grpSpPr>
          <p:sp>
            <p:nvSpPr>
              <p:cNvPr id="27" name="Ellipse 26"/>
              <p:cNvSpPr/>
              <p:nvPr/>
            </p:nvSpPr>
            <p:spPr>
              <a:xfrm>
                <a:off x="1981200" y="3628990"/>
                <a:ext cx="532800" cy="533132"/>
              </a:xfrm>
              <a:prstGeom prst="ellipse">
                <a:avLst/>
              </a:prstGeom>
              <a:solidFill>
                <a:srgbClr val="C4E7E6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endParaRPr>
              </a:p>
            </p:txBody>
          </p:sp>
          <p:sp>
            <p:nvSpPr>
              <p:cNvPr id="28" name="Ellipse 27"/>
              <p:cNvSpPr/>
              <p:nvPr/>
            </p:nvSpPr>
            <p:spPr>
              <a:xfrm>
                <a:off x="1981200" y="4151611"/>
                <a:ext cx="532800" cy="533132"/>
              </a:xfrm>
              <a:prstGeom prst="ellipse">
                <a:avLst/>
              </a:prstGeom>
              <a:solidFill>
                <a:srgbClr val="C4E7E6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endParaRPr>
              </a:p>
            </p:txBody>
          </p:sp>
          <p:sp>
            <p:nvSpPr>
              <p:cNvPr id="6" name="Ellipse 5"/>
              <p:cNvSpPr/>
              <p:nvPr/>
            </p:nvSpPr>
            <p:spPr>
              <a:xfrm>
                <a:off x="1981200" y="2031143"/>
                <a:ext cx="532800" cy="533132"/>
              </a:xfrm>
              <a:prstGeom prst="ellipse">
                <a:avLst/>
              </a:prstGeom>
              <a:solidFill>
                <a:srgbClr val="C4E7E6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endParaRPr>
              </a:p>
            </p:txBody>
          </p:sp>
          <p:sp>
            <p:nvSpPr>
              <p:cNvPr id="22" name="Ellipse 21"/>
              <p:cNvSpPr/>
              <p:nvPr/>
            </p:nvSpPr>
            <p:spPr>
              <a:xfrm>
                <a:off x="1981200" y="2556042"/>
                <a:ext cx="532800" cy="533132"/>
              </a:xfrm>
              <a:prstGeom prst="ellipse">
                <a:avLst/>
              </a:prstGeom>
              <a:solidFill>
                <a:srgbClr val="C4E7E6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endParaRPr>
              </a:p>
            </p:txBody>
          </p:sp>
          <p:sp>
            <p:nvSpPr>
              <p:cNvPr id="23" name="Ellipse 22"/>
              <p:cNvSpPr/>
              <p:nvPr/>
            </p:nvSpPr>
            <p:spPr>
              <a:xfrm>
                <a:off x="1981200" y="3092516"/>
                <a:ext cx="532800" cy="533132"/>
              </a:xfrm>
              <a:prstGeom prst="ellipse">
                <a:avLst/>
              </a:prstGeom>
              <a:solidFill>
                <a:srgbClr val="C4E7E6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endParaRPr>
              </a:p>
            </p:txBody>
          </p:sp>
        </p:grp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82D53927-CF74-4CE4-8BA0-53AA6815A6BE}"/>
                </a:ext>
              </a:extLst>
            </p:cNvPr>
            <p:cNvSpPr txBox="1"/>
            <p:nvPr/>
          </p:nvSpPr>
          <p:spPr>
            <a:xfrm>
              <a:off x="2146299" y="1924486"/>
              <a:ext cx="8673661" cy="33663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R="0" defTabSz="914400" rtl="0" fontAlgn="auto" latinLnBrk="0" hangingPunct="0">
                <a:lnSpc>
                  <a:spcPct val="19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de-DE" b="1" i="0" u="none" strike="noStrike" cap="none" spc="0" normalizeH="0" baseline="0" dirty="0">
                  <a:ln>
                    <a:noFill/>
                  </a:ln>
                  <a:solidFill>
                    <a:srgbClr val="0A1F4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rPr>
                <a:t>A</a:t>
              </a:r>
              <a:r>
                <a:rPr lang="de-DE" dirty="0">
                  <a:solidFill>
                    <a:srgbClr val="0A1F40"/>
                  </a:solidFill>
                </a:rPr>
                <a:t> </a:t>
              </a:r>
              <a:r>
                <a:rPr kumimoji="0" lang="de-DE" b="0" i="0" u="none" strike="noStrike" cap="none" spc="0" normalizeH="0" baseline="0" dirty="0">
                  <a:ln>
                    <a:noFill/>
                  </a:ln>
                  <a:solidFill>
                    <a:srgbClr val="0A1F4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rPr>
                <a:t>OER sind </a:t>
              </a:r>
              <a:r>
                <a:rPr kumimoji="0" lang="de-DE" b="1" u="none" strike="noStrike" cap="none" spc="150" normalizeH="0" dirty="0">
                  <a:ln>
                    <a:noFill/>
                  </a:ln>
                  <a:solidFill>
                    <a:srgbClr val="0A1F40"/>
                  </a:solidFill>
                  <a:effectLst/>
                  <a:uFillTx/>
                  <a:latin typeface="Work Sans" pitchFamily="2" charset="77"/>
                  <a:sym typeface="Work Sans"/>
                </a:rPr>
                <a:t>vollkommen neu </a:t>
              </a:r>
              <a:r>
                <a:rPr lang="de-DE" dirty="0">
                  <a:solidFill>
                    <a:srgbClr val="0A1F40"/>
                  </a:solidFill>
                </a:rPr>
                <a:t>für mich.</a:t>
              </a:r>
            </a:p>
            <a:p>
              <a:pPr>
                <a:lnSpc>
                  <a:spcPct val="197000"/>
                </a:lnSpc>
              </a:pPr>
              <a:r>
                <a:rPr lang="de-DE" b="1" dirty="0">
                  <a:solidFill>
                    <a:srgbClr val="0A1F40"/>
                  </a:solidFill>
                </a:rPr>
                <a:t>B</a:t>
              </a:r>
              <a:r>
                <a:rPr lang="de-DE" dirty="0">
                  <a:solidFill>
                    <a:srgbClr val="0A1F40"/>
                  </a:solidFill>
                </a:rPr>
                <a:t> Die Idee hinter dem Begriff OER </a:t>
              </a:r>
              <a:r>
                <a:rPr lang="de-DE" b="1" spc="150" dirty="0">
                  <a:solidFill>
                    <a:srgbClr val="0A1F40"/>
                  </a:solidFill>
                </a:rPr>
                <a:t>kenne ich</a:t>
              </a:r>
              <a:r>
                <a:rPr lang="de-DE" spc="150" dirty="0">
                  <a:solidFill>
                    <a:srgbClr val="0A1F40"/>
                  </a:solidFill>
                </a:rPr>
                <a:t>.</a:t>
              </a:r>
            </a:p>
            <a:p>
              <a:pPr marR="0" defTabSz="914400" rtl="0" fontAlgn="auto" latinLnBrk="0" hangingPunct="0">
                <a:lnSpc>
                  <a:spcPct val="19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de-DE" b="1" dirty="0">
                  <a:solidFill>
                    <a:srgbClr val="0A1F40"/>
                  </a:solidFill>
                </a:rPr>
                <a:t>C</a:t>
              </a:r>
              <a:r>
                <a:rPr lang="de-DE" dirty="0">
                  <a:solidFill>
                    <a:srgbClr val="0A1F40"/>
                  </a:solidFill>
                </a:rPr>
                <a:t> Ich habe bereits OER </a:t>
              </a:r>
              <a:r>
                <a:rPr lang="de-DE" b="1" spc="150" dirty="0">
                  <a:solidFill>
                    <a:srgbClr val="0A1F40"/>
                  </a:solidFill>
                </a:rPr>
                <a:t>genutzt</a:t>
              </a:r>
              <a:r>
                <a:rPr lang="de-DE" spc="150" dirty="0">
                  <a:solidFill>
                    <a:srgbClr val="0A1F40"/>
                  </a:solidFill>
                </a:rPr>
                <a:t>.</a:t>
              </a:r>
            </a:p>
            <a:p>
              <a:pPr marR="0" defTabSz="914400" rtl="0" fontAlgn="auto" latinLnBrk="0" hangingPunct="0">
                <a:lnSpc>
                  <a:spcPct val="19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de-DE" b="1" dirty="0">
                  <a:solidFill>
                    <a:srgbClr val="0A1F40"/>
                  </a:solidFill>
                </a:rPr>
                <a:t>D</a:t>
              </a:r>
              <a:r>
                <a:rPr lang="de-DE" dirty="0">
                  <a:solidFill>
                    <a:srgbClr val="0A1F40"/>
                  </a:solidFill>
                </a:rPr>
                <a:t> Ich habe schon OER </a:t>
              </a:r>
              <a:r>
                <a:rPr lang="de-DE" b="1" spc="150" dirty="0">
                  <a:solidFill>
                    <a:srgbClr val="0A1F40"/>
                  </a:solidFill>
                </a:rPr>
                <a:t>veröffentlicht</a:t>
              </a:r>
              <a:r>
                <a:rPr lang="de-DE" spc="150" dirty="0">
                  <a:solidFill>
                    <a:srgbClr val="0A1F40"/>
                  </a:solidFill>
                </a:rPr>
                <a:t>.</a:t>
              </a:r>
            </a:p>
            <a:p>
              <a:pPr marR="0" defTabSz="914400" rtl="0" fontAlgn="auto" latinLnBrk="0" hangingPunct="0">
                <a:lnSpc>
                  <a:spcPct val="19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de-DE" b="1" spc="150" dirty="0">
                  <a:solidFill>
                    <a:srgbClr val="0A1F40"/>
                  </a:solidFill>
                </a:rPr>
                <a:t>E </a:t>
              </a:r>
              <a:r>
                <a:rPr lang="de-DE" dirty="0">
                  <a:solidFill>
                    <a:srgbClr val="0A1F40"/>
                  </a:solidFill>
                </a:rPr>
                <a:t>Ich habe OER schon einmal einer anderen Person </a:t>
              </a:r>
              <a:r>
                <a:rPr lang="de-DE" b="1" spc="150" dirty="0">
                  <a:solidFill>
                    <a:srgbClr val="0A1F40"/>
                  </a:solidFill>
                </a:rPr>
                <a:t>erklärt</a:t>
              </a:r>
              <a:r>
                <a:rPr lang="de-DE" spc="150" dirty="0">
                  <a:solidFill>
                    <a:srgbClr val="0A1F40"/>
                  </a:solidFill>
                </a:rPr>
                <a:t>.</a:t>
              </a:r>
              <a:r>
                <a:rPr lang="de-DE" dirty="0">
                  <a:solidFill>
                    <a:srgbClr val="0A1F40"/>
                  </a:solidFill>
                </a:rPr>
                <a:t> </a:t>
              </a:r>
            </a:p>
            <a:p>
              <a:pPr marR="0" defTabSz="914400" rtl="0" fontAlgn="auto" latinLnBrk="0" hangingPunct="0">
                <a:lnSpc>
                  <a:spcPct val="19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endParaRPr lang="de-DE" b="1" spc="150" dirty="0">
                <a:solidFill>
                  <a:srgbClr val="0A1F4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50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5261799" y="1223091"/>
            <a:ext cx="1668403" cy="493939"/>
            <a:chOff x="5261799" y="1223091"/>
            <a:chExt cx="1668403" cy="493939"/>
          </a:xfrm>
        </p:grpSpPr>
        <p:sp>
          <p:nvSpPr>
            <p:cNvPr id="2" name="ENTWICKLUNG DES PORTALS">
              <a:extLst>
                <a:ext uri="{FF2B5EF4-FFF2-40B4-BE49-F238E27FC236}">
                  <a16:creationId xmlns:a16="http://schemas.microsoft.com/office/drawing/2014/main" id="{63161AFE-61AB-9846-B0BE-6E92EFBE5D9B}"/>
                </a:ext>
              </a:extLst>
            </p:cNvPr>
            <p:cNvSpPr txBox="1"/>
            <p:nvPr/>
          </p:nvSpPr>
          <p:spPr>
            <a:xfrm>
              <a:off x="5261799" y="1223091"/>
              <a:ext cx="1668403" cy="3693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defRPr spc="144">
                  <a:solidFill>
                    <a:srgbClr val="0A1F40"/>
                  </a:solidFill>
                  <a:latin typeface="Work Sans Medium"/>
                  <a:ea typeface="Work Sans Medium"/>
                  <a:cs typeface="Work Sans Medium"/>
                  <a:sym typeface="Work Sans Medium"/>
                </a:defRPr>
              </a:lvl1pPr>
            </a:lstStyle>
            <a:p>
              <a:pPr algn="ctr"/>
              <a:r>
                <a:rPr lang="de-DE" cap="all" dirty="0">
                  <a:latin typeface="Josefin Sans" pitchFamily="2" charset="77"/>
                </a:rPr>
                <a:t>Definition</a:t>
              </a:r>
              <a:endParaRPr cap="all" dirty="0">
                <a:latin typeface="Josefin Sans" pitchFamily="2" charset="77"/>
              </a:endParaRPr>
            </a:p>
          </p:txBody>
        </p:sp>
        <p:sp>
          <p:nvSpPr>
            <p:cNvPr id="3" name="Linie">
              <a:extLst>
                <a:ext uri="{FF2B5EF4-FFF2-40B4-BE49-F238E27FC236}">
                  <a16:creationId xmlns:a16="http://schemas.microsoft.com/office/drawing/2014/main" id="{283288AA-6CD6-E04E-8637-3C157BB089BA}"/>
                </a:ext>
              </a:extLst>
            </p:cNvPr>
            <p:cNvSpPr/>
            <p:nvPr/>
          </p:nvSpPr>
          <p:spPr>
            <a:xfrm>
              <a:off x="5592970" y="1717030"/>
              <a:ext cx="1006061" cy="0"/>
            </a:xfrm>
            <a:prstGeom prst="line">
              <a:avLst/>
            </a:prstGeom>
            <a:ln w="25400">
              <a:solidFill>
                <a:srgbClr val="6DB5B5"/>
              </a:solidFill>
              <a:miter/>
            </a:ln>
          </p:spPr>
          <p:txBody>
            <a:bodyPr lIns="45719" rIns="45719"/>
            <a:lstStyle/>
            <a:p>
              <a:endParaRPr/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4287E888-DA3E-4570-9102-C402A90651C6}"/>
              </a:ext>
            </a:extLst>
          </p:cNvPr>
          <p:cNvSpPr txBox="1"/>
          <p:nvPr/>
        </p:nvSpPr>
        <p:spPr>
          <a:xfrm>
            <a:off x="1927888" y="2473260"/>
            <a:ext cx="8322493" cy="2308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lnSpc>
                <a:spcPct val="160000"/>
              </a:lnSpc>
            </a:pPr>
            <a:r>
              <a:rPr lang="en-GB" dirty="0"/>
              <a:t>“Open Educational Resources (OER) are </a:t>
            </a:r>
            <a:r>
              <a:rPr lang="en-GB" b="1" dirty="0"/>
              <a:t>teaching, learning and research materials</a:t>
            </a:r>
            <a:r>
              <a:rPr lang="en-GB" dirty="0"/>
              <a:t> in any medium – digital or otherwise – that reside in the public domain or have been released under an </a:t>
            </a:r>
            <a:r>
              <a:rPr lang="en-GB" b="1" dirty="0"/>
              <a:t>open license</a:t>
            </a:r>
            <a:r>
              <a:rPr lang="en-GB" dirty="0"/>
              <a:t> that permits </a:t>
            </a:r>
            <a:r>
              <a:rPr lang="en-GB" b="1" dirty="0"/>
              <a:t>no-cost access, use, adaptation </a:t>
            </a:r>
            <a:r>
              <a:rPr lang="en-GB" dirty="0"/>
              <a:t>and </a:t>
            </a:r>
            <a:r>
              <a:rPr lang="en-GB" b="1" dirty="0"/>
              <a:t>redistribution</a:t>
            </a:r>
            <a:r>
              <a:rPr lang="en-GB" dirty="0"/>
              <a:t> by others with no or limited restrictions” (UNESCO 2019).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22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/>
        </p:nvGrpSpPr>
        <p:grpSpPr>
          <a:xfrm>
            <a:off x="3034375" y="2402365"/>
            <a:ext cx="3087733" cy="3506086"/>
            <a:chOff x="2034899" y="1961461"/>
            <a:chExt cx="2502476" cy="3506086"/>
          </a:xfrm>
        </p:grpSpPr>
        <p:grpSp>
          <p:nvGrpSpPr>
            <p:cNvPr id="7" name="Gruppieren 6"/>
            <p:cNvGrpSpPr/>
            <p:nvPr/>
          </p:nvGrpSpPr>
          <p:grpSpPr>
            <a:xfrm>
              <a:off x="2034899" y="2032268"/>
              <a:ext cx="532801" cy="3070879"/>
              <a:chOff x="2034899" y="2019568"/>
              <a:chExt cx="532801" cy="3070879"/>
            </a:xfrm>
          </p:grpSpPr>
          <p:sp>
            <p:nvSpPr>
              <p:cNvPr id="27" name="Ellipse 26"/>
              <p:cNvSpPr/>
              <p:nvPr/>
            </p:nvSpPr>
            <p:spPr>
              <a:xfrm>
                <a:off x="2034899" y="3738537"/>
                <a:ext cx="532800" cy="533132"/>
              </a:xfrm>
              <a:prstGeom prst="ellipse">
                <a:avLst/>
              </a:prstGeom>
              <a:solidFill>
                <a:srgbClr val="C4E7E6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endParaRPr>
              </a:p>
            </p:txBody>
          </p:sp>
          <p:sp>
            <p:nvSpPr>
              <p:cNvPr id="6" name="Ellipse 5"/>
              <p:cNvSpPr/>
              <p:nvPr/>
            </p:nvSpPr>
            <p:spPr>
              <a:xfrm>
                <a:off x="2034900" y="2019568"/>
                <a:ext cx="532800" cy="533132"/>
              </a:xfrm>
              <a:prstGeom prst="ellipse">
                <a:avLst/>
              </a:prstGeom>
              <a:solidFill>
                <a:srgbClr val="C4E7E6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endParaRPr>
              </a:p>
            </p:txBody>
          </p:sp>
          <p:sp>
            <p:nvSpPr>
              <p:cNvPr id="22" name="Ellipse 21"/>
              <p:cNvSpPr/>
              <p:nvPr/>
            </p:nvSpPr>
            <p:spPr>
              <a:xfrm>
                <a:off x="2034900" y="4557315"/>
                <a:ext cx="532800" cy="533132"/>
              </a:xfrm>
              <a:prstGeom prst="ellipse">
                <a:avLst/>
              </a:prstGeom>
              <a:solidFill>
                <a:srgbClr val="C4E7E6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endParaRPr>
              </a:p>
            </p:txBody>
          </p:sp>
          <p:sp>
            <p:nvSpPr>
              <p:cNvPr id="23" name="Ellipse 22"/>
              <p:cNvSpPr/>
              <p:nvPr/>
            </p:nvSpPr>
            <p:spPr>
              <a:xfrm>
                <a:off x="2034899" y="2879052"/>
                <a:ext cx="532800" cy="533132"/>
              </a:xfrm>
              <a:prstGeom prst="ellipse">
                <a:avLst/>
              </a:prstGeom>
              <a:solidFill>
                <a:srgbClr val="C4E7E6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endParaRPr>
              </a:p>
            </p:txBody>
          </p:sp>
        </p:grp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82D53927-CF74-4CE4-8BA0-53AA6815A6BE}"/>
                </a:ext>
              </a:extLst>
            </p:cNvPr>
            <p:cNvSpPr txBox="1"/>
            <p:nvPr/>
          </p:nvSpPr>
          <p:spPr>
            <a:xfrm>
              <a:off x="2151037" y="1961461"/>
              <a:ext cx="2386338" cy="3506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R="0" defTabSz="914400" rtl="0" fontAlgn="auto" latinLnBrk="0" hangingPunct="0">
                <a:lnSpc>
                  <a:spcPct val="197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tabLst/>
              </a:pPr>
              <a:r>
                <a:rPr lang="de-DE" dirty="0">
                  <a:solidFill>
                    <a:srgbClr val="0A1F40"/>
                  </a:solidFill>
                </a:rPr>
                <a:t> </a:t>
              </a:r>
              <a:r>
                <a:rPr lang="de-DE" b="1" dirty="0">
                  <a:solidFill>
                    <a:srgbClr val="0A1F40"/>
                  </a:solidFill>
                </a:rPr>
                <a:t>1  </a:t>
              </a:r>
              <a:r>
                <a:rPr lang="de-DE" dirty="0">
                  <a:solidFill>
                    <a:srgbClr val="0A1F40"/>
                  </a:solidFill>
                </a:rPr>
                <a:t>Freier Zugang </a:t>
              </a:r>
            </a:p>
            <a:p>
              <a:pPr>
                <a:lnSpc>
                  <a:spcPct val="197000"/>
                </a:lnSpc>
                <a:spcAft>
                  <a:spcPts val="2400"/>
                </a:spcAft>
              </a:pPr>
              <a:r>
                <a:rPr lang="de-DE" dirty="0">
                  <a:solidFill>
                    <a:srgbClr val="0A1F40"/>
                  </a:solidFill>
                </a:rPr>
                <a:t> </a:t>
              </a:r>
              <a:r>
                <a:rPr lang="de-DE" b="1" dirty="0">
                  <a:solidFill>
                    <a:srgbClr val="0A1F40"/>
                  </a:solidFill>
                </a:rPr>
                <a:t>2  </a:t>
              </a:r>
              <a:r>
                <a:rPr lang="de-DE" dirty="0">
                  <a:solidFill>
                    <a:srgbClr val="0A1F40"/>
                  </a:solidFill>
                </a:rPr>
                <a:t>Inspiration</a:t>
              </a:r>
            </a:p>
            <a:p>
              <a:pPr marR="0" defTabSz="914400" rtl="0" fontAlgn="auto" latinLnBrk="0" hangingPunct="0">
                <a:lnSpc>
                  <a:spcPct val="197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tabLst/>
              </a:pPr>
              <a:r>
                <a:rPr lang="de-DE" dirty="0">
                  <a:solidFill>
                    <a:srgbClr val="0A1F40"/>
                  </a:solidFill>
                </a:rPr>
                <a:t> </a:t>
              </a:r>
              <a:r>
                <a:rPr lang="de-DE" b="1" dirty="0">
                  <a:solidFill>
                    <a:srgbClr val="0A1F40"/>
                  </a:solidFill>
                </a:rPr>
                <a:t>3  </a:t>
              </a:r>
              <a:r>
                <a:rPr lang="de-DE" dirty="0">
                  <a:solidFill>
                    <a:srgbClr val="0A1F40"/>
                  </a:solidFill>
                </a:rPr>
                <a:t>Reputation</a:t>
              </a:r>
            </a:p>
            <a:p>
              <a:pPr>
                <a:lnSpc>
                  <a:spcPct val="197000"/>
                </a:lnSpc>
                <a:spcAft>
                  <a:spcPts val="2400"/>
                </a:spcAft>
              </a:pPr>
              <a:r>
                <a:rPr lang="de-DE" dirty="0">
                  <a:solidFill>
                    <a:srgbClr val="0A1F40"/>
                  </a:solidFill>
                </a:rPr>
                <a:t> </a:t>
              </a:r>
              <a:r>
                <a:rPr lang="de-DE" b="1" dirty="0">
                  <a:solidFill>
                    <a:srgbClr val="0A1F40"/>
                  </a:solidFill>
                </a:rPr>
                <a:t>4  </a:t>
              </a:r>
              <a:r>
                <a:rPr lang="de-DE" dirty="0">
                  <a:solidFill>
                    <a:srgbClr val="0A1F40"/>
                  </a:solidFill>
                </a:rPr>
                <a:t>Vernetzung</a:t>
              </a:r>
              <a:endParaRPr lang="de-DE" b="1" spc="150" dirty="0">
                <a:solidFill>
                  <a:srgbClr val="0A1F40"/>
                </a:solidFill>
              </a:endParaRP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8B262B7-B893-7294-534C-836FAE04203A}"/>
              </a:ext>
            </a:extLst>
          </p:cNvPr>
          <p:cNvGrpSpPr/>
          <p:nvPr/>
        </p:nvGrpSpPr>
        <p:grpSpPr>
          <a:xfrm>
            <a:off x="4744738" y="1223091"/>
            <a:ext cx="2702533" cy="493939"/>
            <a:chOff x="4744738" y="1223091"/>
            <a:chExt cx="2702533" cy="493939"/>
          </a:xfrm>
        </p:grpSpPr>
        <p:sp>
          <p:nvSpPr>
            <p:cNvPr id="10" name="ENTWICKLUNG DES PORTALS">
              <a:extLst>
                <a:ext uri="{FF2B5EF4-FFF2-40B4-BE49-F238E27FC236}">
                  <a16:creationId xmlns:a16="http://schemas.microsoft.com/office/drawing/2014/main" id="{5F9E026F-2985-F4E2-0E9A-9180D93E3DED}"/>
                </a:ext>
              </a:extLst>
            </p:cNvPr>
            <p:cNvSpPr txBox="1"/>
            <p:nvPr/>
          </p:nvSpPr>
          <p:spPr>
            <a:xfrm>
              <a:off x="4744738" y="1223091"/>
              <a:ext cx="2702533" cy="3693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defRPr spc="144">
                  <a:solidFill>
                    <a:srgbClr val="0A1F40"/>
                  </a:solidFill>
                  <a:latin typeface="Work Sans Medium"/>
                  <a:ea typeface="Work Sans Medium"/>
                  <a:cs typeface="Work Sans Medium"/>
                  <a:sym typeface="Work Sans Medium"/>
                </a:defRPr>
              </a:lvl1pPr>
            </a:lstStyle>
            <a:p>
              <a:pPr algn="ctr"/>
              <a:r>
                <a:rPr lang="de-DE" cap="all" dirty="0">
                  <a:latin typeface="Josefin Sans" pitchFamily="2" charset="77"/>
                </a:rPr>
                <a:t>4 Gründe für OER</a:t>
              </a:r>
              <a:endParaRPr cap="all" dirty="0">
                <a:latin typeface="Josefin Sans" pitchFamily="2" charset="77"/>
              </a:endParaRPr>
            </a:p>
          </p:txBody>
        </p:sp>
        <p:sp>
          <p:nvSpPr>
            <p:cNvPr id="11" name="Linie">
              <a:extLst>
                <a:ext uri="{FF2B5EF4-FFF2-40B4-BE49-F238E27FC236}">
                  <a16:creationId xmlns:a16="http://schemas.microsoft.com/office/drawing/2014/main" id="{C0FB9B87-4A69-7EDE-8B5B-3FA9E5423AA1}"/>
                </a:ext>
              </a:extLst>
            </p:cNvPr>
            <p:cNvSpPr/>
            <p:nvPr/>
          </p:nvSpPr>
          <p:spPr>
            <a:xfrm>
              <a:off x="5592970" y="1717030"/>
              <a:ext cx="1006061" cy="0"/>
            </a:xfrm>
            <a:prstGeom prst="line">
              <a:avLst/>
            </a:prstGeom>
            <a:ln w="25400">
              <a:solidFill>
                <a:srgbClr val="6DB5B5"/>
              </a:solidFill>
              <a:miter/>
            </a:ln>
          </p:spPr>
          <p:txBody>
            <a:bodyPr lIns="45719" rIns="45719"/>
            <a:lstStyle/>
            <a:p>
              <a:endParaRPr/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F4695116-DDA3-D77D-51D9-1F58959EB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70" y="1982996"/>
            <a:ext cx="2528855" cy="423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0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NTWICKLUNG DES PORTALS">
            <a:extLst>
              <a:ext uri="{FF2B5EF4-FFF2-40B4-BE49-F238E27FC236}">
                <a16:creationId xmlns:a16="http://schemas.microsoft.com/office/drawing/2014/main" id="{63161AFE-61AB-9846-B0BE-6E92EFBE5D9B}"/>
              </a:ext>
            </a:extLst>
          </p:cNvPr>
          <p:cNvSpPr txBox="1"/>
          <p:nvPr/>
        </p:nvSpPr>
        <p:spPr>
          <a:xfrm>
            <a:off x="4234498" y="1223091"/>
            <a:ext cx="372300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44">
                <a:solidFill>
                  <a:srgbClr val="0A1F40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 algn="ctr"/>
            <a:r>
              <a:rPr lang="de-DE" cap="all" dirty="0">
                <a:latin typeface="Josefin Sans" pitchFamily="2" charset="77"/>
              </a:rPr>
              <a:t>Rechtliche Grundlagen</a:t>
            </a:r>
          </a:p>
        </p:txBody>
      </p:sp>
      <p:sp>
        <p:nvSpPr>
          <p:cNvPr id="3" name="Linie">
            <a:extLst>
              <a:ext uri="{FF2B5EF4-FFF2-40B4-BE49-F238E27FC236}">
                <a16:creationId xmlns:a16="http://schemas.microsoft.com/office/drawing/2014/main" id="{283288AA-6CD6-E04E-8637-3C157BB089BA}"/>
              </a:ext>
            </a:extLst>
          </p:cNvPr>
          <p:cNvSpPr/>
          <p:nvPr/>
        </p:nvSpPr>
        <p:spPr>
          <a:xfrm>
            <a:off x="5592970" y="1717030"/>
            <a:ext cx="1006061" cy="0"/>
          </a:xfrm>
          <a:prstGeom prst="line">
            <a:avLst/>
          </a:prstGeom>
          <a:ln w="25400">
            <a:solidFill>
              <a:srgbClr val="6DB5B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" name="Abgerundetes Rechteck 26"/>
          <p:cNvSpPr/>
          <p:nvPr/>
        </p:nvSpPr>
        <p:spPr>
          <a:xfrm>
            <a:off x="261257" y="1861738"/>
            <a:ext cx="11669486" cy="4468724"/>
          </a:xfrm>
          <a:prstGeom prst="roundRect">
            <a:avLst/>
          </a:prstGeom>
          <a:solidFill>
            <a:schemeClr val="bg1"/>
          </a:solidFill>
          <a:ln w="12700" cap="flat">
            <a:solidFill>
              <a:srgbClr val="D1D8E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Work Sans"/>
            </a:endParaRPr>
          </a:p>
        </p:txBody>
      </p:sp>
      <p:sp>
        <p:nvSpPr>
          <p:cNvPr id="31" name="Abgerundetes Rechteck 30"/>
          <p:cNvSpPr/>
          <p:nvPr/>
        </p:nvSpPr>
        <p:spPr>
          <a:xfrm>
            <a:off x="6096000" y="1985947"/>
            <a:ext cx="5671457" cy="4220307"/>
          </a:xfrm>
          <a:prstGeom prst="roundRect">
            <a:avLst/>
          </a:prstGeom>
          <a:solidFill>
            <a:schemeClr val="bg1"/>
          </a:solidFill>
          <a:ln w="12700" cap="flat">
            <a:solidFill>
              <a:srgbClr val="D1D8E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Work Sans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848132" y="2460639"/>
            <a:ext cx="631616" cy="6564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200" b="1" i="0" u="none" strike="noStrike" cap="none" spc="0" normalizeH="0" baseline="0" dirty="0">
                <a:ln>
                  <a:noFill/>
                </a:ln>
                <a:solidFill>
                  <a:srgbClr val="F25B68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rPr>
              <a:t>C</a:t>
            </a:r>
          </a:p>
        </p:txBody>
      </p:sp>
      <p:sp>
        <p:nvSpPr>
          <p:cNvPr id="7" name="Ellipse 6"/>
          <p:cNvSpPr/>
          <p:nvPr/>
        </p:nvSpPr>
        <p:spPr>
          <a:xfrm>
            <a:off x="4899340" y="2484980"/>
            <a:ext cx="529200" cy="528577"/>
          </a:xfrm>
          <a:prstGeom prst="ellipse">
            <a:avLst/>
          </a:prstGeom>
          <a:noFill/>
          <a:ln w="28575" cap="flat">
            <a:solidFill>
              <a:srgbClr val="F25B68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Work San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A15F755-B935-4B11-BE6E-30FEED965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4008" y="2059916"/>
            <a:ext cx="1103068" cy="1052269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368595" y="3154014"/>
            <a:ext cx="5255860" cy="284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  <a:spcAft>
                <a:spcPts val="600"/>
              </a:spcAft>
            </a:pPr>
            <a:r>
              <a:rPr lang="de-DE" sz="1600" b="1" spc="150" dirty="0">
                <a:latin typeface="Work Sans" pitchFamily="2" charset="0"/>
              </a:rPr>
              <a:t>Urheberrecht - „All </a:t>
            </a:r>
            <a:r>
              <a:rPr lang="de-DE" sz="1600" b="1" spc="150" dirty="0" err="1">
                <a:latin typeface="Work Sans" pitchFamily="2" charset="0"/>
              </a:rPr>
              <a:t>rights</a:t>
            </a:r>
            <a:r>
              <a:rPr lang="de-DE" sz="1600" b="1" spc="150" dirty="0">
                <a:latin typeface="Work Sans" pitchFamily="2" charset="0"/>
              </a:rPr>
              <a:t> </a:t>
            </a:r>
            <a:r>
              <a:rPr lang="de-DE" sz="1600" b="1" spc="150" dirty="0" err="1">
                <a:latin typeface="Work Sans" pitchFamily="2" charset="0"/>
              </a:rPr>
              <a:t>reserved</a:t>
            </a:r>
            <a:r>
              <a:rPr lang="de-DE" sz="1600" b="1" spc="150" dirty="0">
                <a:latin typeface="Work Sans" pitchFamily="2" charset="0"/>
              </a:rPr>
              <a:t>“</a:t>
            </a:r>
            <a:endParaRPr lang="de-DE" sz="1600" dirty="0">
              <a:latin typeface="Work Sans" pitchFamily="2" charset="0"/>
            </a:endParaRPr>
          </a:p>
          <a:p>
            <a:pPr algn="r">
              <a:lnSpc>
                <a:spcPct val="130000"/>
              </a:lnSpc>
              <a:spcAft>
                <a:spcPts val="600"/>
              </a:spcAft>
            </a:pPr>
            <a:r>
              <a:rPr lang="de-DE" sz="1600" dirty="0">
                <a:latin typeface="Work Sans" pitchFamily="2" charset="0"/>
              </a:rPr>
              <a:t>Eine Nutzung von Werken ohne Erlaubnis der Urheber*innen bzw. Rechteinhaber*innen ist untersagt</a:t>
            </a:r>
            <a:r>
              <a:rPr lang="de-DE" dirty="0">
                <a:latin typeface="Work Sans" pitchFamily="2" charset="0"/>
              </a:rPr>
              <a:t>.</a:t>
            </a:r>
            <a:endParaRPr lang="en-US" dirty="0">
              <a:latin typeface="Work Sans" pitchFamily="2" charset="0"/>
            </a:endParaRPr>
          </a:p>
          <a:p>
            <a:pPr algn="r">
              <a:lnSpc>
                <a:spcPct val="130000"/>
              </a:lnSpc>
              <a:spcAft>
                <a:spcPts val="600"/>
              </a:spcAft>
            </a:pPr>
            <a:endParaRPr lang="en-US" dirty="0">
              <a:solidFill>
                <a:srgbClr val="0A1F40"/>
              </a:solidFill>
              <a:latin typeface="Work Sans" pitchFamily="2" charset="0"/>
            </a:endParaRPr>
          </a:p>
          <a:p>
            <a:pPr algn="r">
              <a:lnSpc>
                <a:spcPct val="130000"/>
              </a:lnSpc>
              <a:spcAft>
                <a:spcPts val="600"/>
              </a:spcAft>
            </a:pPr>
            <a:r>
              <a:rPr lang="de-DE" sz="1400" b="1" dirty="0">
                <a:solidFill>
                  <a:srgbClr val="0A1F40"/>
                </a:solidFill>
                <a:latin typeface="Work Sans" pitchFamily="2" charset="0"/>
              </a:rPr>
              <a:t>Ausnahmen</a:t>
            </a:r>
            <a:r>
              <a:rPr lang="de-DE" sz="1400" dirty="0">
                <a:solidFill>
                  <a:srgbClr val="0A1F40"/>
                </a:solidFill>
                <a:latin typeface="Work Sans" pitchFamily="2" charset="0"/>
              </a:rPr>
              <a:t>: u.a. gemeinfreie und amtliche Werke, Gesetzliche Lizenzen:</a:t>
            </a:r>
            <a:r>
              <a:rPr lang="de-DE" sz="1400" b="1" dirty="0">
                <a:solidFill>
                  <a:srgbClr val="0A1F40"/>
                </a:solidFill>
                <a:latin typeface="Work Sans" pitchFamily="2" charset="0"/>
              </a:rPr>
              <a:t>  §51 UrhG - Zitatrecht</a:t>
            </a:r>
            <a:br>
              <a:rPr lang="de-DE" sz="1400" dirty="0">
                <a:solidFill>
                  <a:srgbClr val="0A1F40"/>
                </a:solidFill>
                <a:latin typeface="Work Sans" pitchFamily="2" charset="0"/>
              </a:rPr>
            </a:br>
            <a:r>
              <a:rPr lang="de-DE" sz="1400" b="1" dirty="0">
                <a:solidFill>
                  <a:srgbClr val="0A1F40"/>
                </a:solidFill>
                <a:latin typeface="Work Sans" pitchFamily="2" charset="0"/>
              </a:rPr>
              <a:t>§60a UrhG – Unterricht und Lehre  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2F79096-B2DB-42EC-83CF-BD940B186203}"/>
              </a:ext>
            </a:extLst>
          </p:cNvPr>
          <p:cNvSpPr txBox="1"/>
          <p:nvPr/>
        </p:nvSpPr>
        <p:spPr>
          <a:xfrm>
            <a:off x="6726360" y="3194027"/>
            <a:ext cx="4944644" cy="17697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de-DE" sz="1600" b="1" spc="150" dirty="0">
                <a:latin typeface="Work Sans" pitchFamily="2" charset="0"/>
              </a:rPr>
              <a:t>Offene Lizenz - „</a:t>
            </a:r>
            <a:r>
              <a:rPr lang="de-DE" sz="1600" b="1" spc="150" dirty="0" err="1">
                <a:latin typeface="Work Sans" pitchFamily="2" charset="0"/>
              </a:rPr>
              <a:t>Some</a:t>
            </a:r>
            <a:r>
              <a:rPr lang="de-DE" sz="1600" b="1" spc="150" dirty="0">
                <a:latin typeface="Work Sans" pitchFamily="2" charset="0"/>
              </a:rPr>
              <a:t> </a:t>
            </a:r>
            <a:r>
              <a:rPr lang="de-DE" sz="1600" b="1" spc="150" dirty="0" err="1">
                <a:latin typeface="Work Sans" pitchFamily="2" charset="0"/>
              </a:rPr>
              <a:t>rights</a:t>
            </a:r>
            <a:r>
              <a:rPr lang="de-DE" sz="1600" b="1" spc="150" dirty="0">
                <a:latin typeface="Work Sans" pitchFamily="2" charset="0"/>
              </a:rPr>
              <a:t> </a:t>
            </a:r>
            <a:r>
              <a:rPr lang="de-DE" sz="1600" b="1" spc="150" dirty="0" err="1">
                <a:latin typeface="Work Sans" pitchFamily="2" charset="0"/>
              </a:rPr>
              <a:t>reserved</a:t>
            </a:r>
            <a:r>
              <a:rPr lang="de-DE" sz="1600" b="1" spc="150" dirty="0">
                <a:latin typeface="Work Sans" pitchFamily="2" charset="0"/>
              </a:rPr>
              <a:t>“</a:t>
            </a:r>
            <a:endParaRPr lang="de-DE" sz="1600" dirty="0">
              <a:latin typeface="Work Sans" pitchFamily="2" charset="0"/>
            </a:endParaRPr>
          </a:p>
          <a:p>
            <a:pPr>
              <a:lnSpc>
                <a:spcPct val="130000"/>
              </a:lnSpc>
            </a:pPr>
            <a:r>
              <a:rPr lang="de-DE" sz="1600" dirty="0">
                <a:solidFill>
                  <a:schemeClr val="tx1"/>
                </a:solidFill>
                <a:latin typeface="Work Sans" pitchFamily="2" charset="77"/>
              </a:rPr>
              <a:t>Werke werden explizit und aktiv von den </a:t>
            </a:r>
            <a:r>
              <a:rPr lang="de-DE" sz="1600" dirty="0">
                <a:latin typeface="Work Sans" pitchFamily="2" charset="0"/>
              </a:rPr>
              <a:t>Urheber*innen bzw. Rechteinhaber*innen</a:t>
            </a:r>
            <a:r>
              <a:rPr lang="de-DE" sz="1600" dirty="0">
                <a:solidFill>
                  <a:schemeClr val="tx1"/>
                </a:solidFill>
                <a:latin typeface="Work Sans" pitchFamily="2" charset="77"/>
              </a:rPr>
              <a:t> für die Nutzung und Nachnutzung mit einer offenen Lizenz ausgezeichnet.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DFDA78A7-3965-41C4-9A83-F2DF881AB1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01"/>
          <a:stretch/>
        </p:blipFill>
        <p:spPr>
          <a:xfrm>
            <a:off x="6726360" y="5198084"/>
            <a:ext cx="1633836" cy="63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NTWICKLUNG DES PORTALS">
            <a:extLst>
              <a:ext uri="{FF2B5EF4-FFF2-40B4-BE49-F238E27FC236}">
                <a16:creationId xmlns:a16="http://schemas.microsoft.com/office/drawing/2014/main" id="{4D36C0BE-E63B-254B-8044-FE4CA6249C77}"/>
              </a:ext>
            </a:extLst>
          </p:cNvPr>
          <p:cNvSpPr txBox="1"/>
          <p:nvPr/>
        </p:nvSpPr>
        <p:spPr>
          <a:xfrm>
            <a:off x="3544157" y="1295076"/>
            <a:ext cx="443326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pc="144">
                <a:solidFill>
                  <a:srgbClr val="0A1F40"/>
                </a:solidFill>
                <a:latin typeface="Work Sans Medium"/>
                <a:ea typeface="Work Sans Medium"/>
                <a:cs typeface="Work Sans Medium"/>
                <a:sym typeface="Work Sans Medium"/>
              </a:defRPr>
            </a:lvl1pPr>
          </a:lstStyle>
          <a:p>
            <a:pPr algn="ctr"/>
            <a:r>
              <a:rPr lang="de-DE" cap="all" dirty="0">
                <a:latin typeface="Josefin Sans" pitchFamily="2" charset="77"/>
              </a:rPr>
              <a:t>Creative-</a:t>
            </a:r>
            <a:r>
              <a:rPr lang="de-DE" cap="all" dirty="0" err="1">
                <a:latin typeface="Josefin Sans" pitchFamily="2" charset="77"/>
              </a:rPr>
              <a:t>Commons</a:t>
            </a:r>
            <a:r>
              <a:rPr lang="de-DE" cap="all" dirty="0">
                <a:latin typeface="Josefin Sans" pitchFamily="2" charset="77"/>
              </a:rPr>
              <a:t>-Lizenzen</a:t>
            </a:r>
            <a:endParaRPr cap="all" dirty="0">
              <a:latin typeface="Josefin Sans" pitchFamily="2" charset="77"/>
            </a:endParaRPr>
          </a:p>
        </p:txBody>
      </p:sp>
      <p:sp>
        <p:nvSpPr>
          <p:cNvPr id="3" name="Linie">
            <a:extLst>
              <a:ext uri="{FF2B5EF4-FFF2-40B4-BE49-F238E27FC236}">
                <a16:creationId xmlns:a16="http://schemas.microsoft.com/office/drawing/2014/main" id="{D9F5C39E-361D-2040-B4BE-76BA83240B19}"/>
              </a:ext>
            </a:extLst>
          </p:cNvPr>
          <p:cNvSpPr/>
          <p:nvPr/>
        </p:nvSpPr>
        <p:spPr>
          <a:xfrm>
            <a:off x="5125781" y="1718046"/>
            <a:ext cx="1270000" cy="0"/>
          </a:xfrm>
          <a:prstGeom prst="line">
            <a:avLst/>
          </a:prstGeom>
          <a:ln w="25400">
            <a:solidFill>
              <a:srgbClr val="6DB5B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5C4A30F-FD4D-B144-8D0D-B067BD24F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3205" y="251698"/>
            <a:ext cx="1462150" cy="1394815"/>
          </a:xfrm>
          <a:prstGeom prst="rect">
            <a:avLst/>
          </a:prstGeom>
        </p:spPr>
      </p:pic>
      <p:sp>
        <p:nvSpPr>
          <p:cNvPr id="42" name="Textfeld 41">
            <a:extLst>
              <a:ext uri="{FF2B5EF4-FFF2-40B4-BE49-F238E27FC236}">
                <a16:creationId xmlns:a16="http://schemas.microsoft.com/office/drawing/2014/main" id="{44CA4F3B-5BBC-324F-B08A-F50172B01BAE}"/>
              </a:ext>
            </a:extLst>
          </p:cNvPr>
          <p:cNvSpPr txBox="1"/>
          <p:nvPr/>
        </p:nvSpPr>
        <p:spPr>
          <a:xfrm>
            <a:off x="1310335" y="2971628"/>
            <a:ext cx="8900891" cy="9787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lnSpc>
                <a:spcPct val="160000"/>
              </a:lnSpc>
            </a:pPr>
            <a:r>
              <a:rPr lang="de-DE" dirty="0"/>
              <a:t>Im </a:t>
            </a:r>
            <a:r>
              <a:rPr lang="de-DE" b="1" dirty="0"/>
              <a:t>Bildungsbereich</a:t>
            </a:r>
            <a:r>
              <a:rPr lang="de-DE" dirty="0"/>
              <a:t> haben sich die Lizenzen von Creative </a:t>
            </a:r>
            <a:r>
              <a:rPr lang="de-DE" dirty="0" err="1"/>
              <a:t>Commons</a:t>
            </a:r>
            <a:r>
              <a:rPr lang="de-DE" dirty="0"/>
              <a:t> bewährt. Auch im Bereich Open Access wird das </a:t>
            </a:r>
            <a:r>
              <a:rPr lang="de-DE" b="1" dirty="0"/>
              <a:t>offene CC-Lizenzsystem </a:t>
            </a:r>
            <a:r>
              <a:rPr lang="de-DE" dirty="0"/>
              <a:t>angewandt. </a:t>
            </a:r>
            <a:endParaRPr lang="de-DE" dirty="0">
              <a:solidFill>
                <a:schemeClr val="accent1"/>
              </a:solidFill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B8D5F9E-7C57-2BA7-3E60-8ED9B4EB9DC2}"/>
              </a:ext>
            </a:extLst>
          </p:cNvPr>
          <p:cNvGrpSpPr/>
          <p:nvPr/>
        </p:nvGrpSpPr>
        <p:grpSpPr>
          <a:xfrm>
            <a:off x="606588" y="4962869"/>
            <a:ext cx="9901043" cy="584773"/>
            <a:chOff x="675861" y="5601520"/>
            <a:chExt cx="9901043" cy="584773"/>
          </a:xfrm>
        </p:grpSpPr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FAC1B1E6-DF34-D34D-A0B3-FF1679E71806}"/>
                </a:ext>
              </a:extLst>
            </p:cNvPr>
            <p:cNvSpPr txBox="1"/>
            <p:nvPr/>
          </p:nvSpPr>
          <p:spPr>
            <a:xfrm>
              <a:off x="675861" y="5601520"/>
              <a:ext cx="3105953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285750" marR="0" indent="-28575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B6B5"/>
                </a:buClr>
                <a:buSzTx/>
                <a:buFont typeface="Wingdings" pitchFamily="2" charset="2"/>
                <a:buChar char="ü"/>
                <a:tabLst/>
              </a:pPr>
              <a:r>
                <a:rPr lang="de-DE" sz="1600" dirty="0"/>
                <a:t>I</a:t>
              </a:r>
              <a:r>
                <a:rPr kumimoji="0" lang="de-DE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rPr>
                <a:t>m Kontext des geltenden Urheberrechts</a:t>
              </a: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C4013286-2ECE-184E-98DD-623E3966BE82}"/>
                </a:ext>
              </a:extLst>
            </p:cNvPr>
            <p:cNvSpPr txBox="1"/>
            <p:nvPr/>
          </p:nvSpPr>
          <p:spPr>
            <a:xfrm>
              <a:off x="6943751" y="5601520"/>
              <a:ext cx="3633153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285750" indent="-285750">
                <a:buClr>
                  <a:srgbClr val="54B6B5"/>
                </a:buClr>
                <a:buFont typeface="Wingdings" pitchFamily="2" charset="2"/>
                <a:buChar char="ü"/>
              </a:pPr>
              <a:r>
                <a:rPr kumimoji="0" lang="de-DE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rPr>
                <a:t>Unkomplizierte </a:t>
              </a:r>
              <a:r>
                <a:rPr lang="de-DE" sz="1600" dirty="0"/>
                <a:t>Einräumung von Nutzungsbedingungen</a:t>
              </a:r>
              <a:endParaRPr kumimoji="0" lang="de-DE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Work Sans"/>
              </a:endParaRPr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0C0A16B5-436D-8D43-9FC1-596F5D56878F}"/>
                </a:ext>
              </a:extLst>
            </p:cNvPr>
            <p:cNvSpPr txBox="1"/>
            <p:nvPr/>
          </p:nvSpPr>
          <p:spPr>
            <a:xfrm>
              <a:off x="4156238" y="5601520"/>
              <a:ext cx="3105953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285750" marR="0" indent="-28575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B6B5"/>
                </a:buClr>
                <a:buSzTx/>
                <a:buFont typeface="Wingdings" pitchFamily="2" charset="2"/>
                <a:buChar char="ü"/>
                <a:tabLst/>
              </a:pPr>
              <a:r>
                <a:rPr kumimoji="0" lang="de-DE" sz="1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Work Sans"/>
                </a:rPr>
                <a:t>Rechtskonforme Anwendung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15473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willo">
  <a:themeElements>
    <a:clrScheme name="twillo">
      <a:dk1>
        <a:srgbClr val="0A1F40"/>
      </a:dk1>
      <a:lt1>
        <a:srgbClr val="FFFFFF"/>
      </a:lt1>
      <a:dk2>
        <a:srgbClr val="0A1F40"/>
      </a:dk2>
      <a:lt2>
        <a:srgbClr val="FFFFFF"/>
      </a:lt2>
      <a:accent1>
        <a:srgbClr val="54B6B5"/>
      </a:accent1>
      <a:accent2>
        <a:srgbClr val="F25B68"/>
      </a:accent2>
      <a:accent3>
        <a:srgbClr val="A6D392"/>
      </a:accent3>
      <a:accent4>
        <a:srgbClr val="F38C3E"/>
      </a:accent4>
      <a:accent5>
        <a:srgbClr val="596D88"/>
      </a:accent5>
      <a:accent6>
        <a:srgbClr val="D31C2E"/>
      </a:accent6>
      <a:hlink>
        <a:srgbClr val="54B6B5"/>
      </a:hlink>
      <a:folHlink>
        <a:srgbClr val="F25B68"/>
      </a:folHlink>
    </a:clrScheme>
    <a:fontScheme name="Office">
      <a:majorFont>
        <a:latin typeface="Work Sans"/>
        <a:ea typeface="Work Sans"/>
        <a:cs typeface="Work Sans"/>
      </a:majorFont>
      <a:minorFont>
        <a:latin typeface="Work Sans"/>
        <a:ea typeface="Work Sans"/>
        <a:cs typeface="Work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Work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Work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Work Sans"/>
        <a:ea typeface="Work Sans"/>
        <a:cs typeface="Work Sans"/>
      </a:majorFont>
      <a:minorFont>
        <a:latin typeface="Work Sans"/>
        <a:ea typeface="Work Sans"/>
        <a:cs typeface="Work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Work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Work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1394</Words>
  <Application>Microsoft Macintosh PowerPoint</Application>
  <PresentationFormat>Breitbild</PresentationFormat>
  <Paragraphs>216</Paragraphs>
  <Slides>43</Slides>
  <Notes>43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43</vt:i4>
      </vt:variant>
    </vt:vector>
  </HeadingPairs>
  <TitlesOfParts>
    <vt:vector size="51" baseType="lpstr">
      <vt:lpstr>Work Sans</vt:lpstr>
      <vt:lpstr>Calibri</vt:lpstr>
      <vt:lpstr>Wingdings</vt:lpstr>
      <vt:lpstr>Work Sans Medium</vt:lpstr>
      <vt:lpstr>Josefin Sans</vt:lpstr>
      <vt:lpstr>Work Sans SemiBold</vt:lpstr>
      <vt:lpstr>Arial</vt:lpstr>
      <vt:lpstr>twillo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twillo team</dc:creator>
  <cp:keywords/>
  <dc:description/>
  <cp:lastModifiedBy>Claudia Lehmann</cp:lastModifiedBy>
  <cp:revision>624</cp:revision>
  <cp:lastPrinted>2021-05-20T15:32:04Z</cp:lastPrinted>
  <dcterms:modified xsi:type="dcterms:W3CDTF">2023-06-15T13:53:46Z</dcterms:modified>
  <cp:category/>
</cp:coreProperties>
</file>