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sten.gronau@uni-oldenburg.de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78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24CC5-3DA1-400B-8089-509DC17549A0}" type="doc">
      <dgm:prSet loTypeId="urn:microsoft.com/office/officeart/2005/8/layout/vList3" loCatId="list" qsTypeId="urn:microsoft.com/office/officeart/2005/8/quickstyle/simple1#1" qsCatId="simple" csTypeId="urn:microsoft.com/office/officeart/2005/8/colors/accent1_2" csCatId="accent1" phldr="1"/>
      <dgm:spPr bwMode="auto"/>
    </dgm:pt>
    <dgm:pt modelId="{EE9727CA-AC51-46F6-9472-504126F9A590}">
      <dgm:prSet phldrT="[Text]"/>
      <dgm:spPr bwMode="auto"/>
      <dgm:t>
        <a:bodyPr/>
        <a:lstStyle/>
        <a:p>
          <a:pPr>
            <a:buNone/>
            <a:defRPr/>
          </a:pPr>
          <a:r>
            <a:rPr lang="de-DE"/>
            <a:t>ein Netzwerk von Schulen als professionelle Lerngemeinschaft</a:t>
          </a:r>
          <a:endParaRPr/>
        </a:p>
      </dgm:t>
    </dgm:pt>
    <dgm:pt modelId="{12F5A53B-F504-4AB2-AF22-8CA9B897E763}" type="parTrans" cxnId="{731F103C-637E-49A2-A938-42A3331BEFB9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38A04414-7BC8-4509-8EA4-75BD500FDF5A}" type="sibTrans" cxnId="{731F103C-637E-49A2-A938-42A3331BEFB9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B2FEC19D-7ACA-4863-A2BE-BDBA0B09D60D}">
      <dgm:prSet phldrT="[Text]"/>
      <dgm:spPr bwMode="auto"/>
      <dgm:t>
        <a:bodyPr/>
        <a:lstStyle/>
        <a:p>
          <a:pPr>
            <a:buNone/>
            <a:defRPr/>
          </a:pPr>
          <a:r>
            <a:rPr lang="de-DE"/>
            <a:t>die Gelegenheit, sich Good-Practice-Schulen anzuschauen und sich inspirieren zu lassen</a:t>
          </a:r>
          <a:endParaRPr/>
        </a:p>
      </dgm:t>
    </dgm:pt>
    <dgm:pt modelId="{72098437-4AC2-4E3B-A1DD-D3199006F865}" type="parTrans" cxnId="{15E781F4-787A-453B-9440-5DE07DD9F148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530C13C0-85EF-4FA3-BB95-682CEDD5E24C}" type="sibTrans" cxnId="{15E781F4-787A-453B-9440-5DE07DD9F148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2965AB6F-31AA-4A80-B923-3E29FD43FEF7}">
      <dgm:prSet phldrT="[Text]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de-DE"/>
            <a:t>das Kennenlernen von Expert*innen der digitalen Transformation an Schulen</a:t>
          </a:r>
          <a:endParaRPr/>
        </a:p>
      </dgm:t>
    </dgm:pt>
    <dgm:pt modelId="{49555D60-E159-4036-8991-641A4577F6D8}" type="parTrans" cxnId="{EFB4F2D9-7D0E-49B7-A1A3-297096CAC83A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7DE9B516-15D1-4F8E-8303-D545ADA1D202}" type="sibTrans" cxnId="{EFB4F2D9-7D0E-49B7-A1A3-297096CAC83A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4AC52B7B-8D86-4E01-97B5-9AD81648FA95}">
      <dgm:prSet phldrT="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de-DE"/>
            <a:t>das Nutzen von agilen Arbeitsweisen, die zur Teilhabe an der digitalen Transformation aus dem Kollegium motivieren</a:t>
          </a:r>
          <a:endParaRPr/>
        </a:p>
      </dgm:t>
    </dgm:pt>
    <dgm:pt modelId="{5CC9D466-9987-4335-B494-C130177912AB}" type="parTrans" cxnId="{53314853-9B76-43E1-AF66-321045F9970D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EBCB4D6-6145-471C-9F53-BBA56C134DDD}" type="sibTrans" cxnId="{53314853-9B76-43E1-AF66-321045F9970D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B52B1AAE-E110-4020-A209-FC0F7F97D26D}" type="pres">
      <dgm:prSet presAssocID="{96524CC5-3DA1-400B-8089-509DC17549A0}" presName="linearFlow" presStyleCnt="0">
        <dgm:presLayoutVars>
          <dgm:dir/>
          <dgm:resizeHandles val="exact"/>
        </dgm:presLayoutVars>
      </dgm:prSet>
      <dgm:spPr bwMode="auto"/>
    </dgm:pt>
    <dgm:pt modelId="{1BB49655-EA7B-481E-96B3-2D43D42ED769}" type="pres">
      <dgm:prSet presAssocID="{EE9727CA-AC51-46F6-9472-504126F9A590}" presName="composite" presStyleCnt="0"/>
      <dgm:spPr bwMode="auto"/>
    </dgm:pt>
    <dgm:pt modelId="{A4397311-4B47-4DA3-B535-003ADE2FE752}" type="pres">
      <dgm:prSet presAssocID="{EE9727CA-AC51-46F6-9472-504126F9A590}" presName="imgShp" presStyleLbl="fgImgPlace1" presStyleIdx="0" presStyleCnt="4" custLinFactNeighborX="-5737" custLinFactNeighborY="-26"/>
      <dgm:spPr bwMode="auto">
        <a:blipFill>
          <a:blip xmlns:r="http://schemas.openxmlformats.org/officeDocument/2006/relationships" r:embed="rId1"/>
          <a:stretch/>
        </a:blipFill>
      </dgm:spPr>
    </dgm:pt>
    <dgm:pt modelId="{AC08C6F1-78EF-4768-A3FB-19A6DF64112E}" type="pres">
      <dgm:prSet presAssocID="{EE9727CA-AC51-46F6-9472-504126F9A590}" presName="txShp" presStyleLbl="node1" presStyleIdx="0" presStyleCnt="4">
        <dgm:presLayoutVars>
          <dgm:bulletEnabled val="1"/>
        </dgm:presLayoutVars>
      </dgm:prSet>
      <dgm:spPr bwMode="auto"/>
    </dgm:pt>
    <dgm:pt modelId="{72B72672-06F8-4DD9-99E6-55D5E932458F}" type="pres">
      <dgm:prSet presAssocID="{38A04414-7BC8-4509-8EA4-75BD500FDF5A}" presName="spacing" presStyleCnt="0"/>
      <dgm:spPr bwMode="auto"/>
    </dgm:pt>
    <dgm:pt modelId="{F0722733-EA5F-4B83-853D-2ED23798BFD2}" type="pres">
      <dgm:prSet presAssocID="{B2FEC19D-7ACA-4863-A2BE-BDBA0B09D60D}" presName="composite" presStyleCnt="0"/>
      <dgm:spPr bwMode="auto"/>
    </dgm:pt>
    <dgm:pt modelId="{497F3976-70A9-4403-87B8-D8AF7D2BB3F7}" type="pres">
      <dgm:prSet presAssocID="{B2FEC19D-7ACA-4863-A2BE-BDBA0B09D60D}" presName="imgShp" presStyleLbl="fgImgPlace1" presStyleIdx="1" presStyleCnt="4"/>
      <dgm:spPr bwMode="auto">
        <a:blipFill>
          <a:blip xmlns:r="http://schemas.openxmlformats.org/officeDocument/2006/relationships" r:embed="rId2"/>
          <a:stretch/>
        </a:blipFill>
      </dgm:spPr>
    </dgm:pt>
    <dgm:pt modelId="{C64B351F-82C4-4A80-9754-03F7C83ECEE6}" type="pres">
      <dgm:prSet presAssocID="{B2FEC19D-7ACA-4863-A2BE-BDBA0B09D60D}" presName="txShp" presStyleLbl="node1" presStyleIdx="1" presStyleCnt="4">
        <dgm:presLayoutVars>
          <dgm:bulletEnabled val="1"/>
        </dgm:presLayoutVars>
      </dgm:prSet>
      <dgm:spPr bwMode="auto"/>
    </dgm:pt>
    <dgm:pt modelId="{CCE37B99-EA09-43DF-84DF-08DE6481490A}" type="pres">
      <dgm:prSet presAssocID="{530C13C0-85EF-4FA3-BB95-682CEDD5E24C}" presName="spacing" presStyleCnt="0"/>
      <dgm:spPr bwMode="auto"/>
    </dgm:pt>
    <dgm:pt modelId="{5D2F178F-33E6-4349-BA8B-19112FBEAA33}" type="pres">
      <dgm:prSet presAssocID="{2965AB6F-31AA-4A80-B923-3E29FD43FEF7}" presName="composite" presStyleCnt="0"/>
      <dgm:spPr bwMode="auto"/>
    </dgm:pt>
    <dgm:pt modelId="{5E9C7B7A-7C20-4F82-A8C6-C714468CA3EE}" type="pres">
      <dgm:prSet presAssocID="{2965AB6F-31AA-4A80-B923-3E29FD43FEF7}" presName="imgShp" presStyleLbl="fgImgPlace1" presStyleIdx="2" presStyleCnt="4"/>
      <dgm:spPr bwMode="auto">
        <a:blipFill>
          <a:blip xmlns:r="http://schemas.openxmlformats.org/officeDocument/2006/relationships" r:embed="rId3"/>
          <a:stretch/>
        </a:blipFill>
      </dgm:spPr>
    </dgm:pt>
    <dgm:pt modelId="{8E02F3DC-9C3E-4836-9D8F-62D50C9723FA}" type="pres">
      <dgm:prSet presAssocID="{2965AB6F-31AA-4A80-B923-3E29FD43FEF7}" presName="txShp" presStyleLbl="node1" presStyleIdx="2" presStyleCnt="4">
        <dgm:presLayoutVars>
          <dgm:bulletEnabled val="1"/>
        </dgm:presLayoutVars>
      </dgm:prSet>
      <dgm:spPr bwMode="auto"/>
    </dgm:pt>
    <dgm:pt modelId="{00FD976D-BD90-4C1C-9A50-36C10AA3EB5D}" type="pres">
      <dgm:prSet presAssocID="{7DE9B516-15D1-4F8E-8303-D545ADA1D202}" presName="spacing" presStyleCnt="0"/>
      <dgm:spPr bwMode="auto"/>
    </dgm:pt>
    <dgm:pt modelId="{49739009-B91D-487B-999F-F5C436547911}" type="pres">
      <dgm:prSet presAssocID="{4AC52B7B-8D86-4E01-97B5-9AD81648FA95}" presName="composite" presStyleCnt="0"/>
      <dgm:spPr bwMode="auto"/>
    </dgm:pt>
    <dgm:pt modelId="{D74A2A17-CC95-4356-A3CE-D5DB11321446}" type="pres">
      <dgm:prSet presAssocID="{4AC52B7B-8D86-4E01-97B5-9AD81648FA95}" presName="imgShp" presStyleLbl="fgImgPlace1" presStyleIdx="3" presStyleCnt="4"/>
      <dgm:spPr bwMode="auto">
        <a:blipFill>
          <a:blip xmlns:r="http://schemas.openxmlformats.org/officeDocument/2006/relationships" r:embed="rId4"/>
          <a:stretch/>
        </a:blipFill>
      </dgm:spPr>
    </dgm:pt>
    <dgm:pt modelId="{E429AD28-4803-467D-8594-B1BAE07AD065}" type="pres">
      <dgm:prSet presAssocID="{4AC52B7B-8D86-4E01-97B5-9AD81648FA95}" presName="txShp" presStyleLbl="node1" presStyleIdx="3" presStyleCnt="4">
        <dgm:presLayoutVars>
          <dgm:bulletEnabled val="1"/>
        </dgm:presLayoutVars>
      </dgm:prSet>
      <dgm:spPr bwMode="auto"/>
    </dgm:pt>
  </dgm:ptLst>
  <dgm:cxnLst>
    <dgm:cxn modelId="{731F103C-637E-49A2-A938-42A3331BEFB9}" srcId="{96524CC5-3DA1-400B-8089-509DC17549A0}" destId="{EE9727CA-AC51-46F6-9472-504126F9A590}" srcOrd="0" destOrd="0" parTransId="{12F5A53B-F504-4AB2-AF22-8CA9B897E763}" sibTransId="{38A04414-7BC8-4509-8EA4-75BD500FDF5A}"/>
    <dgm:cxn modelId="{53314853-9B76-43E1-AF66-321045F9970D}" srcId="{96524CC5-3DA1-400B-8089-509DC17549A0}" destId="{4AC52B7B-8D86-4E01-97B5-9AD81648FA95}" srcOrd="3" destOrd="0" parTransId="{5CC9D466-9987-4335-B494-C130177912AB}" sibTransId="{9EBCB4D6-6145-471C-9F53-BBA56C134DDD}"/>
    <dgm:cxn modelId="{81A6955A-7DEB-472E-B462-AFF4E6A24801}" type="presOf" srcId="{B2FEC19D-7ACA-4863-A2BE-BDBA0B09D60D}" destId="{C64B351F-82C4-4A80-9754-03F7C83ECEE6}" srcOrd="0" destOrd="0" presId="urn:microsoft.com/office/officeart/2005/8/layout/vList3"/>
    <dgm:cxn modelId="{88FFB95A-021E-4A88-BA03-30F1C3BCED60}" type="presOf" srcId="{2965AB6F-31AA-4A80-B923-3E29FD43FEF7}" destId="{8E02F3DC-9C3E-4836-9D8F-62D50C9723FA}" srcOrd="0" destOrd="0" presId="urn:microsoft.com/office/officeart/2005/8/layout/vList3"/>
    <dgm:cxn modelId="{A59A8B8C-BFE3-4B82-8A74-4FC4032B2470}" type="presOf" srcId="{4AC52B7B-8D86-4E01-97B5-9AD81648FA95}" destId="{E429AD28-4803-467D-8594-B1BAE07AD065}" srcOrd="0" destOrd="0" presId="urn:microsoft.com/office/officeart/2005/8/layout/vList3"/>
    <dgm:cxn modelId="{866109D3-DAE8-41AE-A4DB-BEBEFB94C5D7}" type="presOf" srcId="{EE9727CA-AC51-46F6-9472-504126F9A590}" destId="{AC08C6F1-78EF-4768-A3FB-19A6DF64112E}" srcOrd="0" destOrd="0" presId="urn:microsoft.com/office/officeart/2005/8/layout/vList3"/>
    <dgm:cxn modelId="{EFB4F2D9-7D0E-49B7-A1A3-297096CAC83A}" srcId="{96524CC5-3DA1-400B-8089-509DC17549A0}" destId="{2965AB6F-31AA-4A80-B923-3E29FD43FEF7}" srcOrd="2" destOrd="0" parTransId="{49555D60-E159-4036-8991-641A4577F6D8}" sibTransId="{7DE9B516-15D1-4F8E-8303-D545ADA1D202}"/>
    <dgm:cxn modelId="{8ACE82EC-6EAA-4E96-B333-BC685804E282}" type="presOf" srcId="{96524CC5-3DA1-400B-8089-509DC17549A0}" destId="{B52B1AAE-E110-4020-A209-FC0F7F97D26D}" srcOrd="0" destOrd="0" presId="urn:microsoft.com/office/officeart/2005/8/layout/vList3"/>
    <dgm:cxn modelId="{15E781F4-787A-453B-9440-5DE07DD9F148}" srcId="{96524CC5-3DA1-400B-8089-509DC17549A0}" destId="{B2FEC19D-7ACA-4863-A2BE-BDBA0B09D60D}" srcOrd="1" destOrd="0" parTransId="{72098437-4AC2-4E3B-A1DD-D3199006F865}" sibTransId="{530C13C0-85EF-4FA3-BB95-682CEDD5E24C}"/>
    <dgm:cxn modelId="{46366ECC-7486-4F91-B377-682694E7A1C8}" type="presParOf" srcId="{B52B1AAE-E110-4020-A209-FC0F7F97D26D}" destId="{1BB49655-EA7B-481E-96B3-2D43D42ED769}" srcOrd="0" destOrd="0" presId="urn:microsoft.com/office/officeart/2005/8/layout/vList3"/>
    <dgm:cxn modelId="{DCD29620-B873-4A96-B264-A9BFB2F34E08}" type="presParOf" srcId="{1BB49655-EA7B-481E-96B3-2D43D42ED769}" destId="{A4397311-4B47-4DA3-B535-003ADE2FE752}" srcOrd="0" destOrd="0" presId="urn:microsoft.com/office/officeart/2005/8/layout/vList3"/>
    <dgm:cxn modelId="{C836C54E-DE0B-453F-BB8A-318580F4DE8A}" type="presParOf" srcId="{1BB49655-EA7B-481E-96B3-2D43D42ED769}" destId="{AC08C6F1-78EF-4768-A3FB-19A6DF64112E}" srcOrd="1" destOrd="0" presId="urn:microsoft.com/office/officeart/2005/8/layout/vList3"/>
    <dgm:cxn modelId="{A0D96724-88B4-460F-AA91-55FB4DF349AB}" type="presParOf" srcId="{B52B1AAE-E110-4020-A209-FC0F7F97D26D}" destId="{72B72672-06F8-4DD9-99E6-55D5E932458F}" srcOrd="1" destOrd="0" presId="urn:microsoft.com/office/officeart/2005/8/layout/vList3"/>
    <dgm:cxn modelId="{3F776583-C6FB-40DA-B264-E1567BE23921}" type="presParOf" srcId="{B52B1AAE-E110-4020-A209-FC0F7F97D26D}" destId="{F0722733-EA5F-4B83-853D-2ED23798BFD2}" srcOrd="2" destOrd="0" presId="urn:microsoft.com/office/officeart/2005/8/layout/vList3"/>
    <dgm:cxn modelId="{154F169E-E1B8-4130-A6A1-72E674BB51D4}" type="presParOf" srcId="{F0722733-EA5F-4B83-853D-2ED23798BFD2}" destId="{497F3976-70A9-4403-87B8-D8AF7D2BB3F7}" srcOrd="0" destOrd="0" presId="urn:microsoft.com/office/officeart/2005/8/layout/vList3"/>
    <dgm:cxn modelId="{A83FE352-079C-42E0-B518-BE569F674A38}" type="presParOf" srcId="{F0722733-EA5F-4B83-853D-2ED23798BFD2}" destId="{C64B351F-82C4-4A80-9754-03F7C83ECEE6}" srcOrd="1" destOrd="0" presId="urn:microsoft.com/office/officeart/2005/8/layout/vList3"/>
    <dgm:cxn modelId="{3EA2D118-5D44-463E-9117-E4B1103CF0B6}" type="presParOf" srcId="{B52B1AAE-E110-4020-A209-FC0F7F97D26D}" destId="{CCE37B99-EA09-43DF-84DF-08DE6481490A}" srcOrd="3" destOrd="0" presId="urn:microsoft.com/office/officeart/2005/8/layout/vList3"/>
    <dgm:cxn modelId="{3F1182AC-FDC4-4393-9980-055068C8DAB2}" type="presParOf" srcId="{B52B1AAE-E110-4020-A209-FC0F7F97D26D}" destId="{5D2F178F-33E6-4349-BA8B-19112FBEAA33}" srcOrd="4" destOrd="0" presId="urn:microsoft.com/office/officeart/2005/8/layout/vList3"/>
    <dgm:cxn modelId="{3D47D437-4EFF-46D8-8687-62B53B194952}" type="presParOf" srcId="{5D2F178F-33E6-4349-BA8B-19112FBEAA33}" destId="{5E9C7B7A-7C20-4F82-A8C6-C714468CA3EE}" srcOrd="0" destOrd="0" presId="urn:microsoft.com/office/officeart/2005/8/layout/vList3"/>
    <dgm:cxn modelId="{EAEC7EA8-2012-4DFB-97B0-12D47363952B}" type="presParOf" srcId="{5D2F178F-33E6-4349-BA8B-19112FBEAA33}" destId="{8E02F3DC-9C3E-4836-9D8F-62D50C9723FA}" srcOrd="1" destOrd="0" presId="urn:microsoft.com/office/officeart/2005/8/layout/vList3"/>
    <dgm:cxn modelId="{D41F2238-6B56-43EA-A729-322E765F61D9}" type="presParOf" srcId="{B52B1AAE-E110-4020-A209-FC0F7F97D26D}" destId="{00FD976D-BD90-4C1C-9A50-36C10AA3EB5D}" srcOrd="5" destOrd="0" presId="urn:microsoft.com/office/officeart/2005/8/layout/vList3"/>
    <dgm:cxn modelId="{7B7A302C-32BC-4E1D-9C91-60BDBFDD2711}" type="presParOf" srcId="{B52B1AAE-E110-4020-A209-FC0F7F97D26D}" destId="{49739009-B91D-487B-999F-F5C436547911}" srcOrd="6" destOrd="0" presId="urn:microsoft.com/office/officeart/2005/8/layout/vList3"/>
    <dgm:cxn modelId="{B90D1639-5E38-4D14-9F0B-03802FEF8B5D}" type="presParOf" srcId="{49739009-B91D-487B-999F-F5C436547911}" destId="{D74A2A17-CC95-4356-A3CE-D5DB11321446}" srcOrd="0" destOrd="0" presId="urn:microsoft.com/office/officeart/2005/8/layout/vList3"/>
    <dgm:cxn modelId="{0A59F8C9-6546-40A8-9B01-42859D0E2128}" type="presParOf" srcId="{49739009-B91D-487B-999F-F5C436547911}" destId="{E429AD28-4803-467D-8594-B1BAE07AD0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8C6F1-78EF-4768-A3FB-19A6DF64112E}">
      <dsp:nvSpPr>
        <dsp:cNvPr id="0" name=""/>
        <dsp:cNvSpPr/>
      </dsp:nvSpPr>
      <dsp:spPr bwMode="auto">
        <a:xfrm rot="10800000">
          <a:off x="1643843" y="232"/>
          <a:ext cx="5650335" cy="8825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18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1800" kern="1200"/>
            <a:t>ein Netzwerk von Schulen als professionelle Lerngemeinschaft</a:t>
          </a:r>
          <a:endParaRPr sz="1800" kern="1200"/>
        </a:p>
      </dsp:txBody>
      <dsp:txXfrm rot="10800000">
        <a:off x="1864481" y="232"/>
        <a:ext cx="5429697" cy="882553"/>
      </dsp:txXfrm>
    </dsp:sp>
    <dsp:sp modelId="{A4397311-4B47-4DA3-B535-003ADE2FE752}">
      <dsp:nvSpPr>
        <dsp:cNvPr id="0" name=""/>
        <dsp:cNvSpPr/>
      </dsp:nvSpPr>
      <dsp:spPr bwMode="auto">
        <a:xfrm>
          <a:off x="1151934" y="2"/>
          <a:ext cx="882553" cy="882553"/>
        </a:xfrm>
        <a:prstGeom prst="ellipse">
          <a:avLst/>
        </a:prstGeom>
        <a:blipFill>
          <a:blip xmlns:r="http://schemas.openxmlformats.org/officeDocument/2006/relationships" r:embed="rId1"/>
          <a:stretch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B351F-82C4-4A80-9754-03F7C83ECEE6}">
      <dsp:nvSpPr>
        <dsp:cNvPr id="0" name=""/>
        <dsp:cNvSpPr/>
      </dsp:nvSpPr>
      <dsp:spPr bwMode="auto">
        <a:xfrm rot="10800000">
          <a:off x="1643843" y="1146234"/>
          <a:ext cx="5650335" cy="8825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18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de-DE" sz="1800" kern="1200"/>
            <a:t>die Gelegenheit, sich Good-Practice-Schulen anzuschauen und sich inspirieren zu lassen</a:t>
          </a:r>
          <a:endParaRPr sz="1800" kern="1200"/>
        </a:p>
      </dsp:txBody>
      <dsp:txXfrm rot="10800000">
        <a:off x="1864481" y="1146234"/>
        <a:ext cx="5429697" cy="882553"/>
      </dsp:txXfrm>
    </dsp:sp>
    <dsp:sp modelId="{497F3976-70A9-4403-87B8-D8AF7D2BB3F7}">
      <dsp:nvSpPr>
        <dsp:cNvPr id="0" name=""/>
        <dsp:cNvSpPr/>
      </dsp:nvSpPr>
      <dsp:spPr bwMode="auto">
        <a:xfrm>
          <a:off x="1202566" y="1146234"/>
          <a:ext cx="882553" cy="882553"/>
        </a:xfrm>
        <a:prstGeom prst="ellipse">
          <a:avLst/>
        </a:prstGeom>
        <a:blipFill>
          <a:blip xmlns:r="http://schemas.openxmlformats.org/officeDocument/2006/relationships" r:embed="rId2"/>
          <a:stretch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2F3DC-9C3E-4836-9D8F-62D50C9723FA}">
      <dsp:nvSpPr>
        <dsp:cNvPr id="0" name=""/>
        <dsp:cNvSpPr/>
      </dsp:nvSpPr>
      <dsp:spPr bwMode="auto">
        <a:xfrm rot="10800000">
          <a:off x="1643843" y="2292237"/>
          <a:ext cx="5650335" cy="8825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389182" tIns="68580" rIns="128016" bIns="68580" numCol="1" spcCol="1270" rtlCol="0" fromWordArt="0" anchor="ctr" anchorCtr="0" forceAA="0" compatLnSpc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de-DE" sz="1800" kern="1200"/>
            <a:t>das Kennenlernen von Expert*innen der digitalen Transformation an Schulen</a:t>
          </a:r>
          <a:endParaRPr sz="1800" kern="1200"/>
        </a:p>
      </dsp:txBody>
      <dsp:txXfrm rot="10800000">
        <a:off x="1864481" y="2292237"/>
        <a:ext cx="5429697" cy="882553"/>
      </dsp:txXfrm>
    </dsp:sp>
    <dsp:sp modelId="{5E9C7B7A-7C20-4F82-A8C6-C714468CA3EE}">
      <dsp:nvSpPr>
        <dsp:cNvPr id="0" name=""/>
        <dsp:cNvSpPr/>
      </dsp:nvSpPr>
      <dsp:spPr bwMode="auto">
        <a:xfrm>
          <a:off x="1202566" y="2292237"/>
          <a:ext cx="882553" cy="882553"/>
        </a:xfrm>
        <a:prstGeom prst="ellipse">
          <a:avLst/>
        </a:prstGeom>
        <a:blipFill>
          <a:blip xmlns:r="http://schemas.openxmlformats.org/officeDocument/2006/relationships" r:embed="rId3"/>
          <a:stretch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9AD28-4803-467D-8594-B1BAE07AD065}">
      <dsp:nvSpPr>
        <dsp:cNvPr id="0" name=""/>
        <dsp:cNvSpPr/>
      </dsp:nvSpPr>
      <dsp:spPr bwMode="auto">
        <a:xfrm rot="10800000">
          <a:off x="1643843" y="3438240"/>
          <a:ext cx="5650335" cy="8825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389182" tIns="68580" rIns="128016" bIns="68580" numCol="1" spcCol="1270" rtlCol="0" fromWordArt="0" anchor="ctr" anchorCtr="0" forceAA="0" compatLnSpc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de-DE" sz="1800" kern="1200"/>
            <a:t>das Nutzen von agilen Arbeitsweisen, die zur Teilhabe an der digitalen Transformation aus dem Kollegium motivieren</a:t>
          </a:r>
          <a:endParaRPr sz="1800" kern="1200"/>
        </a:p>
      </dsp:txBody>
      <dsp:txXfrm rot="10800000">
        <a:off x="1864481" y="3438240"/>
        <a:ext cx="5429697" cy="882553"/>
      </dsp:txXfrm>
    </dsp:sp>
    <dsp:sp modelId="{D74A2A17-CC95-4356-A3CE-D5DB11321446}">
      <dsp:nvSpPr>
        <dsp:cNvPr id="0" name=""/>
        <dsp:cNvSpPr/>
      </dsp:nvSpPr>
      <dsp:spPr bwMode="auto">
        <a:xfrm>
          <a:off x="1202566" y="3438240"/>
          <a:ext cx="882553" cy="882553"/>
        </a:xfrm>
        <a:prstGeom prst="ellipse">
          <a:avLst/>
        </a:prstGeom>
        <a:blipFill>
          <a:blip xmlns:r="http://schemas.openxmlformats.org/officeDocument/2006/relationships" r:embed="rId4"/>
          <a:stretch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EB229A-CF15-496D-915A-3C3AC47BA8F3}" type="datetimeFigureOut">
              <a:rPr lang="de-DE"/>
              <a:t>21.12.2023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FFE915-6F63-475F-AEF3-292EDAD54A09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0952A95-3EC3-AE34-0ACE-1475A2E8789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E9F9F13-1A79-C990-B730-2EA2EB8D75FE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Wie sieht das konkret aus? – Kanbanboard, Hilfe für die Schulentwicklung aus der Fortbildung</a:t>
            </a:r>
          </a:p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D6662C8-70E9-0199-162E-BA0730D33D6A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AB0784-D98C-208E-1682-5E6F016F0BC9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A5F409E-FE2A-8517-BA41-50E876C58FF5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D3DEFF-EA47-1477-1FC3-957E260C1BA1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04FB33F-5C38-507A-C0FB-B094DE886A51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DF20C9B-31DF-C206-BBF0-C99E366B3953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ECC933F-676A-4293-FD43-57495A8FEDC3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9D8DD38-4A81-0BFD-CB2F-DC287A698476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C1446C7-DB3A-0E09-F7D1-652316FD6637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Folie ggf. entfernen`/ ausblenden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39765ED-B3D6-0FFB-18CF-78E6948F56D5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25E0C8-4EA5-6331-D7C7-0FE467D64763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50F479D-B92E-15AE-320E-140C8E94929D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CAE3656-AB6E-38EE-9875-A0050B6D7135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FBF407D-E3E6-F2F4-158D-76560DA27EC8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ihandform: Form 10"/>
          <p:cNvSpPr/>
          <p:nvPr userDrawn="1"/>
        </p:nvSpPr>
        <p:spPr bwMode="auto">
          <a:xfrm>
            <a:off x="4770534" y="2024845"/>
            <a:ext cx="7421467" cy="4833157"/>
          </a:xfrm>
          <a:custGeom>
            <a:avLst/>
            <a:gdLst>
              <a:gd name="connsiteX0" fmla="*/ 7411942 w 7421467"/>
              <a:gd name="connsiteY0" fmla="*/ 0 h 4833157"/>
              <a:gd name="connsiteX1" fmla="*/ 7421467 w 7421467"/>
              <a:gd name="connsiteY1" fmla="*/ 241 h 4833157"/>
              <a:gd name="connsiteX2" fmla="*/ 7421467 w 7421467"/>
              <a:gd name="connsiteY2" fmla="*/ 4833157 h 4833157"/>
              <a:gd name="connsiteX3" fmla="*/ 0 w 7421467"/>
              <a:gd name="connsiteY3" fmla="*/ 4833157 h 4833157"/>
              <a:gd name="connsiteX4" fmla="*/ 110690 w 7421467"/>
              <a:gd name="connsiteY4" fmla="*/ 4588316 h 4833157"/>
              <a:gd name="connsiteX5" fmla="*/ 7411942 w 7421467"/>
              <a:gd name="connsiteY5" fmla="*/ 0 h 48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1467" h="4833157" extrusionOk="0">
                <a:moveTo>
                  <a:pt x="7411942" y="0"/>
                </a:moveTo>
                <a:lnTo>
                  <a:pt x="7421467" y="241"/>
                </a:lnTo>
                <a:lnTo>
                  <a:pt x="7421467" y="4833157"/>
                </a:lnTo>
                <a:lnTo>
                  <a:pt x="0" y="4833157"/>
                </a:lnTo>
                <a:lnTo>
                  <a:pt x="110690" y="4588316"/>
                </a:lnTo>
                <a:cubicBezTo>
                  <a:pt x="1418845" y="1873453"/>
                  <a:pt x="4196610" y="0"/>
                  <a:pt x="7411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  <a:defRPr/>
            </a:pPr>
            <a:endParaRPr lang="de-DE" sz="1700" spc="3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43373" y="2295098"/>
            <a:ext cx="7992888" cy="1469814"/>
          </a:xfrm>
        </p:spPr>
        <p:txBody>
          <a:bodyPr anchor="t"/>
          <a:lstStyle>
            <a:lvl1pPr algn="l">
              <a:spcBef>
                <a:spcPts val="0"/>
              </a:spcBef>
              <a:spcAft>
                <a:spcPts val="0"/>
              </a:spcAft>
              <a:defRPr sz="4400" spc="8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43373" y="3915278"/>
            <a:ext cx="6433129" cy="929754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spc="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 bwMode="auto">
          <a:xfrm>
            <a:off x="443374" y="5013177"/>
            <a:ext cx="4968550" cy="115267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77302" y="466757"/>
            <a:ext cx="1772132" cy="1150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mit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 bwMode="auto">
          <a:xfrm>
            <a:off x="4770535" y="2024846"/>
            <a:ext cx="7421466" cy="4833155"/>
          </a:xfrm>
          <a:custGeom>
            <a:avLst/>
            <a:gdLst>
              <a:gd name="connsiteX0" fmla="*/ 7411941 w 7421466"/>
              <a:gd name="connsiteY0" fmla="*/ 0 h 4833155"/>
              <a:gd name="connsiteX1" fmla="*/ 7421466 w 7421466"/>
              <a:gd name="connsiteY1" fmla="*/ 241 h 4833155"/>
              <a:gd name="connsiteX2" fmla="*/ 7421466 w 7421466"/>
              <a:gd name="connsiteY2" fmla="*/ 4833155 h 4833155"/>
              <a:gd name="connsiteX3" fmla="*/ 0 w 7421466"/>
              <a:gd name="connsiteY3" fmla="*/ 4833155 h 4833155"/>
              <a:gd name="connsiteX4" fmla="*/ 110689 w 7421466"/>
              <a:gd name="connsiteY4" fmla="*/ 4588316 h 4833155"/>
              <a:gd name="connsiteX5" fmla="*/ 7411941 w 7421466"/>
              <a:gd name="connsiteY5" fmla="*/ 0 h 483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1466" h="4833155" extrusionOk="0">
                <a:moveTo>
                  <a:pt x="7411941" y="0"/>
                </a:moveTo>
                <a:lnTo>
                  <a:pt x="7421466" y="241"/>
                </a:lnTo>
                <a:lnTo>
                  <a:pt x="7421466" y="4833155"/>
                </a:lnTo>
                <a:lnTo>
                  <a:pt x="0" y="4833155"/>
                </a:lnTo>
                <a:lnTo>
                  <a:pt x="110689" y="4588316"/>
                </a:lnTo>
                <a:cubicBezTo>
                  <a:pt x="1418844" y="1873453"/>
                  <a:pt x="4196609" y="0"/>
                  <a:pt x="741194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43373" y="2295098"/>
            <a:ext cx="7992888" cy="1469814"/>
          </a:xfrm>
        </p:spPr>
        <p:txBody>
          <a:bodyPr anchor="t"/>
          <a:lstStyle>
            <a:lvl1pPr algn="l">
              <a:spcBef>
                <a:spcPts val="0"/>
              </a:spcBef>
              <a:spcAft>
                <a:spcPts val="0"/>
              </a:spcAft>
              <a:defRPr sz="4400" spc="8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43373" y="3915278"/>
            <a:ext cx="6433129" cy="929754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spc="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 bwMode="auto">
          <a:xfrm>
            <a:off x="443374" y="5013177"/>
            <a:ext cx="4968550" cy="115267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77302" y="466757"/>
            <a:ext cx="1772132" cy="1150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63750" y="1268760"/>
            <a:ext cx="8604250" cy="1476164"/>
          </a:xfrm>
        </p:spPr>
        <p:txBody>
          <a:bodyPr/>
          <a:lstStyle>
            <a:lvl1pPr>
              <a:defRPr sz="4400" spc="8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 bwMode="auto">
          <a:xfrm>
            <a:off x="2063750" y="2881610"/>
            <a:ext cx="8604250" cy="123146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 mit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63751" y="812824"/>
            <a:ext cx="8604250" cy="558010"/>
          </a:xfr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Bildplatzhalter 7"/>
          <p:cNvSpPr>
            <a:spLocks noGrp="1"/>
          </p:cNvSpPr>
          <p:nvPr>
            <p:ph type="pic" sz="quarter" idx="11"/>
          </p:nvPr>
        </p:nvSpPr>
        <p:spPr bwMode="auto">
          <a:xfrm>
            <a:off x="2063750" y="1484784"/>
            <a:ext cx="10128251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063750" y="1557337"/>
            <a:ext cx="4104000" cy="460851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564052" y="1557337"/>
            <a:ext cx="4103949" cy="4608513"/>
          </a:xfrm>
        </p:spPr>
        <p:txBody>
          <a:bodyPr/>
          <a:lstStyle>
            <a:lvl1pPr>
              <a:defRPr spc="30"/>
            </a:lvl1pPr>
            <a:lvl2pPr>
              <a:defRPr spc="30"/>
            </a:lvl2pPr>
            <a:lvl3pPr>
              <a:defRPr spc="30"/>
            </a:lvl3pPr>
            <a:lvl4pPr>
              <a:defRPr spc="30"/>
            </a:lvl4pPr>
            <a:lvl5pPr>
              <a:defRPr spc="3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Inhalt und Bild (breit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063750" y="1557337"/>
            <a:ext cx="4284278" cy="460851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1"/>
          </p:nvPr>
        </p:nvSpPr>
        <p:spPr bwMode="auto">
          <a:xfrm>
            <a:off x="6600057" y="1557336"/>
            <a:ext cx="5591944" cy="37078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Inhalt und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063750" y="1557337"/>
            <a:ext cx="5832450" cy="460851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 bwMode="auto">
          <a:xfrm>
            <a:off x="8220236" y="0"/>
            <a:ext cx="3971764" cy="6021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2062921" y="938374"/>
            <a:ext cx="5832450" cy="438398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0"/>
            <a:ext cx="14509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defRPr/>
            </a:pPr>
            <a:endParaRPr lang="de-DE" sz="1700" spc="30"/>
          </a:p>
        </p:txBody>
      </p:sp>
      <p:sp>
        <p:nvSpPr>
          <p:cNvPr id="15" name="Freihandform: Form 14"/>
          <p:cNvSpPr/>
          <p:nvPr userDrawn="1"/>
        </p:nvSpPr>
        <p:spPr bwMode="auto">
          <a:xfrm>
            <a:off x="0" y="2977768"/>
            <a:ext cx="1450975" cy="3880232"/>
          </a:xfrm>
          <a:custGeom>
            <a:avLst/>
            <a:gdLst>
              <a:gd name="connsiteX0" fmla="*/ 1450975 w 1450975"/>
              <a:gd name="connsiteY0" fmla="*/ 0 h 3880232"/>
              <a:gd name="connsiteX1" fmla="*/ 1450975 w 1450975"/>
              <a:gd name="connsiteY1" fmla="*/ 3880232 h 3880232"/>
              <a:gd name="connsiteX2" fmla="*/ 0 w 1450975"/>
              <a:gd name="connsiteY2" fmla="*/ 3880232 h 3880232"/>
              <a:gd name="connsiteX3" fmla="*/ 0 w 1450975"/>
              <a:gd name="connsiteY3" fmla="*/ 982332 h 3880232"/>
              <a:gd name="connsiteX4" fmla="*/ 80748 w 1450975"/>
              <a:gd name="connsiteY4" fmla="*/ 912387 h 3880232"/>
              <a:gd name="connsiteX5" fmla="*/ 1372159 w 1450975"/>
              <a:gd name="connsiteY5" fmla="*/ 40367 h 38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975" h="3880232" extrusionOk="0">
                <a:moveTo>
                  <a:pt x="1450975" y="0"/>
                </a:moveTo>
                <a:lnTo>
                  <a:pt x="1450975" y="3880232"/>
                </a:lnTo>
                <a:lnTo>
                  <a:pt x="0" y="3880232"/>
                </a:lnTo>
                <a:lnTo>
                  <a:pt x="0" y="982332"/>
                </a:lnTo>
                <a:lnTo>
                  <a:pt x="80748" y="912387"/>
                </a:lnTo>
                <a:cubicBezTo>
                  <a:pt x="480793" y="582240"/>
                  <a:pt x="913073" y="289757"/>
                  <a:pt x="1372159" y="403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  <a:defRPr/>
            </a:pPr>
            <a:endParaRPr lang="de-DE" sz="1700" spc="3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062921" y="938374"/>
            <a:ext cx="8605080" cy="438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3750" y="1557337"/>
            <a:ext cx="8604251" cy="4608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299357" y="6302177"/>
            <a:ext cx="1044116" cy="15115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de-DE" sz="900" b="1" spc="20">
                <a:solidFill>
                  <a:schemeClr val="bg1"/>
                </a:solidFill>
              </a:rPr>
              <a:t>Seite </a:t>
            </a:r>
            <a:fld id="{B68CA67E-C928-4610-8613-D29F25DDB709}" type="slidenum">
              <a:rPr lang="de-DE" sz="900" b="1" spc="20">
                <a:solidFill>
                  <a:schemeClr val="bg1"/>
                </a:solidFill>
              </a:rPr>
              <a:t>‹Nr.›</a:t>
            </a:fld>
            <a:r>
              <a:rPr lang="de-DE" sz="900" b="1" spc="20">
                <a:solidFill>
                  <a:schemeClr val="bg1"/>
                </a:solidFill>
              </a:rPr>
              <a:t> </a:t>
            </a:r>
            <a:endParaRPr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2063552" y="6302177"/>
            <a:ext cx="8604448" cy="36512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de-DE" sz="900" b="0" spc="20"/>
              <a:t>Mit der digitalen Transformation in der Schule vorankommen – agile Prozesse nutzen</a:t>
            </a:r>
            <a:endParaRPr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254794" y="299033"/>
            <a:ext cx="911476" cy="591546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 bwMode="auto">
          <a:xfrm>
            <a:off x="299357" y="6459686"/>
            <a:ext cx="900411" cy="20761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fld id="{9DA6B11C-08A4-4714-94B2-B07C9C1922F9}" type="datetime1">
              <a:rPr lang="de-DE" sz="900" b="0" spc="20">
                <a:solidFill>
                  <a:schemeClr val="bg1"/>
                </a:solidFill>
              </a:rPr>
              <a:t>21.12.2023</a:t>
            </a:fld>
            <a:endParaRPr lang="de-DE" sz="900" b="0" spc="2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>
        <a:lnSpc>
          <a:spcPct val="90000"/>
        </a:lnSpc>
        <a:spcBef>
          <a:spcPts val="0"/>
        </a:spcBef>
        <a:buNone/>
        <a:defRPr sz="2400" spc="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1440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7800" algn="l" defTabSz="91440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184150" algn="l" defTabSz="91440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177800" algn="l" defTabSz="62865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4.0/?ref=chooser-v1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nsplash.com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978-3-658-38175-2_8" TargetMode="External"/><Relationship Id="rId3" Type="http://schemas.openxmlformats.org/officeDocument/2006/relationships/hyperlink" Target="https://unsplash.com/" TargetMode="External"/><Relationship Id="rId7" Type="http://schemas.openxmlformats.org/officeDocument/2006/relationships/hyperlink" Target="https://www.dwds.de/wb/Agilit%C3%A4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07/978-3-658-38175-2" TargetMode="External"/><Relationship Id="rId5" Type="http://schemas.openxmlformats.org/officeDocument/2006/relationships/hyperlink" Target="https://deutsches-schulportal.de/expertenstimmen/professionelle-lerngemeinschaften-teamarbeit-in-ihrer-produktivsten-form/" TargetMode="External"/><Relationship Id="rId4" Type="http://schemas.openxmlformats.org/officeDocument/2006/relationships/hyperlink" Target="https://doi.org/10.25656/01:445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nsplash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nsplash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nsplash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nsplash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Flugzeug, Ballon, Transport, Heißluftballon enthält.&#10;&#10;Automatisch generierte Beschreibun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150" b="1150"/>
          <a:stretch/>
        </p:blipFill>
        <p:spPr bwMode="auto"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000"/>
              <a:t>Mit der digitalen Transformation in der Schule vorankommen – agile Prozesse nutzen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43373" y="4321027"/>
            <a:ext cx="6433129" cy="929754"/>
          </a:xfrm>
        </p:spPr>
        <p:txBody>
          <a:bodyPr/>
          <a:lstStyle/>
          <a:p>
            <a:pPr>
              <a:defRPr/>
            </a:pPr>
            <a:r>
              <a:rPr lang="de-DE"/>
              <a:t>Informationsveranstaltung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 bwMode="auto">
          <a:xfrm>
            <a:off x="443374" y="5013177"/>
            <a:ext cx="4968550" cy="648071"/>
          </a:xfrm>
        </p:spPr>
        <p:txBody>
          <a:bodyPr/>
          <a:lstStyle/>
          <a:p>
            <a:pPr>
              <a:defRPr/>
            </a:pPr>
            <a:r>
              <a:rPr lang="de-DE" sz="1600" dirty="0"/>
              <a:t>Mo., 12.06.2023, 15-16 Uhr</a:t>
            </a:r>
            <a:endParaRPr dirty="0"/>
          </a:p>
          <a:p>
            <a:pPr>
              <a:defRPr/>
            </a:pPr>
            <a:r>
              <a:rPr lang="de-DE" sz="1600" dirty="0"/>
              <a:t>Di., 13.06.2023, 15-16 Uhr</a:t>
            </a:r>
            <a:endParaRPr dirty="0"/>
          </a:p>
          <a:p>
            <a:pPr>
              <a:defRPr/>
            </a:pPr>
            <a:endParaRPr lang="de-DE" sz="1600" dirty="0"/>
          </a:p>
          <a:p>
            <a:pPr>
              <a:defRPr/>
            </a:pPr>
            <a:endParaRPr lang="de-DE" sz="1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297DAE-CBF3-47AD-9749-9BDE53AA64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3" y="5942931"/>
            <a:ext cx="1227411" cy="429442"/>
          </a:xfrm>
          <a:prstGeom prst="rect">
            <a:avLst/>
          </a:prstGeom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AAF74A45-656E-4221-9409-73970B1F4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20" y="5880653"/>
            <a:ext cx="328032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Vorlage Präsentation zur Informationsveranstaltung Fortbildungsreihe © 2023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Carl von Ossietzky Universität, Projekt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DiOLL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licensed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   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7" name="AutoShape 8" descr="https://chooser-beta.creativecommons.org/img/cc-logo.f0ab4ebe.svg">
            <a:hlinkClick r:id="rId5"/>
            <a:extLst>
              <a:ext uri="{FF2B5EF4-FFF2-40B4-BE49-F238E27FC236}">
                <a16:creationId xmlns:a16="http://schemas.microsoft.com/office/drawing/2014/main" id="{3035A1EE-19FF-485E-BE26-D5D9B3ECFB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97127" y="6007249"/>
            <a:ext cx="85527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utoShape 9" descr="https://chooser-beta.creativecommons.org/img/cc-by.21b728bb.svg">
            <a:extLst>
              <a:ext uri="{FF2B5EF4-FFF2-40B4-BE49-F238E27FC236}">
                <a16:creationId xmlns:a16="http://schemas.microsoft.com/office/drawing/2014/main" id="{8A2FA7AF-46E2-4452-81F1-A982934836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03490" y="6007249"/>
            <a:ext cx="85527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117087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t>Agile Schulentwicklung</a:t>
            </a:r>
          </a:p>
        </p:txBody>
      </p:sp>
      <p:sp>
        <p:nvSpPr>
          <p:cNvPr id="1400204603" name="Content Placeholder 2"/>
          <p:cNvSpPr>
            <a:spLocks noGrp="1"/>
          </p:cNvSpPr>
          <p:nvPr>
            <p:ph idx="1"/>
          </p:nvPr>
        </p:nvSpPr>
        <p:spPr bwMode="auto">
          <a:xfrm>
            <a:off x="2063751" y="1557337"/>
            <a:ext cx="7560641" cy="46085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/>
              <a:t>Was ist ein agiler „Sprint“?</a:t>
            </a:r>
            <a:r>
              <a:rPr lang="de-DE" sz="1800" b="0" i="0" u="none" strike="noStrike" cap="none" spc="28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1400" b="0" i="0" u="none" strike="noStrike" cap="none" spc="28">
                <a:solidFill>
                  <a:schemeClr val="tx1"/>
                </a:solidFill>
                <a:latin typeface="Arial"/>
                <a:ea typeface="Arial"/>
                <a:cs typeface="Arial"/>
              </a:rPr>
              <a:t>(vgl. Chott, 2022)</a:t>
            </a:r>
            <a:endParaRPr/>
          </a:p>
          <a:p>
            <a:pPr>
              <a:defRPr/>
            </a:pPr>
            <a:r>
              <a:rPr lang="de-DE"/>
              <a:t>kurze Zeiteinheit, in der Teams sich um die Erledigung einer Aufgabe kümmern (ca. 1 Woche) und schnell ein Zwischenziel erreichen.  </a:t>
            </a:r>
            <a:endParaRPr/>
          </a:p>
          <a:p>
            <a:pPr>
              <a:defRPr/>
            </a:pPr>
            <a:r>
              <a:rPr lang="de-DE"/>
              <a:t>In selbstdefinierten Sprints können Arbeitspakete praktikabel gebündelt werden</a:t>
            </a:r>
            <a:endParaRPr/>
          </a:p>
          <a:p>
            <a:pPr>
              <a:buFont typeface="Arial"/>
              <a:buChar char="–"/>
              <a:defRPr/>
            </a:pPr>
            <a:r>
              <a:rPr lang="de-DE"/>
              <a:t>Bearbeitung erfolgt schulintern in kleinen Teams, die sich zeitlich begrenzt und flexibel zusammensetzen.</a:t>
            </a:r>
            <a:endParaRPr/>
          </a:p>
          <a:p>
            <a:pPr>
              <a:defRPr/>
            </a:pPr>
            <a:r>
              <a:rPr lang="de-DE"/>
              <a:t>Reflexion durch regelmäßige Netzwerktreffen </a:t>
            </a:r>
            <a:r>
              <a:rPr lang="de-DE" sz="1400"/>
              <a:t>(vgl. Bonsen &amp; Rolff, 2006; Buhren, 2022)</a:t>
            </a:r>
            <a:endParaRPr/>
          </a:p>
          <a:p>
            <a:pPr marL="0" indent="0">
              <a:buNone/>
              <a:defRPr/>
            </a:pPr>
            <a:endParaRPr lang="de-DE"/>
          </a:p>
        </p:txBody>
      </p:sp>
      <p:pic>
        <p:nvPicPr>
          <p:cNvPr id="2" name="Grafik 1" descr="Ein Bild, das Klebezettel, Papierprodukt, Papier, Bastelpapier enthält.&#10;&#10;Automatisch generierte Beschreibung"/>
          <p:cNvPicPr>
            <a:picLocks noChangeAspect="1"/>
          </p:cNvPicPr>
          <p:nvPr/>
        </p:nvPicPr>
        <p:blipFill>
          <a:blip r:embed="rId3"/>
          <a:srcRect l="63503" r="11742"/>
          <a:stretch/>
        </p:blipFill>
        <p:spPr bwMode="auto">
          <a:xfrm>
            <a:off x="9624392" y="-50119"/>
            <a:ext cx="2567608" cy="690811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 bwMode="auto">
          <a:xfrm>
            <a:off x="9606163" y="6396335"/>
            <a:ext cx="2521000" cy="45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>
                <a:solidFill>
                  <a:schemeClr val="bg1"/>
                </a:solidFill>
              </a:rPr>
              <a:t>Patrick Perkins, https://unsplash.com, CC0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2062920" y="730244"/>
            <a:ext cx="9649704" cy="5435606"/>
          </a:xfrm>
          <a:prstGeom prst="rect">
            <a:avLst/>
          </a:prstGeom>
          <a:noFill/>
          <a:ln>
            <a:solidFill>
              <a:srgbClr val="003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defRPr/>
            </a:pPr>
            <a:endParaRPr lang="de-DE" spc="30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9336359" y="4077072"/>
            <a:ext cx="2032599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de-DE" sz="1600" spc="30"/>
              <a:t>Begleitet durch:</a:t>
            </a:r>
            <a:endParaRPr/>
          </a:p>
        </p:txBody>
      </p:sp>
      <p:sp>
        <p:nvSpPr>
          <p:cNvPr id="12" name="Bilden von kleinen agilen Teams"/>
          <p:cNvSpPr/>
          <p:nvPr/>
        </p:nvSpPr>
        <p:spPr bwMode="auto">
          <a:xfrm>
            <a:off x="9336359" y="4531675"/>
            <a:ext cx="2304256" cy="720080"/>
          </a:xfrm>
          <a:prstGeom prst="rect">
            <a:avLst/>
          </a:prstGeom>
          <a:solidFill>
            <a:srgbClr val="C198E0"/>
          </a:solidFill>
          <a:ln w="12700">
            <a:solidFill>
              <a:schemeClr val="tx1"/>
            </a:solidFill>
            <a:prstDash val="lgDash"/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>
            <a:lvl1pPr>
              <a:defRPr sz="1400" b="0"/>
            </a:lvl1pPr>
          </a:lstStyle>
          <a:p>
            <a:pPr>
              <a:defRPr/>
            </a:pPr>
            <a:r>
              <a:rPr lang="de-DE" sz="1550"/>
              <a:t>Regelmäßige </a:t>
            </a:r>
            <a:br>
              <a:rPr lang="de-DE" sz="1550"/>
            </a:br>
            <a:r>
              <a:rPr lang="de-DE" sz="1550"/>
              <a:t>Netzwerktreffen</a:t>
            </a:r>
            <a:endParaRPr sz="1550"/>
          </a:p>
        </p:txBody>
      </p:sp>
      <p:pic>
        <p:nvPicPr>
          <p:cNvPr id="13" name="Grafik 12" descr="Verbindungen Silhouett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966457" y="4630540"/>
            <a:ext cx="614463" cy="614463"/>
          </a:xfrm>
          <a:prstGeom prst="rect">
            <a:avLst/>
          </a:prstGeom>
        </p:spPr>
      </p:pic>
      <p:sp>
        <p:nvSpPr>
          <p:cNvPr id="14" name="Bilden von kleinen agilen Teams"/>
          <p:cNvSpPr/>
          <p:nvPr/>
        </p:nvSpPr>
        <p:spPr bwMode="auto">
          <a:xfrm>
            <a:off x="9336359" y="5364213"/>
            <a:ext cx="2304256" cy="720080"/>
          </a:xfrm>
          <a:prstGeom prst="rect">
            <a:avLst/>
          </a:prstGeom>
          <a:solidFill>
            <a:srgbClr val="C198E0"/>
          </a:solidFill>
          <a:ln w="12700">
            <a:solidFill>
              <a:schemeClr val="tx1"/>
            </a:solidFill>
            <a:prstDash val="lgDash"/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>
            <a:lvl1pPr>
              <a:defRPr sz="1400" b="0"/>
            </a:lvl1pPr>
          </a:lstStyle>
          <a:p>
            <a:pPr>
              <a:defRPr/>
            </a:pPr>
            <a:r>
              <a:rPr lang="de-DE" sz="1550"/>
              <a:t>Beratung durch </a:t>
            </a:r>
            <a:br>
              <a:rPr lang="de-DE" sz="1550"/>
            </a:br>
            <a:r>
              <a:rPr lang="de-DE" sz="1550"/>
              <a:t>MPB, B&amp;U</a:t>
            </a:r>
            <a:endParaRPr sz="1550"/>
          </a:p>
        </p:txBody>
      </p:sp>
      <p:pic>
        <p:nvPicPr>
          <p:cNvPr id="15" name="Grafik 14" descr="Fragen Silhouet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996036" y="5450815"/>
            <a:ext cx="554485" cy="554485"/>
          </a:xfrm>
          <a:prstGeom prst="rect">
            <a:avLst/>
          </a:prstGeom>
        </p:spPr>
      </p:pic>
      <p:pic>
        <p:nvPicPr>
          <p:cNvPr id="16" name="Grafik 15" descr="Pfeil Kreis Silhouette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044713">
            <a:off x="3266174" y="1223404"/>
            <a:ext cx="4616367" cy="4616367"/>
          </a:xfrm>
          <a:prstGeom prst="rect">
            <a:avLst/>
          </a:prstGeom>
        </p:spPr>
      </p:pic>
      <p:sp>
        <p:nvSpPr>
          <p:cNvPr id="17" name="Einstieg in die Schulentwicklung…"/>
          <p:cNvSpPr/>
          <p:nvPr/>
        </p:nvSpPr>
        <p:spPr bwMode="auto">
          <a:xfrm>
            <a:off x="4677270" y="3192909"/>
            <a:ext cx="1948115" cy="720080"/>
          </a:xfrm>
          <a:prstGeom prst="rect">
            <a:avLst/>
          </a:prstGeom>
          <a:solidFill>
            <a:srgbClr val="FF65FF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>
              <a:defRPr sz="2200" b="0">
                <a:latin typeface="+mn-lt"/>
                <a:ea typeface="+mn-ea"/>
                <a:cs typeface="+mn-cs"/>
              </a:defRPr>
            </a:pPr>
            <a:r>
              <a:rPr lang="de-DE" sz="1550"/>
              <a:t>Agiler </a:t>
            </a:r>
            <a:br>
              <a:rPr lang="de-DE" sz="1550"/>
            </a:br>
            <a:r>
              <a:rPr lang="de-DE" sz="1550"/>
              <a:t>Entwicklungsprozess</a:t>
            </a:r>
            <a:br>
              <a:rPr lang="de-DE" sz="1550"/>
            </a:br>
            <a:r>
              <a:rPr lang="de-DE" sz="1550"/>
              <a:t>in den Schulen</a:t>
            </a:r>
            <a:endParaRPr sz="1550"/>
          </a:p>
        </p:txBody>
      </p:sp>
      <p:sp>
        <p:nvSpPr>
          <p:cNvPr id="28" name="Rechteck 27"/>
          <p:cNvSpPr/>
          <p:nvPr/>
        </p:nvSpPr>
        <p:spPr bwMode="auto">
          <a:xfrm>
            <a:off x="2413758" y="2948771"/>
            <a:ext cx="1728192" cy="703190"/>
          </a:xfrm>
          <a:prstGeom prst="rect">
            <a:avLst/>
          </a:prstGeom>
          <a:solidFill>
            <a:srgbClr val="FF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defRPr/>
            </a:pPr>
            <a:r>
              <a:rPr lang="de-DE" sz="1200" spc="30">
                <a:solidFill>
                  <a:schemeClr val="tx1"/>
                </a:solidFill>
              </a:rPr>
              <a:t>Entwicklung einzelner </a:t>
            </a:r>
            <a:br>
              <a:rPr lang="de-DE" sz="1200" spc="30">
                <a:solidFill>
                  <a:schemeClr val="tx1"/>
                </a:solidFill>
              </a:rPr>
            </a:br>
            <a:r>
              <a:rPr lang="de-DE" sz="1200" spc="30">
                <a:solidFill>
                  <a:schemeClr val="tx1"/>
                </a:solidFill>
              </a:rPr>
              <a:t>Vorhaben</a:t>
            </a:r>
            <a:endParaRPr/>
          </a:p>
        </p:txBody>
      </p:sp>
      <p:sp>
        <p:nvSpPr>
          <p:cNvPr id="29" name="Rechteck 28"/>
          <p:cNvSpPr/>
          <p:nvPr/>
        </p:nvSpPr>
        <p:spPr bwMode="auto">
          <a:xfrm>
            <a:off x="4223412" y="1258387"/>
            <a:ext cx="1728192" cy="703190"/>
          </a:xfrm>
          <a:prstGeom prst="rect">
            <a:avLst/>
          </a:prstGeom>
          <a:solidFill>
            <a:srgbClr val="FF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defRPr/>
            </a:pPr>
            <a:r>
              <a:rPr lang="de-DE" sz="1200" spc="30">
                <a:solidFill>
                  <a:schemeClr val="tx1"/>
                </a:solidFill>
              </a:rPr>
              <a:t>Bilden von </a:t>
            </a:r>
            <a:br>
              <a:rPr lang="de-DE" sz="1200" spc="30">
                <a:solidFill>
                  <a:schemeClr val="tx1"/>
                </a:solidFill>
              </a:rPr>
            </a:br>
            <a:r>
              <a:rPr lang="de-DE" sz="1200" spc="30">
                <a:solidFill>
                  <a:schemeClr val="tx1"/>
                </a:solidFill>
              </a:rPr>
              <a:t>kleinen agilen </a:t>
            </a:r>
            <a:br>
              <a:rPr lang="de-DE" sz="1200" spc="30">
                <a:solidFill>
                  <a:schemeClr val="tx1"/>
                </a:solidFill>
              </a:rPr>
            </a:br>
            <a:r>
              <a:rPr lang="de-DE" sz="1200" spc="30">
                <a:solidFill>
                  <a:schemeClr val="tx1"/>
                </a:solidFill>
              </a:rPr>
              <a:t>Teams</a:t>
            </a:r>
            <a:endParaRPr/>
          </a:p>
        </p:txBody>
      </p:sp>
      <p:sp>
        <p:nvSpPr>
          <p:cNvPr id="30" name="Rechteck 29"/>
          <p:cNvSpPr/>
          <p:nvPr/>
        </p:nvSpPr>
        <p:spPr bwMode="auto">
          <a:xfrm>
            <a:off x="2568973" y="4663761"/>
            <a:ext cx="1728192" cy="787053"/>
          </a:xfrm>
          <a:prstGeom prst="rect">
            <a:avLst/>
          </a:prstGeom>
          <a:solidFill>
            <a:srgbClr val="FF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defRPr/>
            </a:pPr>
            <a:r>
              <a:rPr lang="de-DE" sz="1200" spc="30">
                <a:solidFill>
                  <a:schemeClr val="tx1"/>
                </a:solidFill>
              </a:rPr>
              <a:t>Information und Motivation des Kollegiums</a:t>
            </a:r>
            <a:endParaRPr/>
          </a:p>
        </p:txBody>
      </p:sp>
      <p:sp>
        <p:nvSpPr>
          <p:cNvPr id="31" name="Rechteck 30"/>
          <p:cNvSpPr/>
          <p:nvPr/>
        </p:nvSpPr>
        <p:spPr bwMode="auto">
          <a:xfrm>
            <a:off x="7330851" y="3371729"/>
            <a:ext cx="1728192" cy="703190"/>
          </a:xfrm>
          <a:prstGeom prst="rect">
            <a:avLst/>
          </a:prstGeom>
          <a:solidFill>
            <a:srgbClr val="FF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defRPr/>
            </a:pPr>
            <a:r>
              <a:rPr lang="de-DE" sz="1200" spc="30">
                <a:solidFill>
                  <a:schemeClr val="tx1"/>
                </a:solidFill>
              </a:rPr>
              <a:t>Kurzfristige Umsetzung </a:t>
            </a:r>
            <a:br>
              <a:rPr lang="de-DE" sz="1200" spc="30">
                <a:solidFill>
                  <a:schemeClr val="tx1"/>
                </a:solidFill>
              </a:rPr>
            </a:br>
            <a:r>
              <a:rPr lang="de-DE" sz="1200" spc="30">
                <a:solidFill>
                  <a:schemeClr val="tx1"/>
                </a:solidFill>
              </a:rPr>
              <a:t>der Vorhaben</a:t>
            </a:r>
            <a:endParaRPr/>
          </a:p>
        </p:txBody>
      </p:sp>
      <p:sp>
        <p:nvSpPr>
          <p:cNvPr id="32" name="Rechteck 31"/>
          <p:cNvSpPr/>
          <p:nvPr/>
        </p:nvSpPr>
        <p:spPr bwMode="auto">
          <a:xfrm>
            <a:off x="6960096" y="1601241"/>
            <a:ext cx="1728192" cy="703190"/>
          </a:xfrm>
          <a:prstGeom prst="rect">
            <a:avLst/>
          </a:prstGeom>
          <a:solidFill>
            <a:srgbClr val="FF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defRPr/>
            </a:pPr>
            <a:r>
              <a:rPr lang="de-DE" sz="1200" spc="30">
                <a:solidFill>
                  <a:schemeClr val="tx1"/>
                </a:solidFill>
              </a:rPr>
              <a:t>Planung der Vorhaben in </a:t>
            </a:r>
            <a:br>
              <a:rPr lang="de-DE" sz="1200" spc="30">
                <a:solidFill>
                  <a:schemeClr val="tx1"/>
                </a:solidFill>
              </a:rPr>
            </a:br>
            <a:r>
              <a:rPr lang="de-DE" sz="1200" spc="30">
                <a:solidFill>
                  <a:schemeClr val="tx1"/>
                </a:solidFill>
              </a:rPr>
              <a:t>kurzen Sprints</a:t>
            </a:r>
            <a:endParaRPr/>
          </a:p>
        </p:txBody>
      </p:sp>
      <p:sp>
        <p:nvSpPr>
          <p:cNvPr id="33" name="Rechteck 32"/>
          <p:cNvSpPr/>
          <p:nvPr/>
        </p:nvSpPr>
        <p:spPr bwMode="auto">
          <a:xfrm>
            <a:off x="6399049" y="5099220"/>
            <a:ext cx="1728192" cy="703190"/>
          </a:xfrm>
          <a:prstGeom prst="rect">
            <a:avLst/>
          </a:prstGeom>
          <a:solidFill>
            <a:srgbClr val="FF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defRPr/>
            </a:pPr>
            <a:r>
              <a:rPr lang="de-DE" sz="1200" spc="30">
                <a:solidFill>
                  <a:schemeClr val="tx1"/>
                </a:solidFill>
              </a:rPr>
              <a:t>Evaluation </a:t>
            </a:r>
            <a:br>
              <a:rPr lang="de-DE" sz="1200" spc="30">
                <a:solidFill>
                  <a:schemeClr val="tx1"/>
                </a:solidFill>
              </a:rPr>
            </a:br>
            <a:r>
              <a:rPr lang="de-DE" sz="1200" spc="30">
                <a:solidFill>
                  <a:schemeClr val="tx1"/>
                </a:solidFill>
              </a:rPr>
              <a:t>einzelner </a:t>
            </a:r>
            <a:br>
              <a:rPr lang="de-DE" sz="1200" spc="30">
                <a:solidFill>
                  <a:schemeClr val="tx1"/>
                </a:solidFill>
              </a:rPr>
            </a:br>
            <a:r>
              <a:rPr lang="de-DE" sz="1200" spc="30">
                <a:solidFill>
                  <a:schemeClr val="tx1"/>
                </a:solidFill>
              </a:rPr>
              <a:t>Vorhaben</a:t>
            </a:r>
            <a:endParaRPr/>
          </a:p>
        </p:txBody>
      </p:sp>
      <p:sp>
        <p:nvSpPr>
          <p:cNvPr id="35" name="Pfeil: nach rechts 34"/>
          <p:cNvSpPr/>
          <p:nvPr/>
        </p:nvSpPr>
        <p:spPr bwMode="auto">
          <a:xfrm>
            <a:off x="1487488" y="4844285"/>
            <a:ext cx="1016249" cy="34214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defRPr/>
            </a:pPr>
            <a:endParaRPr lang="de-DE" spc="30"/>
          </a:p>
        </p:txBody>
      </p:sp>
      <p:pic>
        <p:nvPicPr>
          <p:cNvPr id="37" name="Grafik 36" descr="Achterbahn aufwärts Silhouette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810105" y="4819313"/>
            <a:ext cx="457200" cy="457200"/>
          </a:xfrm>
          <a:prstGeom prst="rect">
            <a:avLst/>
          </a:prstGeom>
        </p:spPr>
      </p:pic>
      <p:pic>
        <p:nvPicPr>
          <p:cNvPr id="39" name="Grafik 38" descr="Lichter an Silhouette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553088" y="3023868"/>
            <a:ext cx="514783" cy="552997"/>
          </a:xfrm>
          <a:prstGeom prst="rect">
            <a:avLst/>
          </a:prstGeom>
        </p:spPr>
      </p:pic>
      <p:pic>
        <p:nvPicPr>
          <p:cNvPr id="41" name="Grafik 40" descr="Prost Silhouette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412233" y="1362147"/>
            <a:ext cx="478187" cy="478187"/>
          </a:xfrm>
          <a:prstGeom prst="rect">
            <a:avLst/>
          </a:prstGeom>
        </p:spPr>
      </p:pic>
      <p:pic>
        <p:nvPicPr>
          <p:cNvPr id="45" name="Grafik 44" descr="Ausführen Silhouette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167373" y="1716729"/>
            <a:ext cx="489696" cy="489696"/>
          </a:xfrm>
          <a:prstGeom prst="rect">
            <a:avLst/>
          </a:prstGeom>
        </p:spPr>
      </p:pic>
      <p:pic>
        <p:nvPicPr>
          <p:cNvPr id="47" name="Grafik 46" descr="Lupe Silhouette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558966" y="5156302"/>
            <a:ext cx="530452" cy="530452"/>
          </a:xfrm>
          <a:prstGeom prst="rect">
            <a:avLst/>
          </a:prstGeom>
        </p:spPr>
      </p:pic>
      <p:pic>
        <p:nvPicPr>
          <p:cNvPr id="52" name="Grafik 51" descr="Rennwagen Silhouette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8377801" y="3410827"/>
            <a:ext cx="624994" cy="6249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062921" y="412984"/>
            <a:ext cx="8605080" cy="438398"/>
          </a:xfrm>
        </p:spPr>
        <p:txBody>
          <a:bodyPr/>
          <a:lstStyle/>
          <a:p>
            <a:pPr>
              <a:defRPr/>
            </a:pPr>
            <a:r>
              <a:rPr lang="de-DE"/>
              <a:t>Ablauf</a:t>
            </a:r>
            <a:endParaRPr/>
          </a:p>
        </p:txBody>
      </p:sp>
      <p:pic>
        <p:nvPicPr>
          <p:cNvPr id="26" name="Grafik 25" descr="C:\Users\wega7907\AppData\Local\Microsoft\Windows\INetCache\Content.MSO\E1A26C55.tmp"/>
          <p:cNvPicPr/>
          <p:nvPr/>
        </p:nvPicPr>
        <p:blipFill>
          <a:blip r:embed="rId3"/>
          <a:stretch/>
        </p:blipFill>
        <p:spPr bwMode="auto">
          <a:xfrm>
            <a:off x="2062920" y="836712"/>
            <a:ext cx="9451058" cy="5315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3086312" name="Titel 1"/>
          <p:cNvSpPr>
            <a:spLocks noGrp="1"/>
          </p:cNvSpPr>
          <p:nvPr>
            <p:ph type="title"/>
          </p:nvPr>
        </p:nvSpPr>
        <p:spPr bwMode="auto">
          <a:xfrm>
            <a:off x="2062920" y="938373"/>
            <a:ext cx="8605080" cy="438397"/>
          </a:xfrm>
        </p:spPr>
        <p:txBody>
          <a:bodyPr/>
          <a:lstStyle/>
          <a:p>
            <a:pPr>
              <a:defRPr/>
            </a:pPr>
            <a:r>
              <a:rPr lang="de-DE"/>
              <a:t>Durchführung der Fortbildungsreihe</a:t>
            </a:r>
            <a:endParaRPr/>
          </a:p>
        </p:txBody>
      </p:sp>
      <p:sp>
        <p:nvSpPr>
          <p:cNvPr id="181713883" name="Inhaltsplatzhalter 2"/>
          <p:cNvSpPr>
            <a:spLocks noGrp="1"/>
          </p:cNvSpPr>
          <p:nvPr>
            <p:ph idx="1"/>
          </p:nvPr>
        </p:nvSpPr>
        <p:spPr bwMode="auto">
          <a:xfrm>
            <a:off x="4069907" y="1558292"/>
            <a:ext cx="8475516" cy="460851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b="1"/>
              <a:t>Joachim Oest</a:t>
            </a:r>
            <a:endParaRPr b="1"/>
          </a:p>
          <a:p>
            <a:pPr>
              <a:buFont typeface="Arial"/>
              <a:buChar char="•"/>
              <a:defRPr/>
            </a:pPr>
            <a:r>
              <a:rPr sz="16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Design Thinking</a:t>
            </a:r>
            <a:endParaRPr sz="1600" b="0" i="0" u="none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  <a:defRPr/>
            </a:pPr>
            <a:r>
              <a:rPr sz="16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Schulentwicklung</a:t>
            </a:r>
            <a:endParaRPr sz="1600" b="0" i="0" u="none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  <a:defRPr/>
            </a:pPr>
            <a:r>
              <a:rPr sz="1600" b="0" i="0" u="none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Innovationsmanagemen</a:t>
            </a:r>
            <a:r>
              <a:rPr sz="1600">
                <a:latin typeface="Arial"/>
                <a:cs typeface="Arial"/>
              </a:rPr>
              <a:t>t</a:t>
            </a:r>
            <a:endParaRPr/>
          </a:p>
          <a:p>
            <a:pPr marL="0" indent="0">
              <a:buNone/>
              <a:defRPr/>
            </a:pPr>
            <a:endParaRPr b="1"/>
          </a:p>
          <a:p>
            <a:pPr marL="0" indent="0">
              <a:buNone/>
              <a:defRPr/>
            </a:pPr>
            <a:r>
              <a:rPr lang="de-DE" b="1"/>
              <a:t>Niels Winkelmann</a:t>
            </a:r>
            <a:endParaRPr/>
          </a:p>
          <a:p>
            <a:pPr>
              <a:buFont typeface="Arial"/>
              <a:buChar char="•"/>
              <a:defRPr/>
            </a:pPr>
            <a:r>
              <a:rPr lang="en-US" sz="1600" b="0" i="0" u="none" strike="noStrike" cap="none" spc="28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Agiles Lernen und SCRUM</a:t>
            </a:r>
            <a:endParaRPr sz="1600" b="0" i="0" u="none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  <a:defRPr/>
            </a:pPr>
            <a:r>
              <a:rPr sz="1600">
                <a:latin typeface="Arial"/>
                <a:cs typeface="Arial"/>
              </a:rPr>
              <a:t>Digitalisierung in der Schule</a:t>
            </a:r>
            <a:endParaRPr/>
          </a:p>
          <a:p>
            <a:pPr>
              <a:buFont typeface="Arial"/>
              <a:buChar char="•"/>
              <a:defRPr/>
            </a:pPr>
            <a:r>
              <a:rPr sz="1600">
                <a:latin typeface="Arial"/>
                <a:cs typeface="Arial"/>
              </a:rPr>
              <a:t>Unterstützung eigenständiger Lernprozesse</a:t>
            </a:r>
            <a:endParaRPr sz="18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</p:txBody>
      </p:sp>
      <p:pic>
        <p:nvPicPr>
          <p:cNvPr id="336335313" name="Grafik 3363353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62919" y="3943100"/>
            <a:ext cx="1551461" cy="2068615"/>
          </a:xfrm>
          <a:prstGeom prst="rect">
            <a:avLst/>
          </a:prstGeom>
        </p:spPr>
      </p:pic>
      <p:pic>
        <p:nvPicPr>
          <p:cNvPr id="417393516" name="Grafik 4173935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62919" y="1558292"/>
            <a:ext cx="1551462" cy="18188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173306" name="Grafik 37173305"/>
          <p:cNvPicPr>
            <a:picLocks noChangeAspect="1"/>
          </p:cNvPicPr>
          <p:nvPr/>
        </p:nvPicPr>
        <p:blipFill>
          <a:blip r:embed="rId3"/>
          <a:srcRect l="60288"/>
          <a:stretch/>
        </p:blipFill>
        <p:spPr bwMode="auto">
          <a:xfrm>
            <a:off x="8129193" y="0"/>
            <a:ext cx="4079775" cy="6858000"/>
          </a:xfrm>
          <a:prstGeom prst="rect">
            <a:avLst/>
          </a:prstGeom>
        </p:spPr>
      </p:pic>
      <p:sp>
        <p:nvSpPr>
          <p:cNvPr id="1346070815" name="Titel 3"/>
          <p:cNvSpPr>
            <a:spLocks noGrp="1"/>
          </p:cNvSpPr>
          <p:nvPr>
            <p:ph type="title"/>
          </p:nvPr>
        </p:nvSpPr>
        <p:spPr bwMode="auto">
          <a:xfrm>
            <a:off x="1892044" y="938372"/>
            <a:ext cx="5257215" cy="438397"/>
          </a:xfrm>
        </p:spPr>
        <p:txBody>
          <a:bodyPr/>
          <a:lstStyle/>
          <a:p>
            <a:pPr>
              <a:defRPr/>
            </a:pPr>
            <a:r>
              <a:rPr lang="de-DE"/>
              <a:t>Termine und Orte</a:t>
            </a:r>
            <a:endParaRPr/>
          </a:p>
        </p:txBody>
      </p:sp>
      <p:sp>
        <p:nvSpPr>
          <p:cNvPr id="1436007353" name="Textfeld 4"/>
          <p:cNvSpPr txBox="1"/>
          <p:nvPr/>
        </p:nvSpPr>
        <p:spPr bwMode="auto">
          <a:xfrm>
            <a:off x="8976319" y="6536376"/>
            <a:ext cx="3391215" cy="274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>
                <a:solidFill>
                  <a:schemeClr val="bg1"/>
                </a:solidFill>
              </a:rPr>
              <a:t>Christian Stahl, https://unsplash.com, CC0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947394067" name="Textfeld 947394066"/>
          <p:cNvSpPr txBox="1"/>
          <p:nvPr/>
        </p:nvSpPr>
        <p:spPr bwMode="auto">
          <a:xfrm>
            <a:off x="1919536" y="1427230"/>
            <a:ext cx="4874346" cy="481008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DE">
                <a:solidFill>
                  <a:srgbClr val="FF0000"/>
                </a:solidFill>
              </a:rPr>
              <a:t>Anmeldefrist</a:t>
            </a:r>
            <a:r>
              <a:rPr lang="de-DE"/>
              <a:t>: 25.8.2023</a:t>
            </a:r>
            <a:br>
              <a:rPr lang="de-DE"/>
            </a:br>
            <a:r>
              <a:rPr lang="de-DE"/>
              <a:t>Teilnahme kostenfrei</a:t>
            </a:r>
            <a:endParaRPr/>
          </a:p>
          <a:p>
            <a:pPr>
              <a:defRPr/>
            </a:pPr>
            <a:endParaRPr/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b="1"/>
              <a:t>Kick-Off</a:t>
            </a:r>
            <a:r>
              <a:t> Di., 26. September, 10-13 Uhr, Uni Oldenburg</a:t>
            </a:r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b="1"/>
              <a:t>Lernreise</a:t>
            </a:r>
            <a:r>
              <a:t>: Di., 10. </a:t>
            </a:r>
            <a:r>
              <a:rPr lang="de-DE"/>
              <a:t>bis</a:t>
            </a:r>
            <a:r>
              <a:t> Mi., 11. Oktober, je 10-16 Uhr,  Schulen in der Region </a:t>
            </a:r>
            <a:endParaRPr lang="de-DE"/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b="1"/>
              <a:t>Einstieg in die agile Schulentwicklung</a:t>
            </a:r>
            <a:r>
              <a:t>: Di., 2. November, 10-15 Uhr, Uni Oldenburg</a:t>
            </a:r>
          </a:p>
          <a:p>
            <a:pPr>
              <a:lnSpc>
                <a:spcPct val="114999"/>
              </a:lnSpc>
              <a:defRPr/>
            </a:pPr>
            <a:endParaRPr/>
          </a:p>
          <a:p>
            <a:pPr>
              <a:defRPr/>
            </a:pPr>
            <a:r>
              <a:rPr b="1"/>
              <a:t>Netzwerktreffen</a:t>
            </a:r>
            <a:r>
              <a:t>: </a:t>
            </a:r>
          </a:p>
          <a:p>
            <a:pPr marL="283879" indent="-283879">
              <a:buFont typeface="Arial"/>
              <a:buChar char="•"/>
              <a:defRPr/>
            </a:pPr>
            <a:r>
              <a:rPr lang="de-DE"/>
              <a:t>0</a:t>
            </a:r>
            <a:r>
              <a:t>6. Dezember</a:t>
            </a:r>
            <a:r>
              <a:rPr lang="de-DE"/>
              <a:t> 2023</a:t>
            </a:r>
            <a:endParaRPr/>
          </a:p>
          <a:p>
            <a:pPr marL="283879" indent="-283879">
              <a:buFont typeface="Arial"/>
              <a:buChar char="•"/>
              <a:defRPr/>
            </a:pPr>
            <a:r>
              <a:t>12. Februar</a:t>
            </a:r>
            <a:r>
              <a:rPr lang="de-DE"/>
              <a:t> 2024</a:t>
            </a:r>
            <a:endParaRPr/>
          </a:p>
          <a:p>
            <a:pPr marL="283879" indent="-283879">
              <a:buFont typeface="Arial"/>
              <a:buChar char="•"/>
              <a:defRPr/>
            </a:pPr>
            <a:r>
              <a:t>11. April</a:t>
            </a:r>
            <a:r>
              <a:rPr lang="de-DE"/>
              <a:t> 2024</a:t>
            </a:r>
            <a:r>
              <a:t> </a:t>
            </a:r>
          </a:p>
          <a:p>
            <a:pPr marL="283879" indent="-283879">
              <a:buFont typeface="Arial"/>
              <a:buChar char="•"/>
              <a:defRPr/>
            </a:pPr>
            <a:r>
              <a:t>14. Juni 2024</a:t>
            </a:r>
            <a:r>
              <a:rPr lang="de-DE"/>
              <a:t>, </a:t>
            </a:r>
            <a:r>
              <a:t>je 10-16 Uhr (in Präsenz)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6070815" name="Titel 3"/>
          <p:cNvSpPr>
            <a:spLocks noGrp="1"/>
          </p:cNvSpPr>
          <p:nvPr>
            <p:ph type="title"/>
          </p:nvPr>
        </p:nvSpPr>
        <p:spPr bwMode="auto">
          <a:xfrm>
            <a:off x="1892044" y="938372"/>
            <a:ext cx="5257215" cy="438397"/>
          </a:xfrm>
        </p:spPr>
        <p:txBody>
          <a:bodyPr/>
          <a:lstStyle/>
          <a:p>
            <a:pPr>
              <a:defRPr/>
            </a:pPr>
            <a:r>
              <a:rPr lang="de-DE"/>
              <a:t>Wovon können Sie profitieren?</a:t>
            </a:r>
            <a:endParaRPr/>
          </a:p>
        </p:txBody>
      </p:sp>
      <p:pic>
        <p:nvPicPr>
          <p:cNvPr id="53941609" name="Inhaltsplatzhalter 1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7456" r="13477"/>
          <a:stretch/>
        </p:blipFill>
        <p:spPr bwMode="auto">
          <a:xfrm>
            <a:off x="8112224" y="-21860"/>
            <a:ext cx="4079775" cy="6879861"/>
          </a:xfrm>
          <a:prstGeom prst="rect">
            <a:avLst/>
          </a:prstGeom>
        </p:spPr>
      </p:pic>
      <p:sp>
        <p:nvSpPr>
          <p:cNvPr id="1436007353" name="Textfeld 4"/>
          <p:cNvSpPr txBox="1"/>
          <p:nvPr/>
        </p:nvSpPr>
        <p:spPr bwMode="auto">
          <a:xfrm>
            <a:off x="8976319" y="6536376"/>
            <a:ext cx="3385095" cy="274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>
                <a:solidFill>
                  <a:schemeClr val="bg1"/>
                </a:solidFill>
              </a:rPr>
              <a:t>Jon Tyson, https://unsplash.com, CC0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 bwMode="auto">
          <a:xfrm>
            <a:off x="1892043" y="1916831"/>
            <a:ext cx="5595867" cy="393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de-DE"/>
              <a:t>Große Flexibilität in der Zeiteinteilung und Arbeitsweise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de-DE"/>
              <a:t>Kleine Teams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de-DE"/>
              <a:t>Schul- und fachspezifische Aufgaben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de-DE"/>
              <a:t>Schnelle Umsetzung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de-DE"/>
              <a:t>Medienpädagogische Beratung, Schulentwicklungsberatung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de-DE"/>
              <a:t>Professionelle Lerngemeinschaft und Netzwerkbildung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de-DE"/>
              <a:t>Experimentelles Ausprobieren von Neuem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=&gt; Vorankommen mit der digitalen Transformation!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de-DE"/>
          </a:p>
          <a:p>
            <a:pPr marL="285750" indent="-285750">
              <a:buFont typeface="Wingdings"/>
              <a:buChar char="ü"/>
              <a:defRPr/>
            </a:pPr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de-DE" sz="4000"/>
          </a:p>
          <a:p>
            <a:pPr marL="0" indent="0">
              <a:buNone/>
              <a:defRPr/>
            </a:pPr>
            <a:endParaRPr lang="de-DE" sz="4000"/>
          </a:p>
          <a:p>
            <a:pPr marL="0" indent="0">
              <a:buNone/>
              <a:defRPr/>
            </a:pPr>
            <a:r>
              <a:rPr lang="de-DE" sz="4400"/>
              <a:t>Vielen Dank!</a:t>
            </a:r>
            <a:endParaRPr sz="440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rcRect l="25500" r="22001"/>
          <a:stretch/>
        </p:blipFill>
        <p:spPr bwMode="auto">
          <a:xfrm>
            <a:off x="8951640" y="0"/>
            <a:ext cx="324036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auto">
          <a:xfrm>
            <a:off x="9120336" y="6532785"/>
            <a:ext cx="3385096" cy="274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>
                <a:solidFill>
                  <a:schemeClr val="bg1"/>
                </a:solidFill>
              </a:rPr>
              <a:t>Morvanic Lee, https://unsplash.com, CC0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Farbigkeit enthält.&#10;&#10;Automatisch generierte Beschreibung"/>
          <p:cNvPicPr>
            <a:picLocks noChangeAspect="1"/>
          </p:cNvPicPr>
          <p:nvPr/>
        </p:nvPicPr>
        <p:blipFill>
          <a:blip r:embed="rId3"/>
          <a:srcRect l="58905" r="8867"/>
          <a:stretch/>
        </p:blipFill>
        <p:spPr bwMode="auto">
          <a:xfrm>
            <a:off x="8879632" y="0"/>
            <a:ext cx="3312368" cy="6858000"/>
          </a:xfrm>
          <a:prstGeom prst="rect">
            <a:avLst/>
          </a:prstGeom>
        </p:spPr>
      </p:pic>
      <p:sp>
        <p:nvSpPr>
          <p:cNvPr id="13" name="Inhaltsplatzhalter 1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de-DE" sz="4400"/>
          </a:p>
          <a:p>
            <a:pPr marL="0" indent="0">
              <a:buNone/>
              <a:defRPr/>
            </a:pPr>
            <a:endParaRPr lang="de-DE" sz="4400"/>
          </a:p>
          <a:p>
            <a:pPr marL="0" indent="0">
              <a:buNone/>
              <a:defRPr/>
            </a:pPr>
            <a:r>
              <a:rPr lang="de-DE" sz="4400"/>
              <a:t>Haben Sie Fragen? </a:t>
            </a:r>
            <a:endParaRPr/>
          </a:p>
        </p:txBody>
      </p:sp>
      <p:sp>
        <p:nvSpPr>
          <p:cNvPr id="3" name="Textfeld 2"/>
          <p:cNvSpPr txBox="1"/>
          <p:nvPr/>
        </p:nvSpPr>
        <p:spPr bwMode="auto">
          <a:xfrm>
            <a:off x="8849281" y="6376863"/>
            <a:ext cx="2520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>
                <a:solidFill>
                  <a:schemeClr val="bg1"/>
                </a:solidFill>
              </a:rPr>
              <a:t>Towfiqu Barbhuiya, </a:t>
            </a:r>
            <a:r>
              <a:rPr lang="de-DE" sz="1200" u="sng">
                <a:solidFill>
                  <a:schemeClr val="bg1"/>
                </a:solidFill>
                <a:hlinkClick r:id="rId4" tooltip="https://unsplash.com/"/>
              </a:rPr>
              <a:t>https://unsplash.com</a:t>
            </a:r>
            <a:r>
              <a:rPr lang="de-DE" sz="1200">
                <a:solidFill>
                  <a:schemeClr val="bg1"/>
                </a:solidFill>
              </a:rPr>
              <a:t>, CC0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6070815" name="Titel 3"/>
          <p:cNvSpPr>
            <a:spLocks noGrp="1"/>
          </p:cNvSpPr>
          <p:nvPr>
            <p:ph type="title"/>
          </p:nvPr>
        </p:nvSpPr>
        <p:spPr bwMode="auto">
          <a:xfrm>
            <a:off x="1892044" y="938372"/>
            <a:ext cx="5257215" cy="438397"/>
          </a:xfrm>
        </p:spPr>
        <p:txBody>
          <a:bodyPr/>
          <a:lstStyle/>
          <a:p>
            <a:pPr>
              <a:defRPr/>
            </a:pPr>
            <a:r>
              <a:rPr lang="de-DE"/>
              <a:t>Quellen</a:t>
            </a:r>
            <a:endParaRPr/>
          </a:p>
        </p:txBody>
      </p:sp>
      <p:sp>
        <p:nvSpPr>
          <p:cNvPr id="1436007353" name="Textfeld 4"/>
          <p:cNvSpPr txBox="1"/>
          <p:nvPr/>
        </p:nvSpPr>
        <p:spPr bwMode="auto">
          <a:xfrm>
            <a:off x="8976319" y="6536376"/>
            <a:ext cx="3384375" cy="276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>
                <a:solidFill>
                  <a:schemeClr val="bg1"/>
                </a:solidFill>
              </a:rPr>
              <a:t>Jon Tyson, </a:t>
            </a:r>
            <a:r>
              <a:rPr lang="de-DE" sz="1200" u="sng">
                <a:solidFill>
                  <a:schemeClr val="bg1"/>
                </a:solidFill>
                <a:hlinkClick r:id="rId3" tooltip="https://unsplash.com/"/>
              </a:rPr>
              <a:t>https://unsplash.com</a:t>
            </a:r>
            <a:r>
              <a:rPr lang="de-DE" sz="1200">
                <a:solidFill>
                  <a:schemeClr val="bg1"/>
                </a:solidFill>
              </a:rPr>
              <a:t>, CC0</a:t>
            </a:r>
            <a:endParaRPr/>
          </a:p>
        </p:txBody>
      </p:sp>
      <p:sp>
        <p:nvSpPr>
          <p:cNvPr id="2" name="Textfeld 1"/>
          <p:cNvSpPr txBox="1"/>
          <p:nvPr/>
        </p:nvSpPr>
        <p:spPr bwMode="auto">
          <a:xfrm>
            <a:off x="1892043" y="1916831"/>
            <a:ext cx="9141523" cy="3124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sz="1100">
              <a:latin typeface="Nunito Sans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chemeClr val="tx1"/>
                </a:solidFill>
                <a:latin typeface="Nunito Sans"/>
                <a:ea typeface="Times New Roman"/>
                <a:cs typeface="Arial"/>
              </a:rPr>
              <a:t>Bonsen, M., &amp; Rolff, H.-G. (2006). </a:t>
            </a:r>
            <a:r>
              <a:rPr sz="1100" b="0" i="1" u="none">
                <a:solidFill>
                  <a:schemeClr val="tx1"/>
                </a:solidFill>
                <a:latin typeface="Nunito Sans"/>
                <a:ea typeface="Times New Roman"/>
                <a:cs typeface="Arial"/>
              </a:rPr>
              <a:t>Professionelle Lerngemeinschaften von Lehrerinnen und Lehrern</a:t>
            </a:r>
            <a:r>
              <a:rPr sz="1100" b="0" i="0" u="none">
                <a:solidFill>
                  <a:schemeClr val="tx1"/>
                </a:solidFill>
                <a:latin typeface="Nunito Sans"/>
                <a:ea typeface="Times New Roman"/>
                <a:cs typeface="Arial"/>
              </a:rPr>
              <a:t>. </a:t>
            </a:r>
            <a:r>
              <a:rPr lang="en-US" sz="1100" b="0" i="1" u="sng" strike="noStrike" cap="none" spc="0">
                <a:solidFill>
                  <a:schemeClr val="tx1"/>
                </a:solidFill>
                <a:latin typeface="Nunito Sans"/>
                <a:ea typeface="Arial"/>
                <a:cs typeface="Arial"/>
                <a:hlinkClick r:id="rId4" tooltip="https://doi.org/10.25656/01:4451"/>
              </a:rPr>
              <a:t>Zeitschrift für Pädagogik, 52 (2), 167-184. https://doi.org/10.25656/01:4451</a:t>
            </a:r>
            <a:endParaRPr sz="1100" i="0">
              <a:solidFill>
                <a:schemeClr val="tx1"/>
              </a:solidFill>
              <a:latin typeface="Nunito Sans"/>
              <a:cs typeface="Arial"/>
            </a:endParaRPr>
          </a:p>
          <a:p>
            <a:pPr>
              <a:defRPr/>
            </a:pPr>
            <a:endParaRPr sz="1100">
              <a:solidFill>
                <a:schemeClr val="tx1"/>
              </a:solidFill>
              <a:latin typeface="Nunito Sans"/>
              <a:cs typeface="Arial"/>
            </a:endParaRPr>
          </a:p>
          <a:p>
            <a:pPr>
              <a:defRPr/>
            </a:pPr>
            <a:r>
              <a:rPr lang="en-US" sz="1100" b="0" i="0" u="none" strike="noStrike" cap="none" spc="0">
                <a:solidFill>
                  <a:schemeClr val="tx1"/>
                </a:solidFill>
                <a:latin typeface="Nunito Sans"/>
                <a:ea typeface="Arial"/>
                <a:cs typeface="Arial"/>
              </a:rPr>
              <a:t>Buhren, C. G. (2022). Professionelle Lerngemeinschaften: Teamarbeit in ihrer produktivsten Form. Deutsches Schulportal der Robert Bosch Stiftung. </a:t>
            </a:r>
            <a:r>
              <a:rPr lang="de-DE" sz="1100" b="0" i="0" u="sng" strike="noStrike" cap="none" spc="0">
                <a:solidFill>
                  <a:schemeClr val="tx1"/>
                </a:solidFill>
                <a:latin typeface="Nunito Sans"/>
                <a:ea typeface="Arial"/>
                <a:cs typeface="Arial"/>
                <a:hlinkClick r:id="rId5" tooltip="https://deutsches-schulportal.de/expertenstimmen/professionelle-lerngemeinschaften-teamarbeit-in-ihrer-produktivsten-form/"/>
              </a:rPr>
              <a:t>https://deutsches-schulportal.de/expertenstimmen/professionelle-lerngemeinschaften-teamarbeit-in-ihrer-produktivsten-form/</a:t>
            </a:r>
            <a:endParaRPr lang="de-DE" sz="1100">
              <a:solidFill>
                <a:schemeClr val="tx1"/>
              </a:solidFill>
              <a:latin typeface="Nunito Sans"/>
              <a:cs typeface="Arial"/>
            </a:endParaRPr>
          </a:p>
          <a:p>
            <a:pPr>
              <a:defRPr/>
            </a:pPr>
            <a:endParaRPr lang="de-DE" sz="1100">
              <a:solidFill>
                <a:schemeClr val="tx1"/>
              </a:solidFill>
              <a:latin typeface="Nunito Sans"/>
              <a:cs typeface="Arial"/>
            </a:endParaRPr>
          </a:p>
          <a:p>
            <a:pPr>
              <a:defRPr/>
            </a:pPr>
            <a:r>
              <a:rPr sz="1100">
                <a:solidFill>
                  <a:schemeClr val="tx1"/>
                </a:solidFill>
                <a:latin typeface="Nunito Sans"/>
                <a:ea typeface="Times New Roman"/>
                <a:cs typeface="Arial"/>
              </a:rPr>
              <a:t>Chott, P. O. (2022). Agile Schulleitung. Ein Versuch, die Wirtschaftskonzepte ‚Agile‘, Scrum und Kanban in die Schule zu übertragen. In T. Stricker (Hrsg.), </a:t>
            </a:r>
            <a:r>
              <a:rPr sz="1100" i="1">
                <a:solidFill>
                  <a:schemeClr val="tx1"/>
                </a:solidFill>
                <a:latin typeface="Nunito Sans"/>
                <a:ea typeface="Times New Roman"/>
                <a:cs typeface="Arial"/>
              </a:rPr>
              <a:t>Agilität in der Schulentwicklung: Perspektiven aus Theorie, Forschung und Praxis</a:t>
            </a:r>
            <a:r>
              <a:rPr sz="1100">
                <a:solidFill>
                  <a:schemeClr val="tx1"/>
                </a:solidFill>
                <a:latin typeface="Nunito Sans"/>
                <a:ea typeface="Times New Roman"/>
                <a:cs typeface="Arial"/>
              </a:rPr>
              <a:t> (S. 37–52). Springer Fachmedien Wiesbaden. </a:t>
            </a:r>
            <a:r>
              <a:rPr sz="1100" u="sng">
                <a:solidFill>
                  <a:schemeClr val="tx1"/>
                </a:solidFill>
                <a:latin typeface="Nunito Sans"/>
                <a:ea typeface="Times New Roman"/>
                <a:cs typeface="Arial"/>
                <a:hlinkClick r:id="rId6" tooltip="https://doi.org/10.1007/978-3-658-38175-2"/>
              </a:rPr>
              <a:t>https://doi.org/10.1007/978-3-658-38175-2</a:t>
            </a:r>
            <a:endParaRPr lang="de-DE" sz="1100">
              <a:solidFill>
                <a:schemeClr val="tx1"/>
              </a:solidFill>
              <a:latin typeface="Nunito Sans"/>
              <a:cs typeface="Arial"/>
            </a:endParaRPr>
          </a:p>
          <a:p>
            <a:pPr>
              <a:defRPr/>
            </a:pPr>
            <a:endParaRPr sz="1100">
              <a:latin typeface="Nunito Sans"/>
            </a:endParaRPr>
          </a:p>
          <a:p>
            <a:pPr>
              <a:defRPr/>
            </a:pPr>
            <a:r>
              <a:rPr sz="1200" b="0" i="1" u="none">
                <a:solidFill>
                  <a:srgbClr val="000000"/>
                </a:solidFill>
                <a:latin typeface="Nunito Sans"/>
                <a:ea typeface="Times New Roman"/>
                <a:cs typeface="Times New Roman"/>
              </a:rPr>
              <a:t>Agilität  </a:t>
            </a:r>
            <a:r>
              <a:rPr sz="1200" b="0" i="0" u="none">
                <a:solidFill>
                  <a:srgbClr val="000000"/>
                </a:solidFill>
                <a:latin typeface="Nunito Sans"/>
                <a:ea typeface="Times New Roman"/>
                <a:cs typeface="Times New Roman"/>
              </a:rPr>
              <a:t>(o. J.). Digtales Wörterbuch der Deutschen Sprache. </a:t>
            </a:r>
            <a:r>
              <a:rPr lang="en-US" sz="1100" b="0" i="0" u="sng" strike="noStrike" cap="none" spc="0">
                <a:solidFill>
                  <a:schemeClr val="hlink"/>
                </a:solidFill>
                <a:latin typeface="Nunito Sans"/>
                <a:ea typeface="Arial"/>
                <a:cs typeface="Arial"/>
                <a:hlinkClick r:id="rId7" tooltip="https://www.dwds.de/wb/Agilit%C3%A4t"/>
              </a:rPr>
              <a:t>https://www.dwds.de/wb/Agilit%C3%A4t</a:t>
            </a:r>
            <a:endParaRPr>
              <a:latin typeface="Nunito Sans"/>
            </a:endParaRPr>
          </a:p>
          <a:p>
            <a:pPr marL="285750" indent="-285750">
              <a:buFont typeface="Arial"/>
              <a:buChar char="•"/>
              <a:defRPr/>
            </a:pPr>
            <a:endParaRPr sz="1100">
              <a:solidFill>
                <a:schemeClr val="tx1"/>
              </a:solidFill>
              <a:latin typeface="Nunito Sans"/>
              <a:cs typeface="Arial"/>
            </a:endParaRPr>
          </a:p>
          <a:p>
            <a:pPr>
              <a:defRPr/>
            </a:pPr>
            <a:r>
              <a:rPr sz="1100" b="0" i="0" u="none">
                <a:solidFill>
                  <a:schemeClr val="tx1"/>
                </a:solidFill>
                <a:latin typeface="Nunito Sans"/>
                <a:ea typeface="Times New Roman"/>
                <a:cs typeface="Arial"/>
              </a:rPr>
              <a:t>Kamski, I., &amp; Wildt, M. (2022). Agile Schulentwicklungsarbeit – Verfahren, Vorgehensweisen, Instrumente und Beratungspersonal. In T. Stricker (Hrsg.), </a:t>
            </a:r>
            <a:r>
              <a:rPr sz="1100" b="0" i="1" u="none">
                <a:solidFill>
                  <a:schemeClr val="tx1"/>
                </a:solidFill>
                <a:latin typeface="Nunito Sans"/>
                <a:ea typeface="Times New Roman"/>
                <a:cs typeface="Arial"/>
              </a:rPr>
              <a:t>Agilität in der Schulentwicklung: Perspektiven aus Theorie, Forschung und Praxis</a:t>
            </a:r>
            <a:r>
              <a:rPr sz="1100" b="0" i="0" u="none">
                <a:solidFill>
                  <a:schemeClr val="tx1"/>
                </a:solidFill>
                <a:latin typeface="Nunito Sans"/>
                <a:ea typeface="Times New Roman"/>
                <a:cs typeface="Arial"/>
              </a:rPr>
              <a:t> (S. 113–136). Springer Fachmedien Wiesbaden. </a:t>
            </a:r>
            <a:r>
              <a:rPr lang="en-US" sz="1100" b="0" i="0" u="sng" strike="noStrike" cap="none" spc="0">
                <a:solidFill>
                  <a:schemeClr val="tx1"/>
                </a:solidFill>
                <a:latin typeface="Nunito Sans"/>
                <a:ea typeface="Arial"/>
                <a:cs typeface="Arial"/>
                <a:hlinkClick r:id="rId8" tooltip="https://doi.org/10.1007/978-3-658-38175-2_8"/>
              </a:rPr>
              <a:t>https://doi.org/10.1007/978-3-658-38175-2_8</a:t>
            </a:r>
            <a:endParaRPr sz="1100">
              <a:solidFill>
                <a:schemeClr val="tx1"/>
              </a:solidFill>
              <a:latin typeface="Nunito Sans"/>
              <a:cs typeface="Arial"/>
            </a:endParaRPr>
          </a:p>
          <a:p>
            <a:pPr marL="285750" indent="-285750">
              <a:buFont typeface="Wingdings"/>
              <a:buChar char="ü"/>
              <a:defRPr/>
            </a:pPr>
            <a:endParaRPr sz="11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Entstehungskontext - Beteiligte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3431704" y="1157573"/>
            <a:ext cx="7956377" cy="4762053"/>
          </a:xfrm>
        </p:spPr>
        <p:txBody>
          <a:bodyPr/>
          <a:lstStyle/>
          <a:p>
            <a:pPr marL="0" indent="0">
              <a:buNone/>
              <a:defRPr/>
            </a:pPr>
            <a:endParaRPr lang="de-DE" sz="1600"/>
          </a:p>
          <a:p>
            <a:pPr marL="0" indent="0">
              <a:buNone/>
              <a:defRPr/>
            </a:pPr>
            <a:endParaRPr lang="de-DE" sz="1600"/>
          </a:p>
          <a:p>
            <a:pPr marL="0" indent="0">
              <a:buNone/>
              <a:defRPr/>
            </a:pPr>
            <a:br>
              <a:rPr lang="de-DE" sz="1600" b="1"/>
            </a:br>
            <a:r>
              <a:rPr lang="de-DE" sz="1600" b="1"/>
              <a:t>Digitalisierung in der Oldenburger Lehrerinnen- und Lehrerbildung (DiOLL) </a:t>
            </a:r>
            <a:r>
              <a:rPr lang="de-DE" sz="1400"/>
              <a:t>Prof. Dr. Ulrike-Marie Krause, Kirsten Gronau, Dr. Sarah Paschelke, Annika Zarrath, </a:t>
            </a:r>
            <a:r>
              <a:rPr lang="de-DE" sz="1400" b="0" i="0" u="none" strike="noStrike" cap="none" spc="28">
                <a:solidFill>
                  <a:schemeClr val="tx1"/>
                </a:solidFill>
                <a:latin typeface="Arial"/>
                <a:ea typeface="Arial"/>
                <a:cs typeface="Arial"/>
              </a:rPr>
              <a:t>Dr. Karen Vogelpohl</a:t>
            </a:r>
            <a:r>
              <a:rPr lang="de-DE" sz="1400"/>
              <a:t>, Alina Großmann, </a:t>
            </a:r>
            <a:r>
              <a:rPr lang="de-DE" sz="1400" b="0" i="0" u="none" strike="noStrike" cap="none" spc="3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Wibke Duwe</a:t>
            </a:r>
            <a:br>
              <a:rPr lang="de-DE" sz="1600"/>
            </a:br>
            <a:br>
              <a:rPr lang="de-DE" sz="1600"/>
            </a:br>
            <a:br>
              <a:rPr lang="de-DE" sz="1600"/>
            </a:br>
            <a:r>
              <a:rPr lang="de-DE" sz="1600" b="1"/>
              <a:t>Oldenburger Fortbildungszentrum (OFZ) </a:t>
            </a:r>
            <a:br>
              <a:rPr lang="de-DE" sz="1600"/>
            </a:br>
            <a:r>
              <a:rPr lang="de-DE" sz="1400"/>
              <a:t>Ulrike Heinrichs, Christian Borowski</a:t>
            </a:r>
            <a:br>
              <a:rPr lang="de-DE" sz="1400"/>
            </a:br>
            <a:br>
              <a:rPr lang="de-DE" sz="1400"/>
            </a:br>
            <a:br>
              <a:rPr lang="de-DE" sz="1400"/>
            </a:br>
            <a:br>
              <a:rPr lang="de-DE" sz="1400"/>
            </a:br>
            <a:r>
              <a:rPr lang="de-DE" sz="1600" b="1"/>
              <a:t>Niedersächsisches Landesinstitut für schulische Qualitätsentwicklung (NLQ) </a:t>
            </a:r>
            <a:r>
              <a:rPr lang="de-DE" sz="1400"/>
              <a:t>Jörg Steinemann, Christian Borowski</a:t>
            </a:r>
            <a:endParaRPr/>
          </a:p>
          <a:p>
            <a:pPr marL="0" indent="0">
              <a:buNone/>
              <a:defRPr/>
            </a:pPr>
            <a:endParaRPr lang="de-DE" sz="160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5504" y="2204864"/>
            <a:ext cx="1654502" cy="7456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33186" y="3371152"/>
            <a:ext cx="1654502" cy="115815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75520" y="4797152"/>
            <a:ext cx="1314470" cy="9220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Unsere Ziele heute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063751" y="1557337"/>
            <a:ext cx="6840562" cy="4608512"/>
          </a:xfrm>
        </p:spPr>
        <p:txBody>
          <a:bodyPr/>
          <a:lstStyle/>
          <a:p>
            <a:pPr>
              <a:defRPr/>
            </a:pPr>
            <a:endParaRPr lang="de-DE"/>
          </a:p>
          <a:p>
            <a:pPr>
              <a:defRPr/>
            </a:pPr>
            <a:r>
              <a:rPr lang="de-DE" sz="2400"/>
              <a:t>Information über die Fortbildungsreihe</a:t>
            </a:r>
            <a:endParaRPr/>
          </a:p>
          <a:p>
            <a:pPr lvl="1">
              <a:defRPr/>
            </a:pPr>
            <a:r>
              <a:rPr lang="de-DE" sz="2400"/>
              <a:t>Ziele, Aufgaben und Arbeitsweisen der Fortbildungsreihe</a:t>
            </a:r>
            <a:endParaRPr/>
          </a:p>
          <a:p>
            <a:pPr lvl="1">
              <a:defRPr/>
            </a:pPr>
            <a:r>
              <a:rPr lang="de-DE" sz="2400"/>
              <a:t>Zusammenfassung: Was können Sie aus dieser Fortbildung mitnehmen?</a:t>
            </a:r>
            <a:endParaRPr/>
          </a:p>
        </p:txBody>
      </p:sp>
      <p:pic>
        <p:nvPicPr>
          <p:cNvPr id="5" name="Grafik 4" descr="Ein Bild, das Himmel, draußen, Licht, rot enthält.&#10;&#10;Automatisch generierte Beschreibung"/>
          <p:cNvPicPr>
            <a:picLocks noChangeAspect="1"/>
          </p:cNvPicPr>
          <p:nvPr/>
        </p:nvPicPr>
        <p:blipFill>
          <a:blip r:embed="rId3"/>
          <a:srcRect l="13795" r="15331"/>
          <a:stretch/>
        </p:blipFill>
        <p:spPr bwMode="auto">
          <a:xfrm>
            <a:off x="8951640" y="0"/>
            <a:ext cx="324036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auto">
          <a:xfrm>
            <a:off x="8951639" y="6536376"/>
            <a:ext cx="3165854" cy="274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/>
              <a:t>Ian Dooley, </a:t>
            </a:r>
            <a:r>
              <a:rPr lang="de-DE" sz="1200" u="sng">
                <a:hlinkClick r:id="rId4" tooltip="https://unsplash.com/"/>
              </a:rPr>
              <a:t>https://unsplash.com</a:t>
            </a:r>
            <a:r>
              <a:rPr lang="de-DE" sz="1200"/>
              <a:t>, CC0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Ziele der Fortbildungsreihe </a:t>
            </a:r>
            <a:br>
              <a:rPr lang="de-DE"/>
            </a:br>
            <a:r>
              <a:rPr lang="de-DE"/>
              <a:t>Unterstützung bei der digitalen Transformation durch… </a:t>
            </a:r>
            <a:endParaRPr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2063749" y="1844823"/>
          <a:ext cx="8496745" cy="4321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Finger, Wand, Daumen enthält.&#10;&#10;Automatisch generierte Beschreibung"/>
          <p:cNvPicPr>
            <a:picLocks noChangeAspect="1"/>
          </p:cNvPicPr>
          <p:nvPr/>
        </p:nvPicPr>
        <p:blipFill>
          <a:blip r:embed="rId3"/>
          <a:srcRect l="29694" r="31560"/>
          <a:stretch/>
        </p:blipFill>
        <p:spPr bwMode="auto">
          <a:xfrm>
            <a:off x="8206248" y="0"/>
            <a:ext cx="3985752" cy="6858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2062921" y="938374"/>
            <a:ext cx="3385007" cy="438398"/>
          </a:xfrm>
        </p:spPr>
        <p:txBody>
          <a:bodyPr/>
          <a:lstStyle/>
          <a:p>
            <a:pPr>
              <a:defRPr/>
            </a:pPr>
            <a:r>
              <a:rPr lang="de-DE"/>
              <a:t>Adressaten</a:t>
            </a:r>
            <a:endParaRPr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 bwMode="auto">
          <a:xfrm>
            <a:off x="2064278" y="1611340"/>
            <a:ext cx="5615898" cy="46085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/>
              <a:t>Schulleitungen und die an der digitalen Transformation in der jeweiligen Schule beteiligten Personen in der Region der Kompetenzzentren Oldenburg und Aurich.</a:t>
            </a:r>
            <a:endParaRPr/>
          </a:p>
          <a:p>
            <a:pPr marL="0" indent="0">
              <a:buNone/>
              <a:defRPr/>
            </a:pPr>
            <a:r>
              <a:rPr lang="de-DE"/>
              <a:t>Folgende Landkreise und kreisfreien Städte sind angesprochen: </a:t>
            </a:r>
            <a:endParaRPr/>
          </a:p>
          <a:p>
            <a:pPr marL="0" indent="0">
              <a:buNone/>
              <a:defRPr/>
            </a:pPr>
            <a:r>
              <a:rPr lang="de-DE"/>
              <a:t>Ammerland, Aurich, Delmenhorst, Emden, Friesland, Leer, Oldenburg-Land, Oldenburg, Wesermarsch, Wilhelmshaven und Wittmund. </a:t>
            </a:r>
            <a:endParaRPr/>
          </a:p>
        </p:txBody>
      </p:sp>
      <p:sp>
        <p:nvSpPr>
          <p:cNvPr id="5" name="Textfeld 4"/>
          <p:cNvSpPr txBox="1"/>
          <p:nvPr/>
        </p:nvSpPr>
        <p:spPr bwMode="auto">
          <a:xfrm>
            <a:off x="8760295" y="6525343"/>
            <a:ext cx="3385095" cy="274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>
                <a:solidFill>
                  <a:schemeClr val="bg1"/>
                </a:solidFill>
              </a:rPr>
              <a:t>Andrew Moca, https://unsplash.com, CC0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 bwMode="auto">
          <a:xfrm>
            <a:off x="5231903" y="1222378"/>
            <a:ext cx="6840760" cy="5004556"/>
          </a:xfrm>
          <a:prstGeom prst="rect">
            <a:avLst/>
          </a:prstGeom>
          <a:noFill/>
          <a:ln>
            <a:solidFill>
              <a:srgbClr val="003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defRPr/>
            </a:pPr>
            <a:endParaRPr lang="de-DE" spc="30"/>
          </a:p>
        </p:txBody>
      </p:sp>
      <p:pic>
        <p:nvPicPr>
          <p:cNvPr id="19" name="Grafik 18" descr="Pfeil Kreis Silhouett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044713">
            <a:off x="4624029" y="890873"/>
            <a:ext cx="5652317" cy="5652317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062921" y="412984"/>
            <a:ext cx="8605080" cy="438398"/>
          </a:xfrm>
        </p:spPr>
        <p:txBody>
          <a:bodyPr/>
          <a:lstStyle/>
          <a:p>
            <a:pPr>
              <a:defRPr/>
            </a:pPr>
            <a:r>
              <a:rPr lang="de-DE"/>
              <a:t>Ablauf</a:t>
            </a:r>
            <a:endParaRPr/>
          </a:p>
        </p:txBody>
      </p:sp>
      <p:sp>
        <p:nvSpPr>
          <p:cNvPr id="7" name="Infomationsveranstaltung…"/>
          <p:cNvSpPr/>
          <p:nvPr/>
        </p:nvSpPr>
        <p:spPr bwMode="auto">
          <a:xfrm>
            <a:off x="2062921" y="980728"/>
            <a:ext cx="288032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200" b="0">
                <a:latin typeface="+mn-lt"/>
                <a:ea typeface="+mn-ea"/>
                <a:cs typeface="+mn-cs"/>
              </a:defRPr>
            </a:pPr>
            <a:r>
              <a:rPr lang="de-DE" sz="1550"/>
              <a:t>Informationsveranstaltung</a:t>
            </a:r>
            <a:endParaRPr/>
          </a:p>
        </p:txBody>
      </p:sp>
      <p:pic>
        <p:nvPicPr>
          <p:cNvPr id="8" name="Grafik 7" descr="Wegweiser Silhouette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67808" y="1088740"/>
            <a:ext cx="504056" cy="504056"/>
          </a:xfrm>
          <a:prstGeom prst="rect">
            <a:avLst/>
          </a:prstGeom>
        </p:spPr>
      </p:pic>
      <p:sp>
        <p:nvSpPr>
          <p:cNvPr id="9" name="Vorbereitungstreffen…"/>
          <p:cNvSpPr/>
          <p:nvPr/>
        </p:nvSpPr>
        <p:spPr bwMode="auto">
          <a:xfrm>
            <a:off x="2063940" y="2150275"/>
            <a:ext cx="2880320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200" b="0">
                <a:latin typeface="+mn-lt"/>
                <a:ea typeface="+mn-ea"/>
                <a:cs typeface="+mn-cs"/>
              </a:defRPr>
            </a:pPr>
            <a:r>
              <a:rPr lang="de-DE" sz="1550"/>
              <a:t>Onboarding-Paket</a:t>
            </a:r>
            <a:endParaRPr sz="1550"/>
          </a:p>
        </p:txBody>
      </p:sp>
      <p:sp>
        <p:nvSpPr>
          <p:cNvPr id="10" name="Rechteck 9"/>
          <p:cNvSpPr/>
          <p:nvPr/>
        </p:nvSpPr>
        <p:spPr bwMode="auto">
          <a:xfrm>
            <a:off x="2063941" y="1834982"/>
            <a:ext cx="2879300" cy="206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defRPr/>
            </a:pPr>
            <a:r>
              <a:rPr lang="de-DE" sz="1000" spc="30">
                <a:solidFill>
                  <a:schemeClr val="tx1"/>
                </a:solidFill>
              </a:rPr>
              <a:t>Entscheidung für oder gegen den Prozess</a:t>
            </a:r>
            <a:endParaRPr/>
          </a:p>
        </p:txBody>
      </p:sp>
      <p:pic>
        <p:nvPicPr>
          <p:cNvPr id="11" name="Grafik 10" descr="Schachtel Silhouette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30922" y="2168242"/>
            <a:ext cx="684148" cy="684148"/>
          </a:xfrm>
          <a:prstGeom prst="rect">
            <a:avLst/>
          </a:prstGeom>
        </p:spPr>
      </p:pic>
      <p:sp>
        <p:nvSpPr>
          <p:cNvPr id="12" name="Vorbereitungstreffen…"/>
          <p:cNvSpPr/>
          <p:nvPr/>
        </p:nvSpPr>
        <p:spPr bwMode="auto">
          <a:xfrm>
            <a:off x="2062921" y="3032956"/>
            <a:ext cx="2880320" cy="720080"/>
          </a:xfrm>
          <a:prstGeom prst="rect">
            <a:avLst/>
          </a:prstGeom>
          <a:solidFill>
            <a:srgbClr val="F4DB42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200" b="0">
                <a:latin typeface="+mn-lt"/>
                <a:ea typeface="+mn-ea"/>
                <a:cs typeface="+mn-cs"/>
              </a:defRPr>
            </a:pPr>
            <a:r>
              <a:rPr lang="de-DE" sz="1550"/>
              <a:t>Vorbereitungstreffen</a:t>
            </a:r>
            <a:endParaRPr sz="1550"/>
          </a:p>
        </p:txBody>
      </p:sp>
      <p:pic>
        <p:nvPicPr>
          <p:cNvPr id="13" name="Grafik 12" descr="Blaupause Silhouette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260353" y="3068960"/>
            <a:ext cx="648072" cy="648072"/>
          </a:xfrm>
          <a:prstGeom prst="rect">
            <a:avLst/>
          </a:prstGeom>
        </p:spPr>
      </p:pic>
      <p:sp>
        <p:nvSpPr>
          <p:cNvPr id="14" name="2-3-tägige Lernreise zum spannenden Schulen…"/>
          <p:cNvSpPr/>
          <p:nvPr/>
        </p:nvSpPr>
        <p:spPr bwMode="auto">
          <a:xfrm>
            <a:off x="2062921" y="3933602"/>
            <a:ext cx="2880320" cy="720079"/>
          </a:xfrm>
          <a:prstGeom prst="rect">
            <a:avLst/>
          </a:prstGeom>
          <a:solidFill>
            <a:srgbClr val="F39200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1400" b="0">
                <a:latin typeface="+mn-lt"/>
                <a:ea typeface="+mn-ea"/>
                <a:cs typeface="+mn-cs"/>
              </a:defRPr>
            </a:pPr>
            <a:r>
              <a:rPr lang="de-DE" sz="1550"/>
              <a:t>Lernreise</a:t>
            </a:r>
            <a:endParaRPr sz="1150"/>
          </a:p>
        </p:txBody>
      </p:sp>
      <p:pic>
        <p:nvPicPr>
          <p:cNvPr id="15" name="Grafik 14" descr="Route zwei Stecknadeln mit Weg Silhouette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256620" y="3969605"/>
            <a:ext cx="648072" cy="648072"/>
          </a:xfrm>
          <a:prstGeom prst="rect">
            <a:avLst/>
          </a:prstGeom>
        </p:spPr>
      </p:pic>
      <p:sp>
        <p:nvSpPr>
          <p:cNvPr id="16" name="Einstieg in die Schulentwicklung…"/>
          <p:cNvSpPr/>
          <p:nvPr/>
        </p:nvSpPr>
        <p:spPr bwMode="auto">
          <a:xfrm>
            <a:off x="2062921" y="4834247"/>
            <a:ext cx="2880320" cy="720080"/>
          </a:xfrm>
          <a:prstGeom prst="rect">
            <a:avLst/>
          </a:prstGeom>
          <a:solidFill>
            <a:srgbClr val="00A97A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200" b="0">
                <a:latin typeface="+mn-lt"/>
                <a:ea typeface="+mn-ea"/>
                <a:cs typeface="+mn-cs"/>
              </a:defRPr>
            </a:pPr>
            <a:r>
              <a:rPr lang="de-DE" sz="1550"/>
              <a:t>Einstieg in die </a:t>
            </a:r>
            <a:br>
              <a:rPr lang="de-DE" sz="1550"/>
            </a:br>
            <a:r>
              <a:rPr lang="de-DE" sz="1550"/>
              <a:t>Schulentwicklung</a:t>
            </a:r>
            <a:endParaRPr sz="1550"/>
          </a:p>
        </p:txBody>
      </p:sp>
      <p:pic>
        <p:nvPicPr>
          <p:cNvPr id="17" name="Grafik 16" descr="Architektur Silhouette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230922" y="4844553"/>
            <a:ext cx="699468" cy="699468"/>
          </a:xfrm>
          <a:prstGeom prst="rect">
            <a:avLst/>
          </a:prstGeom>
        </p:spPr>
      </p:pic>
      <p:sp>
        <p:nvSpPr>
          <p:cNvPr id="18" name="Einstieg in die Schulentwicklung…"/>
          <p:cNvSpPr/>
          <p:nvPr/>
        </p:nvSpPr>
        <p:spPr bwMode="auto">
          <a:xfrm>
            <a:off x="6095999" y="3392995"/>
            <a:ext cx="2880320" cy="720080"/>
          </a:xfrm>
          <a:prstGeom prst="rect">
            <a:avLst/>
          </a:prstGeom>
          <a:solidFill>
            <a:srgbClr val="FF65FF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200" b="0">
                <a:latin typeface="+mn-lt"/>
                <a:ea typeface="+mn-ea"/>
                <a:cs typeface="+mn-cs"/>
              </a:defRPr>
            </a:pPr>
            <a:r>
              <a:rPr lang="de-DE" sz="1550"/>
              <a:t>Agiler </a:t>
            </a:r>
            <a:br>
              <a:rPr lang="de-DE" sz="1550"/>
            </a:br>
            <a:r>
              <a:rPr lang="de-DE" sz="1550"/>
              <a:t>Entwicklungsprozess</a:t>
            </a:r>
            <a:br>
              <a:rPr lang="de-DE" sz="1550"/>
            </a:br>
            <a:r>
              <a:rPr lang="de-DE" sz="1550"/>
              <a:t>in den Schulen</a:t>
            </a:r>
            <a:endParaRPr sz="1550"/>
          </a:p>
        </p:txBody>
      </p:sp>
      <p:sp>
        <p:nvSpPr>
          <p:cNvPr id="20" name="Bilden von kleinen agilen Teams"/>
          <p:cNvSpPr/>
          <p:nvPr/>
        </p:nvSpPr>
        <p:spPr bwMode="auto">
          <a:xfrm>
            <a:off x="9480375" y="4458293"/>
            <a:ext cx="2376264" cy="720080"/>
          </a:xfrm>
          <a:prstGeom prst="rect">
            <a:avLst/>
          </a:prstGeom>
          <a:solidFill>
            <a:srgbClr val="C198E0"/>
          </a:solidFill>
          <a:ln w="12700">
            <a:solidFill>
              <a:schemeClr val="tx1"/>
            </a:solidFill>
            <a:prstDash val="lgDash"/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>
            <a:lvl1pPr>
              <a:defRPr sz="1400" b="0"/>
            </a:lvl1pPr>
          </a:lstStyle>
          <a:p>
            <a:pPr>
              <a:defRPr/>
            </a:pPr>
            <a:r>
              <a:rPr lang="de-DE" sz="1550"/>
              <a:t>Regelmäßige </a:t>
            </a:r>
            <a:br>
              <a:rPr lang="de-DE" sz="1550"/>
            </a:br>
            <a:r>
              <a:rPr lang="de-DE" sz="1550"/>
              <a:t>Netzwerktreffen</a:t>
            </a:r>
            <a:endParaRPr sz="1550"/>
          </a:p>
        </p:txBody>
      </p:sp>
      <p:pic>
        <p:nvPicPr>
          <p:cNvPr id="21" name="Grafik 20" descr="Verbindungen Silhouette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985404" y="4458293"/>
            <a:ext cx="734674" cy="734674"/>
          </a:xfrm>
          <a:prstGeom prst="rect">
            <a:avLst/>
          </a:prstGeom>
        </p:spPr>
      </p:pic>
      <p:pic>
        <p:nvPicPr>
          <p:cNvPr id="23" name="Inhaltsplatzhalter 22" descr="Besprechung Silhouette"/>
          <p:cNvPicPr>
            <a:picLocks noGrp="1" noChangeAspect="1"/>
          </p:cNvPicPr>
          <p:nvPr>
            <p:ph idx="1"/>
          </p:nvPr>
        </p:nvPicPr>
        <p:blipFill>
          <a:blip r:embed="rId10"/>
          <a:stretch/>
        </p:blipFill>
        <p:spPr bwMode="auto">
          <a:xfrm>
            <a:off x="8331225" y="3497832"/>
            <a:ext cx="438398" cy="438398"/>
          </a:xfrm>
          <a:prstGeom prst="rect">
            <a:avLst/>
          </a:prstGeom>
        </p:spPr>
      </p:pic>
      <p:sp>
        <p:nvSpPr>
          <p:cNvPr id="33" name="Bilden von kleinen agilen Teams"/>
          <p:cNvSpPr/>
          <p:nvPr/>
        </p:nvSpPr>
        <p:spPr bwMode="auto">
          <a:xfrm>
            <a:off x="9480375" y="5290831"/>
            <a:ext cx="2376264" cy="720080"/>
          </a:xfrm>
          <a:prstGeom prst="rect">
            <a:avLst/>
          </a:prstGeom>
          <a:solidFill>
            <a:srgbClr val="C198E0"/>
          </a:solidFill>
          <a:ln w="12700">
            <a:solidFill>
              <a:schemeClr val="tx1"/>
            </a:solidFill>
            <a:prstDash val="lgDash"/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>
            <a:lvl1pPr>
              <a:defRPr sz="1400" b="0"/>
            </a:lvl1pPr>
          </a:lstStyle>
          <a:p>
            <a:pPr>
              <a:defRPr/>
            </a:pPr>
            <a:r>
              <a:rPr lang="de-DE" sz="1550"/>
              <a:t>Beratung durch </a:t>
            </a:r>
            <a:br>
              <a:rPr lang="de-DE" sz="1550"/>
            </a:br>
            <a:r>
              <a:rPr lang="de-DE" sz="1550"/>
              <a:t>MPB, B&amp;U</a:t>
            </a:r>
            <a:endParaRPr sz="1550"/>
          </a:p>
        </p:txBody>
      </p:sp>
      <p:pic>
        <p:nvPicPr>
          <p:cNvPr id="36" name="Grafik 35" descr="Fragen Silhouette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1081340" y="5377433"/>
            <a:ext cx="554485" cy="554485"/>
          </a:xfrm>
          <a:prstGeom prst="rect">
            <a:avLst/>
          </a:prstGeom>
        </p:spPr>
      </p:pic>
      <p:sp>
        <p:nvSpPr>
          <p:cNvPr id="38" name="Pfeil: gebogen 37"/>
          <p:cNvSpPr/>
          <p:nvPr/>
        </p:nvSpPr>
        <p:spPr bwMode="auto">
          <a:xfrm rot="10800000" flipH="1">
            <a:off x="3303888" y="5632453"/>
            <a:ext cx="1856008" cy="60485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defRPr/>
            </a:pPr>
            <a:endParaRPr lang="de-DE" spc="30">
              <a:solidFill>
                <a:schemeClr val="tx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 bwMode="auto">
          <a:xfrm>
            <a:off x="9480375" y="4076187"/>
            <a:ext cx="1860957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de-DE" sz="1600" spc="30"/>
              <a:t>Begleitet durch: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117087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t>Agile Schulentwicklung</a:t>
            </a:r>
          </a:p>
        </p:txBody>
      </p:sp>
      <p:sp>
        <p:nvSpPr>
          <p:cNvPr id="1400204603" name="Content Placeholder 2"/>
          <p:cNvSpPr>
            <a:spLocks noGrp="1"/>
          </p:cNvSpPr>
          <p:nvPr>
            <p:ph idx="1"/>
          </p:nvPr>
        </p:nvSpPr>
        <p:spPr bwMode="auto">
          <a:xfrm>
            <a:off x="2063751" y="1557337"/>
            <a:ext cx="6912569" cy="4608512"/>
          </a:xfrm>
        </p:spPr>
        <p:txBody>
          <a:bodyPr/>
          <a:lstStyle/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r>
              <a:rPr lang="de-DE"/>
              <a:t>Wortstamm „</a:t>
            </a:r>
            <a:r>
              <a:rPr lang="de-DE" b="1"/>
              <a:t>agilitas</a:t>
            </a:r>
            <a:r>
              <a:rPr lang="de-DE"/>
              <a:t>“: Beweglichkeit, Schnelligkeit </a:t>
            </a:r>
            <a:r>
              <a:rPr lang="de-DE" sz="1400"/>
              <a:t>(</a:t>
            </a:r>
            <a:r>
              <a:rPr lang="de-DE" sz="1400" i="1"/>
              <a:t>Agilität</a:t>
            </a:r>
            <a:r>
              <a:rPr lang="de-DE" sz="1400"/>
              <a:t>, o.J.)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 marL="0" indent="0" algn="just">
              <a:buNone/>
              <a:defRPr/>
            </a:pPr>
            <a:r>
              <a:rPr lang="de-DE"/>
              <a:t>Unter Agilität verstehen wir eine </a:t>
            </a:r>
            <a:r>
              <a:rPr lang="de-DE" b="1"/>
              <a:t>Herangehensweise</a:t>
            </a:r>
            <a:r>
              <a:rPr lang="de-DE"/>
              <a:t> (u.a. im Projekt- und Changemanagement) die darauf abzielt, Veränderungen unter den Bedingungen von Unsicherheit und Flexibilität gemeinschaftlich, eigenverantwortlich und effektiv in Organisationen umzusetzen. Hierfür gibt es verschiedene methodische Hilfsmittel.</a:t>
            </a:r>
            <a:endParaRPr/>
          </a:p>
        </p:txBody>
      </p:sp>
      <p:pic>
        <p:nvPicPr>
          <p:cNvPr id="6" name="Grafik 5" descr="Ein Bild, das Klebezettel, Papierprodukt, Papier, Bastelpapier enthält.&#10;&#10;Automatisch generierte Beschreibung"/>
          <p:cNvPicPr>
            <a:picLocks noChangeAspect="1"/>
          </p:cNvPicPr>
          <p:nvPr/>
        </p:nvPicPr>
        <p:blipFill>
          <a:blip r:embed="rId3"/>
          <a:srcRect l="63503" r="11742"/>
          <a:stretch/>
        </p:blipFill>
        <p:spPr bwMode="auto">
          <a:xfrm>
            <a:off x="9624392" y="-50119"/>
            <a:ext cx="2567608" cy="690811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 bwMode="auto">
          <a:xfrm>
            <a:off x="9606163" y="6396335"/>
            <a:ext cx="2520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>
                <a:solidFill>
                  <a:schemeClr val="bg1"/>
                </a:solidFill>
              </a:rPr>
              <a:t>Patrick Perkins, </a:t>
            </a:r>
            <a:r>
              <a:rPr lang="de-DE" sz="1200" u="sng">
                <a:solidFill>
                  <a:schemeClr val="bg1"/>
                </a:solidFill>
                <a:hlinkClick r:id="rId4" tooltip="https://unsplash.com/"/>
              </a:rPr>
              <a:t>https://unsplash.com</a:t>
            </a:r>
            <a:r>
              <a:rPr lang="de-DE" sz="1200">
                <a:solidFill>
                  <a:schemeClr val="bg1"/>
                </a:solidFill>
              </a:rPr>
              <a:t>, CC0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117087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t>Agile Schulentwicklung</a:t>
            </a:r>
          </a:p>
        </p:txBody>
      </p:sp>
      <p:sp>
        <p:nvSpPr>
          <p:cNvPr id="1400204603" name="Content Placeholder 2"/>
          <p:cNvSpPr>
            <a:spLocks noGrp="1"/>
          </p:cNvSpPr>
          <p:nvPr>
            <p:ph idx="1"/>
          </p:nvPr>
        </p:nvSpPr>
        <p:spPr bwMode="auto">
          <a:xfrm>
            <a:off x="2063751" y="1557337"/>
            <a:ext cx="7776666" cy="4608512"/>
          </a:xfrm>
        </p:spPr>
        <p:txBody>
          <a:bodyPr/>
          <a:lstStyle/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r>
              <a:rPr lang="de-DE"/>
              <a:t>Zentrale Komponenten von agiler Schulentwicklung :</a:t>
            </a:r>
            <a:endParaRPr sz="1800"/>
          </a:p>
          <a:p>
            <a:pPr marL="0" indent="0">
              <a:buNone/>
              <a:defRPr/>
            </a:pPr>
            <a:r>
              <a:rPr lang="de-DE"/>
              <a:t>inspirierende und erkenntnisbringende </a:t>
            </a:r>
            <a:r>
              <a:rPr lang="de-DE" b="1" i="1"/>
              <a:t>Inputphasen</a:t>
            </a:r>
            <a:r>
              <a:rPr lang="de-DE" i="1"/>
              <a:t>, </a:t>
            </a:r>
            <a:r>
              <a:rPr lang="de-DE"/>
              <a:t>konstruktive </a:t>
            </a:r>
            <a:r>
              <a:rPr lang="de-DE" b="1" i="1"/>
              <a:t>Zusammenarbeit</a:t>
            </a:r>
            <a:r>
              <a:rPr lang="de-DE" i="1"/>
              <a:t>,</a:t>
            </a:r>
            <a:r>
              <a:rPr lang="de-DE"/>
              <a:t> ständiger </a:t>
            </a:r>
            <a:r>
              <a:rPr lang="de-DE" b="1" i="1"/>
              <a:t>Austausch</a:t>
            </a:r>
            <a:r>
              <a:rPr lang="de-DE"/>
              <a:t> und regelmäßige </a:t>
            </a:r>
            <a:r>
              <a:rPr lang="de-DE" b="1" i="1"/>
              <a:t>Reflexionsphasen</a:t>
            </a:r>
            <a:r>
              <a:rPr lang="de-DE"/>
              <a:t> sowie höchstmögliche </a:t>
            </a:r>
            <a:r>
              <a:rPr lang="de-DE" b="1" i="1"/>
              <a:t>Transparenz</a:t>
            </a:r>
            <a:r>
              <a:rPr lang="de-DE"/>
              <a:t> unter den Beteiligten.</a:t>
            </a:r>
            <a:endParaRPr/>
          </a:p>
          <a:p>
            <a:pPr marL="0" indent="0">
              <a:buNone/>
              <a:defRPr/>
            </a:pPr>
            <a:r>
              <a:rPr lang="de-DE" sz="1400" b="0" i="0" u="none" strike="noStrike" cap="none" spc="28">
                <a:solidFill>
                  <a:schemeClr val="tx1"/>
                </a:solidFill>
                <a:latin typeface="Arial"/>
                <a:ea typeface="Arial"/>
                <a:cs typeface="Arial"/>
              </a:rPr>
              <a:t>(Kamski &amp; Wildt, 2022)</a:t>
            </a:r>
            <a:endParaRPr lang="de-DE"/>
          </a:p>
          <a:p>
            <a:pPr marL="0" indent="0">
              <a:buNone/>
              <a:defRPr/>
            </a:pPr>
            <a:endParaRPr lang="de-DE"/>
          </a:p>
        </p:txBody>
      </p:sp>
      <p:pic>
        <p:nvPicPr>
          <p:cNvPr id="2" name="Grafik 1" descr="Ein Bild, das Klebezettel, Papierprodukt, Papier, Bastelpapier enthält.&#10;&#10;Automatisch generierte Beschreibung"/>
          <p:cNvPicPr>
            <a:picLocks noChangeAspect="1"/>
          </p:cNvPicPr>
          <p:nvPr/>
        </p:nvPicPr>
        <p:blipFill>
          <a:blip r:embed="rId3"/>
          <a:srcRect l="63503" r="11742"/>
          <a:stretch/>
        </p:blipFill>
        <p:spPr bwMode="auto">
          <a:xfrm>
            <a:off x="9624392" y="-50119"/>
            <a:ext cx="2567608" cy="690811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 bwMode="auto">
          <a:xfrm>
            <a:off x="9606163" y="6396335"/>
            <a:ext cx="2520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>
                <a:solidFill>
                  <a:schemeClr val="bg1"/>
                </a:solidFill>
              </a:rPr>
              <a:t>Patrick Perkins, </a:t>
            </a:r>
            <a:r>
              <a:rPr lang="de-DE" sz="1200" u="sng">
                <a:solidFill>
                  <a:schemeClr val="bg1"/>
                </a:solidFill>
                <a:hlinkClick r:id="rId4" tooltip="https://unsplash.com/"/>
              </a:rPr>
              <a:t>https://unsplash.com</a:t>
            </a:r>
            <a:r>
              <a:rPr lang="de-DE" sz="1200">
                <a:solidFill>
                  <a:schemeClr val="bg1"/>
                </a:solidFill>
              </a:rPr>
              <a:t>, CC0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117087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t>Agile </a:t>
            </a:r>
            <a:r>
              <a:rPr lang="de-DE"/>
              <a:t>Führung in der Schule</a:t>
            </a:r>
            <a:endParaRPr/>
          </a:p>
        </p:txBody>
      </p:sp>
      <p:sp>
        <p:nvSpPr>
          <p:cNvPr id="1400204603" name="Content Placeholder 2"/>
          <p:cNvSpPr>
            <a:spLocks noGrp="1"/>
          </p:cNvSpPr>
          <p:nvPr>
            <p:ph idx="1"/>
          </p:nvPr>
        </p:nvSpPr>
        <p:spPr bwMode="auto">
          <a:xfrm>
            <a:off x="2063751" y="1557337"/>
            <a:ext cx="7488634" cy="4608512"/>
          </a:xfrm>
        </p:spPr>
        <p:txBody>
          <a:bodyPr/>
          <a:lstStyle/>
          <a:p>
            <a:pPr>
              <a:defRPr/>
            </a:pPr>
            <a:endParaRPr lang="de-DE"/>
          </a:p>
          <a:p>
            <a:pPr>
              <a:defRPr/>
            </a:pPr>
            <a:r>
              <a:rPr lang="de-DE" i="1"/>
              <a:t>Es wird ein „Klima“ der Wertschätzung und des Vertrauens geschaffen. Das bedeutet auch, dass vonseiten der Lehrkräfte und seitens der Schulleitung ein „Vertrauensvorschuss“ gewährt wird.</a:t>
            </a:r>
            <a:endParaRPr/>
          </a:p>
          <a:p>
            <a:pPr>
              <a:defRPr/>
            </a:pPr>
            <a:r>
              <a:rPr lang="de-DE" i="1"/>
              <a:t>Es wird mit Fehlern gerechnet und aus ihnen gelernt.</a:t>
            </a:r>
            <a:endParaRPr lang="de-DE"/>
          </a:p>
          <a:p>
            <a:pPr>
              <a:defRPr/>
            </a:pPr>
            <a:r>
              <a:rPr lang="de-DE" i="1"/>
              <a:t>Man kommuniziert effizient.</a:t>
            </a:r>
            <a:endParaRPr lang="de-DE"/>
          </a:p>
          <a:p>
            <a:pPr>
              <a:defRPr/>
            </a:pPr>
            <a:r>
              <a:rPr lang="de-DE" i="1"/>
              <a:t>Die Lehrkräfte werden in Entscheidungen eingebunden.</a:t>
            </a:r>
            <a:endParaRPr lang="de-DE"/>
          </a:p>
          <a:p>
            <a:pPr>
              <a:defRPr/>
            </a:pPr>
            <a:r>
              <a:rPr lang="de-DE" i="1"/>
              <a:t>Die Lehrkräfte dürfen und können so weit wie möglich selbstständig handeln.</a:t>
            </a:r>
            <a:endParaRPr/>
          </a:p>
          <a:p>
            <a:pPr marL="0" indent="0">
              <a:buNone/>
              <a:defRPr/>
            </a:pPr>
            <a:r>
              <a:rPr lang="de-DE" sz="1400"/>
              <a:t> (Chott, 2022)</a:t>
            </a:r>
            <a:endParaRPr sz="1400"/>
          </a:p>
        </p:txBody>
      </p:sp>
      <p:pic>
        <p:nvPicPr>
          <p:cNvPr id="8" name="Grafik 7" descr="Ein Bild, das Klebezettel, Papierprodukt, Papier, Bastelpapier enthält.&#10;&#10;Automatisch generierte Beschreibung"/>
          <p:cNvPicPr>
            <a:picLocks noChangeAspect="1"/>
          </p:cNvPicPr>
          <p:nvPr/>
        </p:nvPicPr>
        <p:blipFill>
          <a:blip r:embed="rId3"/>
          <a:srcRect l="63503" r="11742"/>
          <a:stretch/>
        </p:blipFill>
        <p:spPr bwMode="auto">
          <a:xfrm>
            <a:off x="9624392" y="-50119"/>
            <a:ext cx="2567608" cy="690811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 bwMode="auto">
          <a:xfrm>
            <a:off x="9606163" y="6396335"/>
            <a:ext cx="2520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200">
                <a:solidFill>
                  <a:schemeClr val="bg1"/>
                </a:solidFill>
              </a:rPr>
              <a:t>Patrick Perkins, </a:t>
            </a:r>
            <a:r>
              <a:rPr lang="de-DE" sz="1200" u="sng">
                <a:solidFill>
                  <a:schemeClr val="bg1"/>
                </a:solidFill>
                <a:hlinkClick r:id="rId4" tooltip="https://unsplash.com/"/>
              </a:rPr>
              <a:t>https://unsplash.com</a:t>
            </a:r>
            <a:r>
              <a:rPr lang="de-DE" sz="1200">
                <a:solidFill>
                  <a:schemeClr val="bg1"/>
                </a:solidFill>
              </a:rPr>
              <a:t>, CC0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OL">
  <a:themeElements>
    <a:clrScheme name="Benutzerdefiniert 6">
      <a:dk1>
        <a:sysClr val="windowText" lastClr="000000"/>
      </a:dk1>
      <a:lt1>
        <a:sysClr val="window" lastClr="FFFFFF"/>
      </a:lt1>
      <a:dk2>
        <a:srgbClr val="003F6B"/>
      </a:dk2>
      <a:lt2>
        <a:srgbClr val="A5A5A5"/>
      </a:lt2>
      <a:accent1>
        <a:srgbClr val="004F9F"/>
      </a:accent1>
      <a:accent2>
        <a:srgbClr val="00ABDA"/>
      </a:accent2>
      <a:accent3>
        <a:srgbClr val="5BC5F2"/>
      </a:accent3>
      <a:accent4>
        <a:srgbClr val="A1DAF8"/>
      </a:accent4>
      <a:accent5>
        <a:srgbClr val="00786B"/>
      </a:accent5>
      <a:accent6>
        <a:srgbClr val="D53D0E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Benutzerdefiniert 6">
      <a:dk1>
        <a:sysClr val="windowText" lastClr="000000"/>
      </a:dk1>
      <a:lt1>
        <a:sysClr val="window" lastClr="FFFFFF"/>
      </a:lt1>
      <a:dk2>
        <a:srgbClr val="003F6B"/>
      </a:dk2>
      <a:lt2>
        <a:srgbClr val="A5A5A5"/>
      </a:lt2>
      <a:accent1>
        <a:srgbClr val="004F9F"/>
      </a:accent1>
      <a:accent2>
        <a:srgbClr val="00ABDA"/>
      </a:accent2>
      <a:accent3>
        <a:srgbClr val="5BC5F2"/>
      </a:accent3>
      <a:accent4>
        <a:srgbClr val="A1DAF8"/>
      </a:accent4>
      <a:accent5>
        <a:srgbClr val="00786B"/>
      </a:accent5>
      <a:accent6>
        <a:srgbClr val="D53D0E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UOL</Template>
  <TotalTime>0</TotalTime>
  <Words>1124</Words>
  <Application>Microsoft Office PowerPoint</Application>
  <DocSecurity>0</DocSecurity>
  <PresentationFormat>Breitbild</PresentationFormat>
  <Paragraphs>148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Nunito Sans</vt:lpstr>
      <vt:lpstr>Times New Roman</vt:lpstr>
      <vt:lpstr>Wingdings</vt:lpstr>
      <vt:lpstr>UOL</vt:lpstr>
      <vt:lpstr>Mit der digitalen Transformation in der Schule vorankommen – agile Prozesse nutzen</vt:lpstr>
      <vt:lpstr>Entstehungskontext - Beteiligte</vt:lpstr>
      <vt:lpstr>Unsere Ziele heute</vt:lpstr>
      <vt:lpstr>Ziele der Fortbildungsreihe  Unterstützung bei der digitalen Transformation durch… </vt:lpstr>
      <vt:lpstr>Adressaten</vt:lpstr>
      <vt:lpstr>Ablauf</vt:lpstr>
      <vt:lpstr>Agile Schulentwicklung</vt:lpstr>
      <vt:lpstr>Agile Schulentwicklung</vt:lpstr>
      <vt:lpstr>Agile Führung in der Schule</vt:lpstr>
      <vt:lpstr>Agile Schulentwicklung</vt:lpstr>
      <vt:lpstr>PowerPoint-Präsentation</vt:lpstr>
      <vt:lpstr>Ablauf</vt:lpstr>
      <vt:lpstr>Durchführung der Fortbildungsreihe</vt:lpstr>
      <vt:lpstr>Termine und Orte</vt:lpstr>
      <vt:lpstr>Wovon können Sie profitieren?</vt:lpstr>
      <vt:lpstr>PowerPoint-Präsentation</vt:lpstr>
      <vt:lpstr>PowerPoint-Präsentation</vt:lpstr>
      <vt:lpstr>Quellen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Schulentwicklungsmodell - Pilot</dc:title>
  <dc:subject/>
  <dc:creator>Alina Großmann</dc:creator>
  <cp:keywords/>
  <dc:description/>
  <cp:lastModifiedBy>Dr. Sarah Paschelke</cp:lastModifiedBy>
  <cp:revision>53</cp:revision>
  <dcterms:created xsi:type="dcterms:W3CDTF">2023-01-24T09:32:21Z</dcterms:created>
  <dcterms:modified xsi:type="dcterms:W3CDTF">2023-12-21T13:06:21Z</dcterms:modified>
  <cp:category/>
  <dc:identifier/>
  <cp:contentStatus/>
  <dc:language/>
  <cp:version/>
</cp:coreProperties>
</file>